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340" r:id="rId3"/>
    <p:sldId id="347" r:id="rId4"/>
    <p:sldId id="348" r:id="rId5"/>
    <p:sldId id="260" r:id="rId6"/>
    <p:sldId id="380" r:id="rId7"/>
    <p:sldId id="354" r:id="rId8"/>
    <p:sldId id="263" r:id="rId9"/>
    <p:sldId id="375" r:id="rId10"/>
    <p:sldId id="381" r:id="rId11"/>
    <p:sldId id="377" r:id="rId12"/>
    <p:sldId id="378" r:id="rId13"/>
    <p:sldId id="325" r:id="rId14"/>
    <p:sldId id="335" r:id="rId15"/>
    <p:sldId id="327" r:id="rId16"/>
    <p:sldId id="329" r:id="rId17"/>
    <p:sldId id="311" r:id="rId18"/>
    <p:sldId id="323" r:id="rId19"/>
    <p:sldId id="332" r:id="rId20"/>
    <p:sldId id="383" r:id="rId21"/>
    <p:sldId id="336" r:id="rId22"/>
    <p:sldId id="386" r:id="rId23"/>
    <p:sldId id="390" r:id="rId24"/>
    <p:sldId id="391" r:id="rId25"/>
  </p:sldIdLst>
  <p:sldSz cx="9144000" cy="6858000" type="screen4x3"/>
  <p:notesSz cx="6799263" cy="9931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47" autoAdjust="0"/>
    <p:restoredTop sz="96644" autoAdjust="0"/>
  </p:normalViewPr>
  <p:slideViewPr>
    <p:cSldViewPr>
      <p:cViewPr>
        <p:scale>
          <a:sx n="75" d="100"/>
          <a:sy n="75" d="100"/>
        </p:scale>
        <p:origin x="-1008" y="-403"/>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347" cy="49657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342" y="0"/>
            <a:ext cx="2946347" cy="496570"/>
          </a:xfrm>
          <a:prstGeom prst="rect">
            <a:avLst/>
          </a:prstGeom>
        </p:spPr>
        <p:txBody>
          <a:bodyPr vert="horz" lIns="91440" tIns="45720" rIns="91440" bIns="45720" rtlCol="0"/>
          <a:lstStyle>
            <a:lvl1pPr algn="r">
              <a:defRPr sz="1200"/>
            </a:lvl1pPr>
          </a:lstStyle>
          <a:p>
            <a:fld id="{9128EA1D-8F9D-4C8A-8F3C-681E733C5C06}" type="datetimeFigureOut">
              <a:rPr kumimoji="1" lang="ja-JP" altLang="en-US" smtClean="0"/>
              <a:t>2014/2/27</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927" y="4717415"/>
            <a:ext cx="5439410" cy="446913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3106"/>
            <a:ext cx="2946347" cy="49657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342" y="9433106"/>
            <a:ext cx="2946347" cy="496570"/>
          </a:xfrm>
          <a:prstGeom prst="rect">
            <a:avLst/>
          </a:prstGeom>
        </p:spPr>
        <p:txBody>
          <a:bodyPr vert="horz" lIns="91440" tIns="45720" rIns="91440" bIns="45720" rtlCol="0" anchor="b"/>
          <a:lstStyle>
            <a:lvl1pPr algn="r">
              <a:defRPr sz="1200"/>
            </a:lvl1pPr>
          </a:lstStyle>
          <a:p>
            <a:fld id="{98E639FE-51AE-4D77-9777-779C67A1E343}" type="slidenum">
              <a:rPr kumimoji="1" lang="ja-JP" altLang="en-US" smtClean="0"/>
              <a:t>‹#›</a:t>
            </a:fld>
            <a:endParaRPr kumimoji="1" lang="ja-JP" altLang="en-US"/>
          </a:p>
        </p:txBody>
      </p:sp>
    </p:spTree>
    <p:extLst>
      <p:ext uri="{BB962C8B-B14F-4D97-AF65-F5344CB8AC3E}">
        <p14:creationId xmlns:p14="http://schemas.microsoft.com/office/powerpoint/2010/main" val="25322320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639FE-51AE-4D77-9777-779C67A1E343}" type="slidenum">
              <a:rPr kumimoji="1" lang="ja-JP" altLang="en-US" smtClean="0"/>
              <a:t>2</a:t>
            </a:fld>
            <a:endParaRPr kumimoji="1" lang="ja-JP" altLang="en-US"/>
          </a:p>
        </p:txBody>
      </p:sp>
    </p:spTree>
    <p:extLst>
      <p:ext uri="{BB962C8B-B14F-4D97-AF65-F5344CB8AC3E}">
        <p14:creationId xmlns:p14="http://schemas.microsoft.com/office/powerpoint/2010/main" val="382711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もちろん、大型ディスプレイを用いるというのは有効な手段であるが、近年はユーザーの能動的な働きかけにより、作品への没入を高めることにも注目され始めている。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8E639FE-51AE-4D77-9777-779C67A1E343}" type="slidenum">
              <a:rPr kumimoji="1" lang="ja-JP" altLang="en-US" smtClean="0"/>
              <a:t>3</a:t>
            </a:fld>
            <a:endParaRPr kumimoji="1" lang="ja-JP" altLang="en-US"/>
          </a:p>
        </p:txBody>
      </p:sp>
    </p:spTree>
    <p:extLst>
      <p:ext uri="{BB962C8B-B14F-4D97-AF65-F5344CB8AC3E}">
        <p14:creationId xmlns:p14="http://schemas.microsoft.com/office/powerpoint/2010/main" val="77572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　彼らの研究では、身体保持感</a:t>
            </a:r>
            <a:r>
              <a:rPr lang="en-US" altLang="ja-JP" sz="1200" dirty="0" smtClean="0">
                <a:latin typeface="+mn-ea"/>
              </a:rPr>
              <a:t>(</a:t>
            </a:r>
            <a:r>
              <a:rPr lang="ja-JP" altLang="en-US" sz="1200" dirty="0" smtClean="0">
                <a:latin typeface="+mn-ea"/>
              </a:rPr>
              <a:t>触覚＆視覚</a:t>
            </a:r>
            <a:r>
              <a:rPr lang="en-US" altLang="ja-JP" sz="1200" dirty="0" smtClean="0">
                <a:latin typeface="+mn-ea"/>
              </a:rPr>
              <a:t>)</a:t>
            </a:r>
            <a:r>
              <a:rPr lang="ja-JP" altLang="en-US" sz="1200" dirty="0" smtClean="0">
                <a:latin typeface="+mn-ea"/>
              </a:rPr>
              <a:t>の発生により主観的な身体位置の移動を誘発したが、運動主体感</a:t>
            </a:r>
            <a:r>
              <a:rPr lang="en-US" altLang="ja-JP" sz="1200" dirty="0" smtClean="0">
                <a:latin typeface="+mn-ea"/>
              </a:rPr>
              <a:t>(</a:t>
            </a:r>
            <a:r>
              <a:rPr lang="ja-JP" altLang="en-US" sz="1200" dirty="0" smtClean="0">
                <a:latin typeface="+mn-ea"/>
              </a:rPr>
              <a:t>運動＆視覚</a:t>
            </a:r>
            <a:r>
              <a:rPr lang="en-US" altLang="ja-JP" sz="1200" dirty="0" smtClean="0">
                <a:latin typeface="+mn-ea"/>
              </a:rPr>
              <a:t>)</a:t>
            </a:r>
            <a:r>
              <a:rPr lang="ja-JP" altLang="en-US" sz="1200" dirty="0" smtClean="0">
                <a:latin typeface="+mn-ea"/>
              </a:rPr>
              <a:t>の発生による主観的な身体位置の移動を誘発した研究は行われていない。</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smtClean="0">
                <a:latin typeface="+mn-ea"/>
              </a:rPr>
              <a:t>コンピュータ・ゲームの多くは、</a:t>
            </a:r>
            <a:r>
              <a:rPr lang="ja-JP" altLang="en-US" sz="1200" dirty="0" smtClean="0">
                <a:latin typeface="+mn-ea"/>
              </a:rPr>
              <a:t>非</a:t>
            </a:r>
            <a:r>
              <a:rPr lang="ja-JP" altLang="ja-JP" sz="1200" dirty="0" smtClean="0">
                <a:latin typeface="+mn-ea"/>
              </a:rPr>
              <a:t>現実</a:t>
            </a:r>
            <a:r>
              <a:rPr lang="ja-JP" altLang="en-US" sz="1200" dirty="0" smtClean="0">
                <a:latin typeface="+mn-ea"/>
              </a:rPr>
              <a:t>的な</a:t>
            </a:r>
            <a:r>
              <a:rPr lang="ja-JP" altLang="ja-JP" sz="1200" dirty="0" smtClean="0">
                <a:latin typeface="+mn-ea"/>
              </a:rPr>
              <a:t>世界を疑似体験するものであるため、</a:t>
            </a:r>
            <a:r>
              <a:rPr lang="ja-JP" altLang="en-US" sz="1200" dirty="0" smtClean="0">
                <a:latin typeface="+mn-ea"/>
              </a:rPr>
              <a:t>手や足などの一</a:t>
            </a:r>
            <a:r>
              <a:rPr lang="ja-JP" altLang="ja-JP" sz="1200" dirty="0" smtClean="0">
                <a:latin typeface="+mn-ea"/>
              </a:rPr>
              <a:t>部位</a:t>
            </a:r>
            <a:r>
              <a:rPr lang="ja-JP" altLang="en-US" sz="1200" dirty="0" smtClean="0">
                <a:latin typeface="+mn-ea"/>
              </a:rPr>
              <a:t>の</a:t>
            </a:r>
            <a:r>
              <a:rPr lang="ja-JP" altLang="ja-JP" sz="1200" dirty="0" smtClean="0">
                <a:latin typeface="+mn-ea"/>
              </a:rPr>
              <a:t>身体感覚の転移よりも、</a:t>
            </a:r>
            <a:r>
              <a:rPr lang="ja-JP" altLang="en-US" sz="1200" dirty="0" smtClean="0">
                <a:solidFill>
                  <a:srgbClr val="FF0000"/>
                </a:solidFill>
                <a:latin typeface="+mn-ea"/>
              </a:rPr>
              <a:t>身体定位の遷移による</a:t>
            </a:r>
            <a:r>
              <a:rPr lang="ja-JP" altLang="ja-JP" sz="1200" dirty="0" smtClean="0">
                <a:solidFill>
                  <a:srgbClr val="FF0000"/>
                </a:solidFill>
                <a:latin typeface="+mn-ea"/>
              </a:rPr>
              <a:t>自己感覚の転移を引き起こ</a:t>
            </a:r>
            <a:r>
              <a:rPr lang="ja-JP" altLang="en-US" sz="1200" dirty="0" smtClean="0">
                <a:solidFill>
                  <a:srgbClr val="FF0000"/>
                </a:solidFill>
                <a:latin typeface="+mn-ea"/>
              </a:rPr>
              <a:t>すことで、</a:t>
            </a:r>
            <a:r>
              <a:rPr lang="ja-JP" altLang="ja-JP" sz="1200" dirty="0" smtClean="0">
                <a:solidFill>
                  <a:srgbClr val="FF0000"/>
                </a:solidFill>
                <a:latin typeface="+mn-ea"/>
              </a:rPr>
              <a:t>作品への没入</a:t>
            </a:r>
            <a:r>
              <a:rPr lang="ja-JP" altLang="en-US" sz="1200" dirty="0" smtClean="0">
                <a:solidFill>
                  <a:srgbClr val="FF0000"/>
                </a:solidFill>
                <a:latin typeface="+mn-ea"/>
              </a:rPr>
              <a:t>を高められる</a:t>
            </a:r>
            <a:r>
              <a:rPr lang="ja-JP" altLang="en-US" sz="1200" dirty="0" smtClean="0">
                <a:latin typeface="+mn-ea"/>
              </a:rPr>
              <a:t>可能性がある。</a:t>
            </a:r>
            <a:endParaRPr lang="ja-JP" altLang="ja-JP" sz="1200" dirty="0" smtClean="0">
              <a:latin typeface="+mn-ea"/>
            </a:endParaRPr>
          </a:p>
          <a:p>
            <a:r>
              <a:rPr lang="ja-JP" altLang="en-US" sz="1200" dirty="0" smtClean="0">
                <a:solidFill>
                  <a:srgbClr val="0070C0"/>
                </a:solidFill>
                <a:latin typeface="+mn-ea"/>
              </a:rPr>
              <a:t>　研究</a:t>
            </a:r>
            <a:r>
              <a:rPr lang="en-US" altLang="ja-JP" sz="1200" dirty="0" smtClean="0">
                <a:solidFill>
                  <a:srgbClr val="0070C0"/>
                </a:solidFill>
                <a:latin typeface="+mn-ea"/>
              </a:rPr>
              <a:t>3</a:t>
            </a:r>
            <a:r>
              <a:rPr lang="ja-JP" altLang="en-US" sz="1200" dirty="0" smtClean="0">
                <a:solidFill>
                  <a:srgbClr val="0070C0"/>
                </a:solidFill>
                <a:latin typeface="+mn-ea"/>
              </a:rPr>
              <a:t>では、</a:t>
            </a:r>
            <a:r>
              <a:rPr lang="en-US" altLang="ja-JP" sz="1200" dirty="0" err="1" smtClean="0">
                <a:solidFill>
                  <a:srgbClr val="0070C0"/>
                </a:solidFill>
                <a:latin typeface="+mn-ea"/>
              </a:rPr>
              <a:t>実験参加者の頭部運動をシーン内のカメラにリアルタイムに反映させ</a:t>
            </a:r>
            <a:r>
              <a:rPr lang="en-US" altLang="ja-JP" sz="1200" dirty="0" smtClean="0">
                <a:solidFill>
                  <a:srgbClr val="0070C0"/>
                </a:solidFill>
                <a:latin typeface="+mn-ea"/>
              </a:rPr>
              <a:t>、</a:t>
            </a:r>
          </a:p>
          <a:p>
            <a:pPr algn="r"/>
            <a:r>
              <a:rPr lang="en-US" altLang="ja-JP" sz="1200" dirty="0" smtClean="0">
                <a:solidFill>
                  <a:srgbClr val="0070C0"/>
                </a:solidFill>
                <a:latin typeface="+mn-ea"/>
              </a:rPr>
              <a:t>3D</a:t>
            </a:r>
            <a:r>
              <a:rPr lang="ja-JP" altLang="en-US" sz="1200" dirty="0" smtClean="0">
                <a:solidFill>
                  <a:srgbClr val="0070C0"/>
                </a:solidFill>
                <a:latin typeface="+mn-ea"/>
              </a:rPr>
              <a:t>映像</a:t>
            </a:r>
            <a:r>
              <a:rPr lang="en-US" altLang="ja-JP" sz="1200" dirty="0" err="1" smtClean="0">
                <a:solidFill>
                  <a:srgbClr val="0070C0"/>
                </a:solidFill>
                <a:latin typeface="+mn-ea"/>
              </a:rPr>
              <a:t>をHMD</a:t>
            </a:r>
            <a:r>
              <a:rPr lang="ja-JP" altLang="en-US" sz="1200" dirty="0" smtClean="0">
                <a:solidFill>
                  <a:srgbClr val="0070C0"/>
                </a:solidFill>
                <a:latin typeface="+mn-ea"/>
              </a:rPr>
              <a:t>に</a:t>
            </a:r>
            <a:r>
              <a:rPr lang="en-US" altLang="ja-JP" sz="1200" dirty="0" err="1" smtClean="0">
                <a:solidFill>
                  <a:srgbClr val="0070C0"/>
                </a:solidFill>
                <a:latin typeface="+mn-ea"/>
              </a:rPr>
              <a:t>呈示することで、CG</a:t>
            </a:r>
            <a:r>
              <a:rPr lang="ja-JP" altLang="en-US" sz="1200" dirty="0" smtClean="0">
                <a:solidFill>
                  <a:srgbClr val="0070C0"/>
                </a:solidFill>
                <a:latin typeface="+mn-ea"/>
              </a:rPr>
              <a:t>シーン内へ自己感覚を転移させることを試みる。</a:t>
            </a:r>
            <a:endParaRPr lang="en-US" altLang="ja-JP" sz="1200" dirty="0" smtClean="0">
              <a:solidFill>
                <a:srgbClr val="0070C0"/>
              </a:solidFill>
              <a:latin typeface="+mn-ea"/>
            </a:endParaRPr>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8E639FE-51AE-4D77-9777-779C67A1E343}" type="slidenum">
              <a:rPr kumimoji="1" lang="ja-JP" altLang="en-US" smtClean="0"/>
              <a:t>18</a:t>
            </a:fld>
            <a:endParaRPr kumimoji="1" lang="ja-JP" altLang="en-US"/>
          </a:p>
        </p:txBody>
      </p:sp>
    </p:spTree>
    <p:extLst>
      <p:ext uri="{BB962C8B-B14F-4D97-AF65-F5344CB8AC3E}">
        <p14:creationId xmlns:p14="http://schemas.microsoft.com/office/powerpoint/2010/main" val="70440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課題のパフォーマンスを</a:t>
            </a:r>
            <a:r>
              <a:rPr lang="en-US" altLang="ja-JP" sz="1200" dirty="0" smtClean="0">
                <a:latin typeface="+mn-ea"/>
              </a:rPr>
              <a:t>50Hz</a:t>
            </a:r>
            <a:r>
              <a:rPr lang="ja-JP" altLang="en-US" sz="1200" dirty="0" smtClean="0">
                <a:latin typeface="+mn-ea"/>
              </a:rPr>
              <a:t>のサンプリングレートで測定。</a:t>
            </a:r>
            <a:endParaRPr lang="en-US" altLang="ja-JP" sz="1200" dirty="0" smtClean="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8E639FE-51AE-4D77-9777-779C67A1E343}" type="slidenum">
              <a:rPr kumimoji="1" lang="ja-JP" altLang="en-US" smtClean="0"/>
              <a:t>21</a:t>
            </a:fld>
            <a:endParaRPr kumimoji="1" lang="ja-JP" altLang="en-US"/>
          </a:p>
        </p:txBody>
      </p:sp>
    </p:spTree>
    <p:extLst>
      <p:ext uri="{BB962C8B-B14F-4D97-AF65-F5344CB8AC3E}">
        <p14:creationId xmlns:p14="http://schemas.microsoft.com/office/powerpoint/2010/main" val="63581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EBA3E48-EA37-4F8E-8ABE-7F0E45251FEA}" type="datetime1">
              <a:rPr kumimoji="1" lang="ja-JP" altLang="en-US" smtClean="0"/>
              <a:t>2014/2/27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99404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73CB8D-B085-42D2-91C0-720BD5631591}" type="datetime1">
              <a:rPr kumimoji="1" lang="ja-JP" altLang="en-US" smtClean="0"/>
              <a:t>2014/2/27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704355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73CB8D-B085-42D2-91C0-720BD5631591}" type="datetime1">
              <a:rPr kumimoji="1" lang="ja-JP" altLang="en-US" smtClean="0"/>
              <a:t>2014/2/27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697184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08AB0F-D475-4BC5-9A1E-CBE00F5970BC}" type="datetime1">
              <a:rPr kumimoji="1" lang="ja-JP" altLang="en-US" smtClean="0"/>
              <a:t>2014/2/27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445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E37F5C3-476A-4DCA-8657-99B463AC4023}" type="datetime1">
              <a:rPr kumimoji="1" lang="ja-JP" altLang="en-US" smtClean="0"/>
              <a:t>2014/2/27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72400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7747C89-3E59-4B09-8075-876C820CD165}" type="datetime1">
              <a:rPr kumimoji="1" lang="ja-JP" altLang="en-US" smtClean="0"/>
              <a:t>2014/2/27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0459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2D80085-16D3-4948-8732-816DC8AB3523}" type="datetime1">
              <a:rPr kumimoji="1" lang="ja-JP" altLang="en-US" smtClean="0"/>
              <a:t>2014/2/27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64283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24A9C01-2C38-47EB-B8FF-D1D1881BC4C4}" type="datetime1">
              <a:rPr kumimoji="1" lang="ja-JP" altLang="en-US" smtClean="0"/>
              <a:t>2014/2/27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91713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DCD2600-F6CA-413E-8C0F-B2DD12F543E8}" type="datetime1">
              <a:rPr kumimoji="1" lang="ja-JP" altLang="en-US" smtClean="0"/>
              <a:t>2014/2/27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38433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673CB8D-B085-42D2-91C0-720BD5631591}" type="datetime1">
              <a:rPr kumimoji="1" lang="ja-JP" altLang="en-US" smtClean="0"/>
              <a:t>2014/2/27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5384950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0731407-CF83-439B-BCDA-1853F5557873}" type="datetime1">
              <a:rPr kumimoji="1" lang="ja-JP" altLang="en-US" smtClean="0"/>
              <a:t>2014/2/27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5098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3CB8D-B085-42D2-91C0-720BD5631591}" type="datetime1">
              <a:rPr kumimoji="1" lang="ja-JP" altLang="en-US" smtClean="0"/>
              <a:t>2014/2/27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693070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75307" y="4509120"/>
            <a:ext cx="7593387" cy="830997"/>
          </a:xfrm>
          <a:prstGeom prst="rect">
            <a:avLst/>
          </a:prstGeom>
        </p:spPr>
        <p:txBody>
          <a:bodyPr wrap="square">
            <a:spAutoFit/>
          </a:bodyPr>
          <a:lstStyle/>
          <a:p>
            <a:pPr algn="ctr"/>
            <a:r>
              <a:rPr lang="ja-JP" altLang="en-US" sz="2400" dirty="0" smtClean="0">
                <a:latin typeface="+mn-ea"/>
              </a:rPr>
              <a:t>文京</a:t>
            </a:r>
            <a:r>
              <a:rPr lang="ja-JP" altLang="en-US" sz="2400" smtClean="0">
                <a:latin typeface="+mn-ea"/>
              </a:rPr>
              <a:t>学院大学　人間学研究科　修士課程</a:t>
            </a:r>
            <a:r>
              <a:rPr lang="en-US" altLang="ja-JP" sz="2400" smtClean="0">
                <a:latin typeface="+mn-ea"/>
              </a:rPr>
              <a:t>2</a:t>
            </a:r>
            <a:r>
              <a:rPr lang="ja-JP" altLang="en-US" sz="2400" smtClean="0">
                <a:latin typeface="+mn-ea"/>
              </a:rPr>
              <a:t>年</a:t>
            </a:r>
            <a:endParaRPr lang="en-US" altLang="ja-JP" sz="2400" dirty="0" smtClean="0">
              <a:latin typeface="+mn-ea"/>
            </a:endParaRPr>
          </a:p>
          <a:p>
            <a:pPr algn="ctr"/>
            <a:r>
              <a:rPr lang="ja-JP" altLang="en-US" sz="2400" smtClean="0">
                <a:latin typeface="+mn-ea"/>
              </a:rPr>
              <a:t>渡邉</a:t>
            </a:r>
            <a:r>
              <a:rPr lang="ja-JP" altLang="en-US" sz="2400" dirty="0" smtClean="0">
                <a:latin typeface="+mn-ea"/>
              </a:rPr>
              <a:t>翔太</a:t>
            </a:r>
            <a:endParaRPr lang="en-US" altLang="ja-JP" sz="2400" dirty="0" smtClean="0">
              <a:latin typeface="+mn-ea"/>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latin typeface="+mn-ea"/>
              </a:rPr>
              <a:t>1</a:t>
            </a:fld>
            <a:endParaRPr kumimoji="1" lang="ja-JP" altLang="en-US" dirty="0">
              <a:latin typeface="+mn-ea"/>
            </a:endParaRPr>
          </a:p>
        </p:txBody>
      </p:sp>
      <p:sp>
        <p:nvSpPr>
          <p:cNvPr id="6" name="正方形/長方形 5"/>
          <p:cNvSpPr/>
          <p:nvPr/>
        </p:nvSpPr>
        <p:spPr>
          <a:xfrm>
            <a:off x="775307" y="1916832"/>
            <a:ext cx="7593387" cy="1077218"/>
          </a:xfrm>
          <a:prstGeom prst="rect">
            <a:avLst/>
          </a:prstGeom>
        </p:spPr>
        <p:txBody>
          <a:bodyPr wrap="square">
            <a:spAutoFit/>
          </a:bodyPr>
          <a:lstStyle/>
          <a:p>
            <a:pPr algn="ctr"/>
            <a:r>
              <a:rPr lang="ja-JP" altLang="en-US" sz="3200" smtClean="0">
                <a:latin typeface="+mn-ea"/>
              </a:rPr>
              <a:t>エンターテイメント作品へ</a:t>
            </a:r>
            <a:r>
              <a:rPr lang="ja-JP" altLang="en-US" sz="3200">
                <a:latin typeface="+mn-ea"/>
              </a:rPr>
              <a:t>の没入をもたらす</a:t>
            </a:r>
          </a:p>
          <a:p>
            <a:pPr algn="ctr"/>
            <a:r>
              <a:rPr lang="ja-JP" altLang="en-US" sz="3200">
                <a:latin typeface="+mn-ea"/>
              </a:rPr>
              <a:t>諸要因の検討</a:t>
            </a:r>
          </a:p>
        </p:txBody>
      </p:sp>
    </p:spTree>
    <p:extLst>
      <p:ext uri="{BB962C8B-B14F-4D97-AF65-F5344CB8AC3E}">
        <p14:creationId xmlns:p14="http://schemas.microsoft.com/office/powerpoint/2010/main" val="291505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i1.ytimg.com/vi/50WKZs-JdiY/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4351999" cy="2448000"/>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pic>
        <p:nvPicPr>
          <p:cNvPr id="2050" name="Picture 2" descr="https://d1vr6n66ssr06c.cloudfront.net/wp-content/uploads/2013/07/final-fantasy-x-compari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474557"/>
            <a:ext cx="4351999" cy="2448000"/>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125480" y="116632"/>
            <a:ext cx="1406154" cy="276999"/>
          </a:xfrm>
          <a:prstGeom prst="rect">
            <a:avLst/>
          </a:prstGeom>
        </p:spPr>
        <p:txBody>
          <a:bodyPr wrap="none">
            <a:spAutoFit/>
          </a:bodyPr>
          <a:lstStyle/>
          <a:p>
            <a:r>
              <a:rPr lang="ja-JP" altLang="en-US" sz="1200" smtClean="0">
                <a:latin typeface="+mn-ea"/>
              </a:rPr>
              <a:t>研究</a:t>
            </a:r>
            <a:r>
              <a:rPr lang="en-US" altLang="ja-JP" sz="1200" smtClean="0">
                <a:latin typeface="+mn-ea"/>
              </a:rPr>
              <a:t>2</a:t>
            </a:r>
            <a:r>
              <a:rPr lang="ja-JP" altLang="en-US" sz="1200" smtClean="0">
                <a:latin typeface="+mn-ea"/>
              </a:rPr>
              <a:t>　背景と目的</a:t>
            </a:r>
            <a:endParaRPr lang="ja-JP" altLang="en-US" sz="1200" dirty="0">
              <a:latin typeface="+mn-ea"/>
            </a:endParaRPr>
          </a:p>
        </p:txBody>
      </p:sp>
      <p:sp>
        <p:nvSpPr>
          <p:cNvPr id="14" name="正方形/長方形 13"/>
          <p:cNvSpPr/>
          <p:nvPr/>
        </p:nvSpPr>
        <p:spPr>
          <a:xfrm>
            <a:off x="134661" y="465403"/>
            <a:ext cx="8848127" cy="584775"/>
          </a:xfrm>
          <a:prstGeom prst="rect">
            <a:avLst/>
          </a:prstGeom>
        </p:spPr>
        <p:txBody>
          <a:bodyPr wrap="square">
            <a:spAutoFit/>
          </a:bodyPr>
          <a:lstStyle/>
          <a:p>
            <a:pPr algn="ctr"/>
            <a:r>
              <a:rPr lang="ja-JP" altLang="ja-JP" sz="1600">
                <a:latin typeface="+mn-ea"/>
              </a:rPr>
              <a:t>近年の映像コンテンツの解像度はめざましい速さで発展を遂げて</a:t>
            </a:r>
            <a:r>
              <a:rPr lang="ja-JP" altLang="en-US" sz="1600">
                <a:latin typeface="+mn-ea"/>
              </a:rPr>
              <a:t>い</a:t>
            </a:r>
            <a:r>
              <a:rPr lang="ja-JP" altLang="ja-JP" sz="1600">
                <a:latin typeface="+mn-ea"/>
              </a:rPr>
              <a:t>る。</a:t>
            </a:r>
            <a:endParaRPr lang="en-US" altLang="ja-JP" sz="1600">
              <a:latin typeface="+mn-ea"/>
            </a:endParaRPr>
          </a:p>
          <a:p>
            <a:pPr algn="ctr"/>
            <a:r>
              <a:rPr lang="ja-JP" altLang="ja-JP" sz="1600" smtClean="0">
                <a:solidFill>
                  <a:srgbClr val="FF0000"/>
                </a:solidFill>
                <a:latin typeface="+mn-ea"/>
              </a:rPr>
              <a:t>映像</a:t>
            </a:r>
            <a:r>
              <a:rPr lang="ja-JP" altLang="ja-JP" sz="1600">
                <a:solidFill>
                  <a:srgbClr val="FF0000"/>
                </a:solidFill>
                <a:latin typeface="+mn-ea"/>
              </a:rPr>
              <a:t>のハイクオリティ化は、より豊かな感情体験につながる</a:t>
            </a:r>
            <a:r>
              <a:rPr lang="ja-JP" altLang="ja-JP" sz="1600">
                <a:latin typeface="+mn-ea"/>
              </a:rPr>
              <a:t>と予測され</a:t>
            </a:r>
            <a:r>
              <a:rPr lang="ja-JP" altLang="en-US" sz="1600">
                <a:latin typeface="+mn-ea"/>
              </a:rPr>
              <a:t>る</a:t>
            </a:r>
            <a:endParaRPr lang="en-US" altLang="ja-JP" sz="1600">
              <a:latin typeface="+mn-ea"/>
            </a:endParaRPr>
          </a:p>
        </p:txBody>
      </p:sp>
      <p:sp>
        <p:nvSpPr>
          <p:cNvPr id="16" name="正方形/長方形 15"/>
          <p:cNvSpPr/>
          <p:nvPr/>
        </p:nvSpPr>
        <p:spPr>
          <a:xfrm>
            <a:off x="147937" y="6042774"/>
            <a:ext cx="8848127" cy="338554"/>
          </a:xfrm>
          <a:prstGeom prst="rect">
            <a:avLst/>
          </a:prstGeom>
        </p:spPr>
        <p:txBody>
          <a:bodyPr wrap="square">
            <a:spAutoFit/>
          </a:bodyPr>
          <a:lstStyle/>
          <a:p>
            <a:pPr algn="ctr"/>
            <a:r>
              <a:rPr lang="ja-JP" altLang="en-US" sz="1600" smtClean="0">
                <a:solidFill>
                  <a:srgbClr val="FF0000"/>
                </a:solidFill>
                <a:latin typeface="+mn-ea"/>
              </a:rPr>
              <a:t>研究２では、</a:t>
            </a:r>
            <a:r>
              <a:rPr lang="ja-JP" altLang="ja-JP" sz="1600" smtClean="0">
                <a:solidFill>
                  <a:srgbClr val="FF0000"/>
                </a:solidFill>
                <a:latin typeface="+mn-ea"/>
              </a:rPr>
              <a:t>映像</a:t>
            </a:r>
            <a:r>
              <a:rPr lang="ja-JP" altLang="ja-JP" sz="1600">
                <a:solidFill>
                  <a:srgbClr val="FF0000"/>
                </a:solidFill>
                <a:latin typeface="+mn-ea"/>
              </a:rPr>
              <a:t>視聴時</a:t>
            </a:r>
            <a:r>
              <a:rPr lang="ja-JP" altLang="en-US" sz="1600">
                <a:solidFill>
                  <a:srgbClr val="FF0000"/>
                </a:solidFill>
                <a:latin typeface="+mn-ea"/>
              </a:rPr>
              <a:t>における</a:t>
            </a:r>
            <a:r>
              <a:rPr lang="ja-JP" altLang="ja-JP" sz="1600">
                <a:solidFill>
                  <a:srgbClr val="FF0000"/>
                </a:solidFill>
                <a:latin typeface="+mn-ea"/>
              </a:rPr>
              <a:t>解像度の違いが</a:t>
            </a:r>
            <a:r>
              <a:rPr lang="ja-JP" altLang="en-US" sz="1600">
                <a:solidFill>
                  <a:srgbClr val="FF0000"/>
                </a:solidFill>
                <a:latin typeface="+mn-ea"/>
              </a:rPr>
              <a:t>、</a:t>
            </a:r>
            <a:r>
              <a:rPr lang="ja-JP" altLang="ja-JP" sz="1600">
                <a:solidFill>
                  <a:srgbClr val="FF0000"/>
                </a:solidFill>
                <a:latin typeface="+mn-ea"/>
              </a:rPr>
              <a:t>主観感情及び生体反応</a:t>
            </a:r>
            <a:r>
              <a:rPr lang="ja-JP" altLang="en-US" sz="1600">
                <a:solidFill>
                  <a:srgbClr val="FF0000"/>
                </a:solidFill>
                <a:latin typeface="+mn-ea"/>
              </a:rPr>
              <a:t>へ及ぼす影響を検討する</a:t>
            </a:r>
            <a:endParaRPr lang="ja-JP" altLang="ja-JP" sz="1600" dirty="0">
              <a:solidFill>
                <a:srgbClr val="FF0000"/>
              </a:solidFill>
              <a:latin typeface="+mn-ea"/>
            </a:endParaRPr>
          </a:p>
        </p:txBody>
      </p:sp>
      <p:pic>
        <p:nvPicPr>
          <p:cNvPr id="2052" name="Picture 4" descr="[die-hard-dvd-blu-ray-comparison-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2618" y="1556792"/>
            <a:ext cx="3817634" cy="323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6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latin typeface="+mn-ea"/>
              </a:rPr>
              <a:t>11</a:t>
            </a:fld>
            <a:endParaRPr kumimoji="1" lang="ja-JP" altLang="en-US">
              <a:latin typeface="+mn-ea"/>
            </a:endParaRPr>
          </a:p>
        </p:txBody>
      </p:sp>
      <p:sp>
        <p:nvSpPr>
          <p:cNvPr id="3" name="正方形/長方形 2"/>
          <p:cNvSpPr/>
          <p:nvPr/>
        </p:nvSpPr>
        <p:spPr>
          <a:xfrm>
            <a:off x="125480" y="116632"/>
            <a:ext cx="979755" cy="276999"/>
          </a:xfrm>
          <a:prstGeom prst="rect">
            <a:avLst/>
          </a:prstGeom>
        </p:spPr>
        <p:txBody>
          <a:bodyPr wrap="none">
            <a:spAutoFit/>
          </a:bodyPr>
          <a:lstStyle/>
          <a:p>
            <a:r>
              <a:rPr lang="ja-JP" altLang="en-US" sz="1200" smtClean="0">
                <a:latin typeface="+mn-ea"/>
              </a:rPr>
              <a:t>研究</a:t>
            </a:r>
            <a:r>
              <a:rPr lang="en-US" altLang="ja-JP" sz="1200" smtClean="0">
                <a:latin typeface="+mn-ea"/>
              </a:rPr>
              <a:t>2</a:t>
            </a:r>
            <a:r>
              <a:rPr lang="ja-JP" altLang="en-US" sz="1200" smtClean="0">
                <a:latin typeface="+mn-ea"/>
              </a:rPr>
              <a:t>　方法</a:t>
            </a:r>
            <a:endParaRPr lang="ja-JP" altLang="en-US" sz="1200" dirty="0">
              <a:latin typeface="+mn-ea"/>
            </a:endParaRPr>
          </a:p>
        </p:txBody>
      </p:sp>
      <p:sp>
        <p:nvSpPr>
          <p:cNvPr id="5" name="正方形/長方形 4"/>
          <p:cNvSpPr/>
          <p:nvPr/>
        </p:nvSpPr>
        <p:spPr>
          <a:xfrm>
            <a:off x="2097050" y="1124744"/>
            <a:ext cx="6579406" cy="338554"/>
          </a:xfrm>
          <a:prstGeom prst="rect">
            <a:avLst/>
          </a:prstGeom>
        </p:spPr>
        <p:txBody>
          <a:bodyPr wrap="square">
            <a:spAutoFit/>
          </a:bodyPr>
          <a:lstStyle/>
          <a:p>
            <a:r>
              <a:rPr lang="ja-JP" altLang="ja-JP" sz="1600" smtClean="0"/>
              <a:t>映像</a:t>
            </a:r>
            <a:r>
              <a:rPr lang="ja-JP" altLang="en-US" sz="1600"/>
              <a:t>視聴</a:t>
            </a:r>
            <a:r>
              <a:rPr lang="ja-JP" altLang="ja-JP" sz="1600" smtClean="0"/>
              <a:t>によ</a:t>
            </a:r>
            <a:r>
              <a:rPr lang="ja-JP" altLang="en-US" sz="1600" smtClean="0"/>
              <a:t>り</a:t>
            </a:r>
            <a:r>
              <a:rPr lang="ja-JP" altLang="ja-JP" sz="1600" smtClean="0"/>
              <a:t>喚起</a:t>
            </a:r>
            <a:r>
              <a:rPr lang="ja-JP" altLang="ja-JP" sz="1600"/>
              <a:t>された</a:t>
            </a:r>
            <a:r>
              <a:rPr lang="ja-JP" altLang="ja-JP" sz="1600" smtClean="0"/>
              <a:t>感情</a:t>
            </a:r>
            <a:r>
              <a:rPr lang="en-US" altLang="ja-JP" sz="1200" smtClean="0"/>
              <a:t>(</a:t>
            </a:r>
            <a:r>
              <a:rPr lang="ja-JP" altLang="ja-JP" sz="1200" smtClean="0"/>
              <a:t>基本</a:t>
            </a:r>
            <a:r>
              <a:rPr lang="ja-JP" altLang="ja-JP" sz="1200"/>
              <a:t>感情評定</a:t>
            </a:r>
            <a:r>
              <a:rPr lang="ja-JP" altLang="ja-JP" sz="1200" smtClean="0"/>
              <a:t>尺度</a:t>
            </a:r>
            <a:r>
              <a:rPr lang="ja-JP" altLang="en-US" sz="1200" smtClean="0"/>
              <a:t>を使用</a:t>
            </a:r>
            <a:r>
              <a:rPr lang="en-US" altLang="ja-JP" sz="1200" smtClean="0"/>
              <a:t>)</a:t>
            </a:r>
            <a:endParaRPr lang="ja-JP" altLang="en-US" sz="1050">
              <a:latin typeface="+mn-ea"/>
            </a:endParaRPr>
          </a:p>
        </p:txBody>
      </p:sp>
      <p:sp>
        <p:nvSpPr>
          <p:cNvPr id="6" name="正方形/長方形 5"/>
          <p:cNvSpPr/>
          <p:nvPr/>
        </p:nvSpPr>
        <p:spPr>
          <a:xfrm>
            <a:off x="625284" y="1124744"/>
            <a:ext cx="1005403" cy="338554"/>
          </a:xfrm>
          <a:prstGeom prst="rect">
            <a:avLst/>
          </a:prstGeom>
        </p:spPr>
        <p:txBody>
          <a:bodyPr wrap="none">
            <a:spAutoFit/>
          </a:bodyPr>
          <a:lstStyle/>
          <a:p>
            <a:pPr algn="ctr"/>
            <a:r>
              <a:rPr lang="ja-JP" altLang="en-US" sz="1600" b="1" u="sng" dirty="0">
                <a:latin typeface="+mn-ea"/>
              </a:rPr>
              <a:t>心理指標</a:t>
            </a:r>
            <a:endParaRPr lang="en-US" altLang="ja-JP" sz="1600" b="1" u="sng" dirty="0">
              <a:latin typeface="+mn-ea"/>
            </a:endParaRPr>
          </a:p>
        </p:txBody>
      </p:sp>
      <p:sp>
        <p:nvSpPr>
          <p:cNvPr id="7" name="正方形/長方形 6"/>
          <p:cNvSpPr/>
          <p:nvPr/>
        </p:nvSpPr>
        <p:spPr>
          <a:xfrm>
            <a:off x="485605" y="620688"/>
            <a:ext cx="1332000" cy="338554"/>
          </a:xfrm>
          <a:prstGeom prst="rect">
            <a:avLst/>
          </a:prstGeom>
        </p:spPr>
        <p:txBody>
          <a:bodyPr wrap="square">
            <a:spAutoFit/>
          </a:bodyPr>
          <a:lstStyle/>
          <a:p>
            <a:pPr algn="ctr"/>
            <a:r>
              <a:rPr lang="ja-JP" altLang="en-US" sz="1600" b="1" u="sng" dirty="0">
                <a:latin typeface="+mn-ea"/>
              </a:rPr>
              <a:t>実験</a:t>
            </a:r>
            <a:r>
              <a:rPr lang="ja-JP" altLang="en-US" sz="1600" b="1" u="sng" dirty="0" smtClean="0">
                <a:latin typeface="+mn-ea"/>
              </a:rPr>
              <a:t>参加者</a:t>
            </a:r>
            <a:endParaRPr lang="ja-JP" altLang="en-US" sz="1600" b="1" u="sng" dirty="0">
              <a:latin typeface="+mn-ea"/>
            </a:endParaRPr>
          </a:p>
        </p:txBody>
      </p:sp>
      <p:sp>
        <p:nvSpPr>
          <p:cNvPr id="8" name="正方形/長方形 7"/>
          <p:cNvSpPr/>
          <p:nvPr/>
        </p:nvSpPr>
        <p:spPr>
          <a:xfrm>
            <a:off x="2097050" y="620688"/>
            <a:ext cx="6274711" cy="338554"/>
          </a:xfrm>
          <a:prstGeom prst="rect">
            <a:avLst/>
          </a:prstGeom>
        </p:spPr>
        <p:txBody>
          <a:bodyPr wrap="square">
            <a:spAutoFit/>
          </a:bodyPr>
          <a:lstStyle/>
          <a:p>
            <a:r>
              <a:rPr lang="zh-CN" altLang="en-US" sz="1600" smtClean="0">
                <a:latin typeface="ＭＳ Ｐゴシック" panose="020B0600070205080204" pitchFamily="50" charset="-128"/>
                <a:ea typeface="ＭＳ Ｐゴシック" panose="020B0600070205080204" pitchFamily="50" charset="-128"/>
              </a:rPr>
              <a:t>大学生</a:t>
            </a:r>
            <a:r>
              <a:rPr lang="en-US" altLang="zh-CN" sz="1600" smtClean="0">
                <a:latin typeface="ＭＳ Ｐゴシック" panose="020B0600070205080204" pitchFamily="50" charset="-128"/>
                <a:ea typeface="ＭＳ Ｐゴシック" panose="020B0600070205080204" pitchFamily="50" charset="-128"/>
              </a:rPr>
              <a:t>20</a:t>
            </a:r>
            <a:r>
              <a:rPr lang="zh-CN" altLang="en-US" sz="1600" smtClean="0">
                <a:latin typeface="ＭＳ Ｐゴシック" panose="020B0600070205080204" pitchFamily="50" charset="-128"/>
                <a:ea typeface="ＭＳ Ｐゴシック" panose="020B0600070205080204" pitchFamily="50" charset="-128"/>
              </a:rPr>
              <a:t>名</a:t>
            </a:r>
            <a:r>
              <a:rPr lang="en-US" altLang="zh-CN" sz="1200" dirty="0">
                <a:latin typeface="ＭＳ Ｐゴシック" panose="020B0600070205080204" pitchFamily="50" charset="-128"/>
                <a:ea typeface="ＭＳ Ｐゴシック" panose="020B0600070205080204" pitchFamily="50" charset="-128"/>
              </a:rPr>
              <a:t>(</a:t>
            </a:r>
            <a:r>
              <a:rPr lang="zh-CN" altLang="en-US" sz="1200">
                <a:latin typeface="ＭＳ Ｐゴシック" panose="020B0600070205080204" pitchFamily="50" charset="-128"/>
                <a:ea typeface="ＭＳ Ｐゴシック" panose="020B0600070205080204" pitchFamily="50" charset="-128"/>
              </a:rPr>
              <a:t>男性</a:t>
            </a:r>
            <a:r>
              <a:rPr lang="en-US" altLang="zh-CN" sz="1200" smtClean="0">
                <a:latin typeface="ＭＳ Ｐゴシック" panose="020B0600070205080204" pitchFamily="50" charset="-128"/>
                <a:ea typeface="ＭＳ Ｐゴシック" panose="020B0600070205080204" pitchFamily="50" charset="-128"/>
              </a:rPr>
              <a:t>14</a:t>
            </a:r>
            <a:r>
              <a:rPr lang="zh-CN" altLang="en-US" sz="1200" smtClean="0">
                <a:latin typeface="ＭＳ Ｐゴシック" panose="020B0600070205080204" pitchFamily="50" charset="-128"/>
                <a:ea typeface="ＭＳ Ｐゴシック" panose="020B0600070205080204" pitchFamily="50" charset="-128"/>
              </a:rPr>
              <a:t>名</a:t>
            </a:r>
            <a:r>
              <a:rPr lang="zh-CN" altLang="en-US" sz="1200">
                <a:latin typeface="ＭＳ Ｐゴシック" panose="020B0600070205080204" pitchFamily="50" charset="-128"/>
                <a:ea typeface="ＭＳ Ｐゴシック" panose="020B0600070205080204" pitchFamily="50" charset="-128"/>
              </a:rPr>
              <a:t>、</a:t>
            </a:r>
            <a:r>
              <a:rPr lang="zh-CN" altLang="en-US" sz="1200" smtClean="0">
                <a:latin typeface="ＭＳ Ｐゴシック" panose="020B0600070205080204" pitchFamily="50" charset="-128"/>
                <a:ea typeface="ＭＳ Ｐゴシック" panose="020B0600070205080204" pitchFamily="50" charset="-128"/>
              </a:rPr>
              <a:t>女性</a:t>
            </a:r>
            <a:r>
              <a:rPr lang="en-US" altLang="zh-CN" sz="1200" smtClean="0">
                <a:latin typeface="ＭＳ Ｐゴシック" panose="020B0600070205080204" pitchFamily="50" charset="-128"/>
                <a:ea typeface="ＭＳ Ｐゴシック" panose="020B0600070205080204" pitchFamily="50" charset="-128"/>
              </a:rPr>
              <a:t>6</a:t>
            </a:r>
            <a:r>
              <a:rPr lang="zh-CN" altLang="en-US" sz="1200" smtClean="0">
                <a:latin typeface="ＭＳ Ｐゴシック" panose="020B0600070205080204" pitchFamily="50" charset="-128"/>
                <a:ea typeface="ＭＳ Ｐゴシック" panose="020B0600070205080204" pitchFamily="50" charset="-128"/>
              </a:rPr>
              <a:t>名</a:t>
            </a:r>
            <a:r>
              <a:rPr lang="en-US" altLang="zh-CN" sz="1200" dirty="0">
                <a:latin typeface="ＭＳ Ｐゴシック" panose="020B0600070205080204" pitchFamily="50" charset="-128"/>
                <a:ea typeface="ＭＳ Ｐゴシック" panose="020B0600070205080204" pitchFamily="50" charset="-128"/>
              </a:rPr>
              <a:t>)</a:t>
            </a:r>
            <a:r>
              <a:rPr lang="zh-CN" altLang="en-US" sz="1600" dirty="0">
                <a:latin typeface="ＭＳ Ｐゴシック" panose="020B0600070205080204" pitchFamily="50" charset="-128"/>
                <a:ea typeface="ＭＳ Ｐゴシック" panose="020B0600070205080204" pitchFamily="50" charset="-128"/>
              </a:rPr>
              <a:t>　　</a:t>
            </a:r>
            <a:r>
              <a:rPr lang="zh-CN" altLang="en-US" sz="1600">
                <a:latin typeface="ＭＳ Ｐゴシック" panose="020B0600070205080204" pitchFamily="50" charset="-128"/>
                <a:ea typeface="ＭＳ Ｐゴシック" panose="020B0600070205080204" pitchFamily="50" charset="-128"/>
              </a:rPr>
              <a:t>平均</a:t>
            </a:r>
            <a:r>
              <a:rPr lang="zh-CN" altLang="en-US" sz="1600" smtClean="0">
                <a:latin typeface="ＭＳ Ｐゴシック" panose="020B0600070205080204" pitchFamily="50" charset="-128"/>
                <a:ea typeface="ＭＳ Ｐゴシック" panose="020B0600070205080204" pitchFamily="50" charset="-128"/>
              </a:rPr>
              <a:t>年齢</a:t>
            </a:r>
            <a:r>
              <a:rPr lang="en-US" altLang="ja-JP" sz="1600" smtClean="0">
                <a:latin typeface="ＭＳ Ｐゴシック" panose="020B0600070205080204" pitchFamily="50" charset="-128"/>
                <a:ea typeface="ＭＳ Ｐゴシック" panose="020B0600070205080204" pitchFamily="50" charset="-128"/>
              </a:rPr>
              <a:t>21.8</a:t>
            </a:r>
            <a:r>
              <a:rPr lang="ja-JP" altLang="en-US" sz="1600" smtClean="0">
                <a:latin typeface="ＭＳ Ｐゴシック" panose="020B0600070205080204" pitchFamily="50" charset="-128"/>
                <a:ea typeface="ＭＳ Ｐゴシック" panose="020B0600070205080204" pitchFamily="50" charset="-128"/>
              </a:rPr>
              <a:t>歳</a:t>
            </a:r>
            <a:r>
              <a:rPr lang="en-US" altLang="ja-JP" sz="1600" smtClean="0">
                <a:latin typeface="ＭＳ Ｐゴシック" panose="020B0600070205080204" pitchFamily="50" charset="-128"/>
                <a:ea typeface="ＭＳ Ｐゴシック" panose="020B0600070205080204" pitchFamily="50" charset="-128"/>
              </a:rPr>
              <a:t> </a:t>
            </a:r>
            <a:r>
              <a:rPr lang="en-US" altLang="zh-CN" sz="1200" smtClean="0">
                <a:latin typeface="ＭＳ Ｐゴシック" panose="020B0600070205080204" pitchFamily="50" charset="-128"/>
                <a:ea typeface="ＭＳ Ｐゴシック" panose="020B0600070205080204" pitchFamily="50" charset="-128"/>
              </a:rPr>
              <a:t>(</a:t>
            </a:r>
            <a:r>
              <a:rPr lang="en-US" altLang="zh-CN" sz="1200" dirty="0">
                <a:latin typeface="ＭＳ Ｐゴシック" panose="020B0600070205080204" pitchFamily="50" charset="-128"/>
                <a:ea typeface="ＭＳ Ｐゴシック" panose="020B0600070205080204" pitchFamily="50" charset="-128"/>
              </a:rPr>
              <a:t>SD</a:t>
            </a:r>
            <a:r>
              <a:rPr lang="zh-CN" altLang="en-US" sz="1200">
                <a:latin typeface="ＭＳ Ｐゴシック" panose="020B0600070205080204" pitchFamily="50" charset="-128"/>
                <a:ea typeface="ＭＳ Ｐゴシック" panose="020B0600070205080204" pitchFamily="50" charset="-128"/>
              </a:rPr>
              <a:t>＝</a:t>
            </a:r>
            <a:r>
              <a:rPr lang="en-US" altLang="zh-CN" sz="1200" smtClean="0">
                <a:latin typeface="ＭＳ Ｐゴシック" panose="020B0600070205080204" pitchFamily="50" charset="-128"/>
                <a:ea typeface="ＭＳ Ｐゴシック" panose="020B0600070205080204" pitchFamily="50" charset="-128"/>
              </a:rPr>
              <a:t>1.6)</a:t>
            </a:r>
            <a:endParaRPr lang="en-US" altLang="ja-JP" sz="1200" dirty="0">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5757943" y="5918870"/>
            <a:ext cx="2702489" cy="184666"/>
          </a:xfrm>
          <a:prstGeom prst="rect">
            <a:avLst/>
          </a:prstGeom>
          <a:noFill/>
        </p:spPr>
        <p:txBody>
          <a:bodyPr wrap="square" lIns="0" tIns="0" rIns="0" bIns="0" rtlCol="0">
            <a:spAutoFit/>
          </a:bodyPr>
          <a:lstStyle/>
          <a:p>
            <a:r>
              <a:rPr kumimoji="1" lang="ja-JP" altLang="en-US" sz="1200" smtClean="0">
                <a:latin typeface="+mn-ea"/>
              </a:rPr>
              <a:t>◯</a:t>
            </a:r>
            <a:r>
              <a:rPr lang="ja-JP" altLang="en-US" sz="1200" smtClean="0">
                <a:latin typeface="+mn-ea"/>
              </a:rPr>
              <a:t>：</a:t>
            </a:r>
            <a:r>
              <a:rPr lang="ja-JP" altLang="ja-JP" sz="1200"/>
              <a:t>基本感情評定尺度</a:t>
            </a:r>
            <a:r>
              <a:rPr lang="ja-JP" altLang="en-US" sz="1200" smtClean="0">
                <a:latin typeface="+mn-ea"/>
              </a:rPr>
              <a:t>へ</a:t>
            </a:r>
            <a:r>
              <a:rPr lang="ja-JP" altLang="en-US" sz="1200" dirty="0" smtClean="0">
                <a:latin typeface="+mn-ea"/>
              </a:rPr>
              <a:t>の回答</a:t>
            </a:r>
            <a:endParaRPr lang="en-US" altLang="ja-JP" sz="1200" dirty="0" smtClean="0">
              <a:latin typeface="+mn-ea"/>
            </a:endParaRPr>
          </a:p>
        </p:txBody>
      </p:sp>
      <p:sp>
        <p:nvSpPr>
          <p:cNvPr id="23" name="テキスト ボックス 22"/>
          <p:cNvSpPr txBox="1"/>
          <p:nvPr/>
        </p:nvSpPr>
        <p:spPr>
          <a:xfrm>
            <a:off x="5757943" y="6134706"/>
            <a:ext cx="2588384" cy="184666"/>
          </a:xfrm>
          <a:prstGeom prst="rect">
            <a:avLst/>
          </a:prstGeom>
          <a:noFill/>
        </p:spPr>
        <p:txBody>
          <a:bodyPr wrap="square" lIns="0" tIns="0" rIns="0" bIns="0" rtlCol="0">
            <a:spAutoFit/>
          </a:bodyPr>
          <a:lstStyle/>
          <a:p>
            <a:r>
              <a:rPr lang="ja-JP" altLang="en-US" sz="1200" smtClean="0">
                <a:latin typeface="+mn-ea"/>
              </a:rPr>
              <a:t>条件</a:t>
            </a:r>
            <a:r>
              <a:rPr lang="ja-JP" altLang="en-US" sz="1200" dirty="0" smtClean="0">
                <a:latin typeface="+mn-ea"/>
              </a:rPr>
              <a:t>の</a:t>
            </a:r>
            <a:r>
              <a:rPr lang="ja-JP" altLang="en-US" sz="1200" smtClean="0">
                <a:latin typeface="+mn-ea"/>
              </a:rPr>
              <a:t>順序はカウンタバランス</a:t>
            </a:r>
            <a:r>
              <a:rPr lang="ja-JP" altLang="en-US" sz="1200" dirty="0" smtClean="0">
                <a:latin typeface="+mn-ea"/>
              </a:rPr>
              <a:t>した</a:t>
            </a:r>
            <a:endParaRPr lang="en-US" altLang="ja-JP" sz="1200" dirty="0" smtClean="0">
              <a:latin typeface="+mn-ea"/>
            </a:endParaRPr>
          </a:p>
        </p:txBody>
      </p:sp>
      <p:sp>
        <p:nvSpPr>
          <p:cNvPr id="24" name="正方形/長方形 23"/>
          <p:cNvSpPr/>
          <p:nvPr/>
        </p:nvSpPr>
        <p:spPr>
          <a:xfrm>
            <a:off x="473077" y="1628800"/>
            <a:ext cx="1332000" cy="338554"/>
          </a:xfrm>
          <a:prstGeom prst="rect">
            <a:avLst/>
          </a:prstGeom>
        </p:spPr>
        <p:txBody>
          <a:bodyPr wrap="square">
            <a:spAutoFit/>
          </a:bodyPr>
          <a:lstStyle/>
          <a:p>
            <a:pPr algn="ctr"/>
            <a:r>
              <a:rPr lang="ja-JP" altLang="en-US" sz="1600" b="1" u="sng" dirty="0">
                <a:latin typeface="+mn-ea"/>
              </a:rPr>
              <a:t>生理</a:t>
            </a:r>
            <a:r>
              <a:rPr lang="ja-JP" altLang="en-US" sz="1600" b="1" u="sng" dirty="0" smtClean="0">
                <a:latin typeface="+mn-ea"/>
              </a:rPr>
              <a:t>指標</a:t>
            </a:r>
            <a:endParaRPr lang="ja-JP" altLang="en-US" sz="1600" b="1" u="sng" dirty="0">
              <a:latin typeface="+mn-ea"/>
            </a:endParaRPr>
          </a:p>
        </p:txBody>
      </p:sp>
      <p:sp>
        <p:nvSpPr>
          <p:cNvPr id="25" name="正方形/長方形 24"/>
          <p:cNvSpPr/>
          <p:nvPr/>
        </p:nvSpPr>
        <p:spPr>
          <a:xfrm>
            <a:off x="2097050" y="1628800"/>
            <a:ext cx="6075350" cy="338554"/>
          </a:xfrm>
          <a:prstGeom prst="rect">
            <a:avLst/>
          </a:prstGeom>
        </p:spPr>
        <p:txBody>
          <a:bodyPr wrap="square">
            <a:spAutoFit/>
          </a:bodyPr>
          <a:lstStyle/>
          <a:p>
            <a:r>
              <a:rPr lang="ja-JP" altLang="en-US" sz="1600" smtClean="0">
                <a:latin typeface="+mn-ea"/>
              </a:rPr>
              <a:t>心拍数</a:t>
            </a:r>
            <a:r>
              <a:rPr lang="en-US" altLang="ja-JP" sz="1600" dirty="0">
                <a:latin typeface="+mn-ea"/>
              </a:rPr>
              <a:t>(</a:t>
            </a:r>
            <a:r>
              <a:rPr lang="en-US" altLang="ja-JP" sz="1600">
                <a:latin typeface="+mn-ea"/>
              </a:rPr>
              <a:t>HR</a:t>
            </a:r>
            <a:r>
              <a:rPr lang="en-US" altLang="ja-JP" sz="1600" smtClean="0">
                <a:latin typeface="+mn-ea"/>
              </a:rPr>
              <a:t>)</a:t>
            </a:r>
            <a:r>
              <a:rPr lang="ja-JP" altLang="en-US" sz="1600" smtClean="0">
                <a:latin typeface="+mn-ea"/>
              </a:rPr>
              <a:t>　　指尖</a:t>
            </a:r>
            <a:r>
              <a:rPr lang="ja-JP" altLang="en-US" sz="1600" dirty="0">
                <a:latin typeface="+mn-ea"/>
              </a:rPr>
              <a:t>血流量</a:t>
            </a:r>
            <a:r>
              <a:rPr lang="en-US" altLang="ja-JP" sz="1600" dirty="0">
                <a:latin typeface="+mn-ea"/>
              </a:rPr>
              <a:t>(</a:t>
            </a:r>
            <a:r>
              <a:rPr lang="en-US" altLang="ja-JP" sz="1600">
                <a:latin typeface="+mn-ea"/>
              </a:rPr>
              <a:t>FBF</a:t>
            </a:r>
            <a:r>
              <a:rPr lang="en-US" altLang="ja-JP" sz="1600" smtClean="0">
                <a:latin typeface="+mn-ea"/>
              </a:rPr>
              <a:t>)</a:t>
            </a:r>
            <a:r>
              <a:rPr lang="ja-JP" altLang="en-US" sz="1600" smtClean="0">
                <a:latin typeface="+mn-ea"/>
              </a:rPr>
              <a:t>　　皮膚</a:t>
            </a:r>
            <a:r>
              <a:rPr lang="ja-JP" altLang="en-US" sz="1600" dirty="0">
                <a:latin typeface="+mn-ea"/>
              </a:rPr>
              <a:t>コンダクタンス</a:t>
            </a:r>
            <a:r>
              <a:rPr lang="en-US" altLang="ja-JP" sz="1600" dirty="0">
                <a:latin typeface="+mn-ea"/>
              </a:rPr>
              <a:t>(</a:t>
            </a:r>
            <a:r>
              <a:rPr lang="en-US" altLang="ja-JP" sz="1600">
                <a:latin typeface="+mn-ea"/>
              </a:rPr>
              <a:t>SCC</a:t>
            </a:r>
            <a:r>
              <a:rPr lang="en-US" altLang="ja-JP" sz="1600" smtClean="0">
                <a:latin typeface="+mn-ea"/>
              </a:rPr>
              <a:t>)</a:t>
            </a:r>
            <a:endParaRPr lang="en-US" altLang="ja-JP" sz="1200" dirty="0">
              <a:latin typeface="+mn-ea"/>
            </a:endParaRPr>
          </a:p>
        </p:txBody>
      </p:sp>
      <p:sp>
        <p:nvSpPr>
          <p:cNvPr id="26" name="正方形/長方形 25"/>
          <p:cNvSpPr/>
          <p:nvPr/>
        </p:nvSpPr>
        <p:spPr>
          <a:xfrm>
            <a:off x="467544" y="2420888"/>
            <a:ext cx="1332000" cy="338554"/>
          </a:xfrm>
          <a:prstGeom prst="rect">
            <a:avLst/>
          </a:prstGeom>
        </p:spPr>
        <p:txBody>
          <a:bodyPr wrap="square">
            <a:spAutoFit/>
          </a:bodyPr>
          <a:lstStyle/>
          <a:p>
            <a:pPr algn="ctr"/>
            <a:r>
              <a:rPr lang="ja-JP" altLang="en-US" sz="1600" b="1" u="sng" smtClean="0">
                <a:latin typeface="+mn-ea"/>
              </a:rPr>
              <a:t>刺激映像</a:t>
            </a:r>
            <a:endParaRPr lang="ja-JP" altLang="en-US" sz="1600" b="1" u="sng" dirty="0">
              <a:latin typeface="+mn-ea"/>
            </a:endParaRPr>
          </a:p>
        </p:txBody>
      </p:sp>
      <p:sp>
        <p:nvSpPr>
          <p:cNvPr id="27" name="正方形/長方形 26"/>
          <p:cNvSpPr/>
          <p:nvPr/>
        </p:nvSpPr>
        <p:spPr>
          <a:xfrm>
            <a:off x="2097050" y="2132856"/>
            <a:ext cx="6693865" cy="338554"/>
          </a:xfrm>
          <a:prstGeom prst="rect">
            <a:avLst/>
          </a:prstGeom>
        </p:spPr>
        <p:txBody>
          <a:bodyPr>
            <a:spAutoFit/>
          </a:bodyPr>
          <a:lstStyle/>
          <a:p>
            <a:r>
              <a:rPr lang="ja-JP" altLang="ja-JP" sz="1600" smtClean="0">
                <a:latin typeface="+mn-ea"/>
              </a:rPr>
              <a:t>リラックス</a:t>
            </a:r>
            <a:r>
              <a:rPr lang="ja-JP" altLang="ja-JP" sz="1600">
                <a:latin typeface="+mn-ea"/>
              </a:rPr>
              <a:t>・恐怖感情</a:t>
            </a:r>
            <a:r>
              <a:rPr lang="ja-JP" altLang="ja-JP" sz="1600" smtClean="0">
                <a:latin typeface="+mn-ea"/>
              </a:rPr>
              <a:t>を喚起</a:t>
            </a:r>
            <a:r>
              <a:rPr lang="ja-JP" altLang="ja-JP" sz="1600">
                <a:latin typeface="+mn-ea"/>
              </a:rPr>
              <a:t>すると</a:t>
            </a:r>
            <a:r>
              <a:rPr lang="ja-JP" altLang="ja-JP" sz="1600" smtClean="0">
                <a:latin typeface="+mn-ea"/>
              </a:rPr>
              <a:t>思われる作品</a:t>
            </a:r>
            <a:r>
              <a:rPr lang="ja-JP" altLang="ja-JP" sz="1600">
                <a:latin typeface="+mn-ea"/>
              </a:rPr>
              <a:t>を</a:t>
            </a:r>
            <a:r>
              <a:rPr lang="en-US" altLang="ja-JP" sz="1600">
                <a:latin typeface="+mn-ea"/>
              </a:rPr>
              <a:t>1</a:t>
            </a:r>
            <a:r>
              <a:rPr lang="ja-JP" altLang="ja-JP" sz="1600">
                <a:latin typeface="+mn-ea"/>
              </a:rPr>
              <a:t>作品ずつ</a:t>
            </a:r>
            <a:r>
              <a:rPr lang="ja-JP" altLang="ja-JP" sz="1600" smtClean="0">
                <a:latin typeface="+mn-ea"/>
              </a:rPr>
              <a:t>選定</a:t>
            </a:r>
            <a:r>
              <a:rPr lang="ja-JP" altLang="en-US" sz="1600" smtClean="0">
                <a:latin typeface="+mn-ea"/>
              </a:rPr>
              <a:t>。</a:t>
            </a:r>
            <a:endParaRPr lang="en-US" altLang="ja-JP" sz="1050" dirty="0">
              <a:latin typeface="+mn-ea"/>
            </a:endParaRPr>
          </a:p>
        </p:txBody>
      </p:sp>
      <p:sp>
        <p:nvSpPr>
          <p:cNvPr id="38" name="正方形/長方形 37"/>
          <p:cNvSpPr/>
          <p:nvPr/>
        </p:nvSpPr>
        <p:spPr>
          <a:xfrm>
            <a:off x="1979712" y="2493476"/>
            <a:ext cx="6785205" cy="307777"/>
          </a:xfrm>
          <a:prstGeom prst="rect">
            <a:avLst/>
          </a:prstGeom>
        </p:spPr>
        <p:txBody>
          <a:bodyPr wrap="square">
            <a:spAutoFit/>
          </a:bodyPr>
          <a:lstStyle/>
          <a:p>
            <a:r>
              <a:rPr lang="ja-JP" altLang="en-US" sz="1400" smtClean="0">
                <a:solidFill>
                  <a:srgbClr val="FF0000"/>
                </a:solidFill>
                <a:latin typeface="+mn-ea"/>
              </a:rPr>
              <a:t>高解像度群</a:t>
            </a:r>
            <a:r>
              <a:rPr lang="ja-JP" altLang="en-US" sz="1400" smtClean="0">
                <a:latin typeface="+mn-ea"/>
              </a:rPr>
              <a:t>・</a:t>
            </a:r>
            <a:r>
              <a:rPr lang="ja-JP" altLang="en-US" sz="1400">
                <a:latin typeface="+mn-ea"/>
              </a:rPr>
              <a:t>・</a:t>
            </a:r>
            <a:r>
              <a:rPr lang="ja-JP" altLang="en-US" sz="1400" smtClean="0">
                <a:latin typeface="+mn-ea"/>
              </a:rPr>
              <a:t>・</a:t>
            </a:r>
            <a:r>
              <a:rPr lang="ja-JP" altLang="en-US" sz="1400">
                <a:latin typeface="+mn-ea"/>
              </a:rPr>
              <a:t>無編集</a:t>
            </a:r>
            <a:r>
              <a:rPr lang="ja-JP" altLang="en-US" sz="1400" smtClean="0">
                <a:latin typeface="+mn-ea"/>
              </a:rPr>
              <a:t>のリラックス・恐怖映像</a:t>
            </a:r>
            <a:r>
              <a:rPr lang="ja-JP" altLang="en-US" sz="1400">
                <a:latin typeface="+mn-ea"/>
              </a:rPr>
              <a:t>を</a:t>
            </a:r>
            <a:r>
              <a:rPr lang="ja-JP" altLang="en-US" sz="1400" smtClean="0">
                <a:latin typeface="+mn-ea"/>
              </a:rPr>
              <a:t>試聴</a:t>
            </a:r>
            <a:endParaRPr lang="en-US" altLang="ja-JP" sz="1400">
              <a:latin typeface="+mn-ea"/>
            </a:endParaRPr>
          </a:p>
        </p:txBody>
      </p:sp>
      <p:sp>
        <p:nvSpPr>
          <p:cNvPr id="39" name="正方形/長方形 38"/>
          <p:cNvSpPr/>
          <p:nvPr/>
        </p:nvSpPr>
        <p:spPr>
          <a:xfrm>
            <a:off x="1979712" y="2811705"/>
            <a:ext cx="6785205" cy="307777"/>
          </a:xfrm>
          <a:prstGeom prst="rect">
            <a:avLst/>
          </a:prstGeom>
        </p:spPr>
        <p:txBody>
          <a:bodyPr wrap="square">
            <a:spAutoFit/>
          </a:bodyPr>
          <a:lstStyle/>
          <a:p>
            <a:r>
              <a:rPr lang="ja-JP" altLang="en-US" sz="1400" smtClean="0">
                <a:solidFill>
                  <a:srgbClr val="0070C0"/>
                </a:solidFill>
                <a:latin typeface="+mn-ea"/>
              </a:rPr>
              <a:t>低解像度群</a:t>
            </a:r>
            <a:r>
              <a:rPr lang="ja-JP" altLang="en-US" sz="1400" smtClean="0">
                <a:latin typeface="+mn-ea"/>
              </a:rPr>
              <a:t>・</a:t>
            </a:r>
            <a:r>
              <a:rPr lang="ja-JP" altLang="en-US" sz="1400">
                <a:latin typeface="+mn-ea"/>
              </a:rPr>
              <a:t>・・元の映像をエンコードし解像度を</a:t>
            </a:r>
            <a:r>
              <a:rPr lang="ja-JP" altLang="en-US" sz="1400" smtClean="0">
                <a:latin typeface="+mn-ea"/>
              </a:rPr>
              <a:t>落とした</a:t>
            </a:r>
            <a:r>
              <a:rPr lang="ja-JP" altLang="en-US" sz="1400">
                <a:latin typeface="+mn-ea"/>
              </a:rPr>
              <a:t>リラックス・恐怖映像を</a:t>
            </a:r>
            <a:r>
              <a:rPr lang="ja-JP" altLang="en-US" sz="1400" smtClean="0">
                <a:latin typeface="+mn-ea"/>
              </a:rPr>
              <a:t>試聴</a:t>
            </a:r>
            <a:endParaRPr lang="en-US" altLang="ja-JP" sz="1400">
              <a:latin typeface="+mn-ea"/>
            </a:endParaRPr>
          </a:p>
        </p:txBody>
      </p:sp>
      <p:pic>
        <p:nvPicPr>
          <p:cNvPr id="4098" name="Picture 2" descr="C:\Users\nagano\Desktop\高解像度恐怖.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499" y="3447510"/>
            <a:ext cx="3423477" cy="192570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nagano\Desktop\低解像度恐怖.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447510"/>
            <a:ext cx="3423477" cy="1925706"/>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4507530" y="6356067"/>
            <a:ext cx="224435" cy="169277"/>
          </a:xfrm>
          <a:prstGeom prst="rect">
            <a:avLst/>
          </a:prstGeom>
          <a:noFill/>
        </p:spPr>
        <p:txBody>
          <a:bodyPr wrap="square" lIns="0" tIns="0" rIns="0" bIns="0" rtlCol="0">
            <a:spAutoFit/>
          </a:bodyPr>
          <a:lstStyle/>
          <a:p>
            <a:r>
              <a:rPr kumimoji="1" lang="ja-JP" altLang="en-US" sz="1100" smtClean="0">
                <a:latin typeface="+mn-ea"/>
              </a:rPr>
              <a:t>◯</a:t>
            </a:r>
            <a:endParaRPr kumimoji="1" lang="ja-JP" altLang="en-US" sz="1100" dirty="0">
              <a:latin typeface="+mn-ea"/>
            </a:endParaRPr>
          </a:p>
        </p:txBody>
      </p:sp>
      <p:sp>
        <p:nvSpPr>
          <p:cNvPr id="33" name="正方形/長方形 32"/>
          <p:cNvSpPr/>
          <p:nvPr/>
        </p:nvSpPr>
        <p:spPr>
          <a:xfrm>
            <a:off x="2055624" y="5814974"/>
            <a:ext cx="1580017" cy="50444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a:solidFill>
                  <a:schemeClr val="tx1"/>
                </a:solidFill>
                <a:latin typeface="+mn-ea"/>
              </a:rPr>
              <a:t>映像</a:t>
            </a:r>
            <a:r>
              <a:rPr lang="ja-JP" altLang="en-US" sz="1200" smtClean="0">
                <a:solidFill>
                  <a:schemeClr val="tx1"/>
                </a:solidFill>
                <a:latin typeface="+mn-ea"/>
              </a:rPr>
              <a:t>視聴</a:t>
            </a:r>
            <a:r>
              <a:rPr lang="en-US" altLang="ja-JP" sz="1200" smtClean="0">
                <a:solidFill>
                  <a:schemeClr val="tx1"/>
                </a:solidFill>
                <a:latin typeface="+mn-ea"/>
              </a:rPr>
              <a:t>20</a:t>
            </a:r>
            <a:r>
              <a:rPr lang="ja-JP" altLang="en-US" sz="1200" smtClean="0">
                <a:solidFill>
                  <a:schemeClr val="tx1"/>
                </a:solidFill>
                <a:latin typeface="+mn-ea"/>
              </a:rPr>
              <a:t>分</a:t>
            </a:r>
            <a:endParaRPr lang="ja-JP" altLang="en-US" sz="1200">
              <a:solidFill>
                <a:schemeClr val="tx1"/>
              </a:solidFill>
              <a:latin typeface="+mn-ea"/>
            </a:endParaRPr>
          </a:p>
          <a:p>
            <a:pPr algn="ctr"/>
            <a:r>
              <a:rPr lang="en-US" altLang="ja-JP" sz="1200" smtClean="0">
                <a:solidFill>
                  <a:srgbClr val="0070C0"/>
                </a:solidFill>
                <a:latin typeface="+mn-ea"/>
              </a:rPr>
              <a:t>(</a:t>
            </a:r>
            <a:r>
              <a:rPr lang="ja-JP" altLang="en-US" sz="1200" smtClean="0">
                <a:solidFill>
                  <a:srgbClr val="0070C0"/>
                </a:solidFill>
                <a:latin typeface="+mn-ea"/>
              </a:rPr>
              <a:t>リラックス</a:t>
            </a:r>
            <a:r>
              <a:rPr lang="en-US" altLang="ja-JP" sz="1200" smtClean="0">
                <a:solidFill>
                  <a:srgbClr val="0070C0"/>
                </a:solidFill>
                <a:latin typeface="+mn-ea"/>
              </a:rPr>
              <a:t>or</a:t>
            </a:r>
            <a:r>
              <a:rPr lang="ja-JP" altLang="en-US" sz="1200" smtClean="0">
                <a:solidFill>
                  <a:srgbClr val="0070C0"/>
                </a:solidFill>
                <a:latin typeface="+mn-ea"/>
              </a:rPr>
              <a:t>恐怖</a:t>
            </a:r>
            <a:r>
              <a:rPr lang="en-US" altLang="ja-JP" sz="1200" smtClean="0">
                <a:solidFill>
                  <a:srgbClr val="0070C0"/>
                </a:solidFill>
                <a:latin typeface="+mn-ea"/>
              </a:rPr>
              <a:t>)</a:t>
            </a:r>
            <a:endParaRPr lang="en-US" altLang="ja-JP" sz="1200" dirty="0" smtClean="0">
              <a:solidFill>
                <a:srgbClr val="0070C0"/>
              </a:solidFill>
              <a:latin typeface="+mn-ea"/>
            </a:endParaRPr>
          </a:p>
        </p:txBody>
      </p:sp>
      <p:sp>
        <p:nvSpPr>
          <p:cNvPr id="34" name="正方形/長方形 33"/>
          <p:cNvSpPr/>
          <p:nvPr/>
        </p:nvSpPr>
        <p:spPr>
          <a:xfrm>
            <a:off x="3760289" y="5814974"/>
            <a:ext cx="790009" cy="50444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smtClean="0">
                <a:solidFill>
                  <a:schemeClr val="tx1"/>
                </a:solidFill>
                <a:latin typeface="+mn-ea"/>
              </a:rPr>
              <a:t>後安静</a:t>
            </a:r>
            <a:endParaRPr kumimoji="1" lang="en-US" altLang="ja-JP" sz="1200" dirty="0" smtClean="0">
              <a:solidFill>
                <a:schemeClr val="tx1"/>
              </a:solidFill>
              <a:latin typeface="+mn-ea"/>
            </a:endParaRPr>
          </a:p>
          <a:p>
            <a:pPr algn="ctr"/>
            <a:r>
              <a:rPr lang="en-US" altLang="ja-JP" sz="1200" smtClean="0">
                <a:solidFill>
                  <a:schemeClr val="tx1"/>
                </a:solidFill>
                <a:latin typeface="+mn-ea"/>
              </a:rPr>
              <a:t>4</a:t>
            </a:r>
            <a:r>
              <a:rPr lang="ja-JP" altLang="en-US" sz="1200" smtClean="0">
                <a:solidFill>
                  <a:schemeClr val="tx1"/>
                </a:solidFill>
                <a:latin typeface="+mn-ea"/>
              </a:rPr>
              <a:t>分</a:t>
            </a:r>
            <a:endParaRPr kumimoji="1" lang="ja-JP" altLang="en-US" sz="1200" dirty="0">
              <a:solidFill>
                <a:schemeClr val="tx1"/>
              </a:solidFill>
              <a:latin typeface="+mn-ea"/>
            </a:endParaRPr>
          </a:p>
        </p:txBody>
      </p:sp>
      <p:sp>
        <p:nvSpPr>
          <p:cNvPr id="35" name="正方形/長方形 34"/>
          <p:cNvSpPr/>
          <p:nvPr/>
        </p:nvSpPr>
        <p:spPr>
          <a:xfrm>
            <a:off x="745965" y="5814974"/>
            <a:ext cx="1185012" cy="50444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smtClean="0">
                <a:solidFill>
                  <a:schemeClr val="tx1"/>
                </a:solidFill>
                <a:latin typeface="+mn-ea"/>
              </a:rPr>
              <a:t>前安静</a:t>
            </a:r>
            <a:endParaRPr kumimoji="1" lang="en-US" altLang="ja-JP" sz="1200" smtClean="0">
              <a:solidFill>
                <a:schemeClr val="tx1"/>
              </a:solidFill>
              <a:latin typeface="+mn-ea"/>
            </a:endParaRPr>
          </a:p>
          <a:p>
            <a:pPr algn="ctr"/>
            <a:r>
              <a:rPr lang="en-US" altLang="ja-JP" sz="1200" smtClean="0">
                <a:solidFill>
                  <a:schemeClr val="tx1"/>
                </a:solidFill>
                <a:latin typeface="+mn-ea"/>
              </a:rPr>
              <a:t>5</a:t>
            </a:r>
            <a:r>
              <a:rPr lang="ja-JP" altLang="en-US" sz="1200" smtClean="0">
                <a:solidFill>
                  <a:schemeClr val="tx1"/>
                </a:solidFill>
                <a:latin typeface="+mn-ea"/>
              </a:rPr>
              <a:t>分</a:t>
            </a:r>
            <a:endParaRPr kumimoji="1" lang="ja-JP" altLang="en-US" sz="1200" dirty="0">
              <a:solidFill>
                <a:schemeClr val="tx1"/>
              </a:solidFill>
              <a:latin typeface="+mn-ea"/>
            </a:endParaRPr>
          </a:p>
        </p:txBody>
      </p:sp>
      <p:cxnSp>
        <p:nvCxnSpPr>
          <p:cNvPr id="36" name="直線矢印コネクタ 35"/>
          <p:cNvCxnSpPr>
            <a:stCxn id="35" idx="3"/>
            <a:endCxn id="33" idx="1"/>
          </p:cNvCxnSpPr>
          <p:nvPr/>
        </p:nvCxnSpPr>
        <p:spPr>
          <a:xfrm>
            <a:off x="1930977" y="6067197"/>
            <a:ext cx="12464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直線矢印コネクタ 36"/>
          <p:cNvCxnSpPr>
            <a:stCxn id="33" idx="3"/>
            <a:endCxn id="34" idx="1"/>
          </p:cNvCxnSpPr>
          <p:nvPr/>
        </p:nvCxnSpPr>
        <p:spPr>
          <a:xfrm>
            <a:off x="3635641" y="6067197"/>
            <a:ext cx="12464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0" name="テキスト ボックス 39"/>
          <p:cNvSpPr txBox="1"/>
          <p:nvPr/>
        </p:nvSpPr>
        <p:spPr>
          <a:xfrm>
            <a:off x="4555418" y="5950088"/>
            <a:ext cx="814647" cy="307777"/>
          </a:xfrm>
          <a:prstGeom prst="rect">
            <a:avLst/>
          </a:prstGeom>
          <a:noFill/>
        </p:spPr>
        <p:txBody>
          <a:bodyPr wrap="none" rtlCol="0">
            <a:spAutoFit/>
          </a:bodyPr>
          <a:lstStyle/>
          <a:p>
            <a:r>
              <a:rPr lang="en-US" altLang="ja-JP" sz="1400" dirty="0"/>
              <a:t>×</a:t>
            </a:r>
            <a:r>
              <a:rPr kumimoji="1" lang="en-US" altLang="ja-JP" sz="1400" dirty="0" smtClean="0"/>
              <a:t>2</a:t>
            </a:r>
            <a:r>
              <a:rPr kumimoji="1" lang="ja-JP" altLang="en-US" sz="1400" dirty="0" smtClean="0"/>
              <a:t>条件</a:t>
            </a:r>
            <a:endParaRPr kumimoji="1" lang="ja-JP" altLang="en-US" sz="1400" dirty="0"/>
          </a:p>
        </p:txBody>
      </p:sp>
    </p:spTree>
    <p:extLst>
      <p:ext uri="{BB962C8B-B14F-4D97-AF65-F5344CB8AC3E}">
        <p14:creationId xmlns:p14="http://schemas.microsoft.com/office/powerpoint/2010/main" val="160505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0"/>
                                  </p:stCondLst>
                                  <p:childTnLst>
                                    <p:set>
                                      <p:cBhvr>
                                        <p:cTn id="46" dur="1" fill="hold">
                                          <p:stCondLst>
                                            <p:cond delay="0"/>
                                          </p:stCondLst>
                                        </p:cTn>
                                        <p:tgtEl>
                                          <p:spTgt spid="4098"/>
                                        </p:tgtEl>
                                        <p:attrNameLst>
                                          <p:attrName>style.visibility</p:attrName>
                                        </p:attrNameLst>
                                      </p:cBhvr>
                                      <p:to>
                                        <p:strVal val="visible"/>
                                      </p:to>
                                    </p:set>
                                    <p:animEffect transition="in" filter="fade">
                                      <p:cBhvr>
                                        <p:cTn id="47" dur="500"/>
                                        <p:tgtEl>
                                          <p:spTgt spid="4098"/>
                                        </p:tgtEl>
                                      </p:cBhvr>
                                    </p:animEffect>
                                  </p:childTnLst>
                                </p:cTn>
                              </p:par>
                              <p:par>
                                <p:cTn id="48" presetID="10" presetClass="entr" presetSubtype="0" fill="hold" nodeType="withEffect">
                                  <p:stCondLst>
                                    <p:cond delay="0"/>
                                  </p:stCondLst>
                                  <p:childTnLst>
                                    <p:set>
                                      <p:cBhvr>
                                        <p:cTn id="49" dur="1" fill="hold">
                                          <p:stCondLst>
                                            <p:cond delay="0"/>
                                          </p:stCondLst>
                                        </p:cTn>
                                        <p:tgtEl>
                                          <p:spTgt spid="4099"/>
                                        </p:tgtEl>
                                        <p:attrNameLst>
                                          <p:attrName>style.visibility</p:attrName>
                                        </p:attrNameLst>
                                      </p:cBhvr>
                                      <p:to>
                                        <p:strVal val="visible"/>
                                      </p:to>
                                    </p:set>
                                    <p:animEffect transition="in" filter="fade">
                                      <p:cBhvr>
                                        <p:cTn id="50" dur="500"/>
                                        <p:tgtEl>
                                          <p:spTgt spid="409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par>
                                <p:cTn id="63" presetID="10"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23" grpId="0"/>
      <p:bldP spid="24" grpId="0"/>
      <p:bldP spid="25" grpId="0"/>
      <p:bldP spid="26" grpId="0"/>
      <p:bldP spid="27" grpId="0"/>
      <p:bldP spid="38" grpId="0"/>
      <p:bldP spid="39" grpId="0"/>
      <p:bldP spid="32" grpId="0"/>
      <p:bldP spid="33" grpId="0" animBg="1"/>
      <p:bldP spid="34" grpId="0" animBg="1"/>
      <p:bldP spid="35"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円/楕円 65"/>
          <p:cNvSpPr/>
          <p:nvPr/>
        </p:nvSpPr>
        <p:spPr>
          <a:xfrm>
            <a:off x="1466379" y="1456505"/>
            <a:ext cx="3291639" cy="110724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1127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7053" y="3987099"/>
            <a:ext cx="3102939" cy="210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
        <p:nvSpPr>
          <p:cNvPr id="3" name="正方形/長方形 2"/>
          <p:cNvSpPr/>
          <p:nvPr/>
        </p:nvSpPr>
        <p:spPr>
          <a:xfrm>
            <a:off x="125480" y="116632"/>
            <a:ext cx="1406154" cy="276999"/>
          </a:xfrm>
          <a:prstGeom prst="rect">
            <a:avLst/>
          </a:prstGeom>
        </p:spPr>
        <p:txBody>
          <a:bodyPr wrap="none">
            <a:spAutoFit/>
          </a:bodyPr>
          <a:lstStyle/>
          <a:p>
            <a:r>
              <a:rPr lang="ja-JP" altLang="en-US" sz="1200" smtClean="0">
                <a:latin typeface="+mn-ea"/>
              </a:rPr>
              <a:t>研究</a:t>
            </a:r>
            <a:r>
              <a:rPr lang="en-US" altLang="ja-JP" sz="1200" smtClean="0">
                <a:latin typeface="+mn-ea"/>
              </a:rPr>
              <a:t>2</a:t>
            </a:r>
            <a:r>
              <a:rPr lang="ja-JP" altLang="en-US" sz="1200" smtClean="0">
                <a:latin typeface="+mn-ea"/>
              </a:rPr>
              <a:t>　結果と考察</a:t>
            </a:r>
            <a:endParaRPr lang="ja-JP" altLang="en-US" sz="1200" dirty="0">
              <a:latin typeface="+mn-ea"/>
            </a:endParaRPr>
          </a:p>
        </p:txBody>
      </p:sp>
      <p:grpSp>
        <p:nvGrpSpPr>
          <p:cNvPr id="2" name="グループ化 1"/>
          <p:cNvGrpSpPr/>
          <p:nvPr/>
        </p:nvGrpSpPr>
        <p:grpSpPr>
          <a:xfrm>
            <a:off x="123608" y="1031394"/>
            <a:ext cx="5169660" cy="1748948"/>
            <a:chOff x="1435586" y="4067364"/>
            <a:chExt cx="5169660" cy="1748948"/>
          </a:xfrm>
        </p:grpSpPr>
        <p:cxnSp>
          <p:nvCxnSpPr>
            <p:cNvPr id="13" name="直線コネクタ 12"/>
            <p:cNvCxnSpPr/>
            <p:nvPr/>
          </p:nvCxnSpPr>
          <p:spPr>
            <a:xfrm flipV="1">
              <a:off x="3019005" y="4294768"/>
              <a:ext cx="0" cy="136031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2360072" y="4067364"/>
              <a:ext cx="616649" cy="3697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smtClean="0">
                  <a:solidFill>
                    <a:schemeClr val="tx1"/>
                  </a:solidFill>
                  <a:latin typeface="+mn-ea"/>
                </a:rPr>
                <a:t>前安静</a:t>
              </a:r>
              <a:endParaRPr lang="ja-JP" altLang="en-US" sz="1050">
                <a:solidFill>
                  <a:schemeClr val="tx1"/>
                </a:solidFill>
                <a:latin typeface="+mn-ea"/>
              </a:endParaRPr>
            </a:p>
          </p:txBody>
        </p:sp>
        <p:cxnSp>
          <p:nvCxnSpPr>
            <p:cNvPr id="15" name="直線コネクタ 14"/>
            <p:cNvCxnSpPr/>
            <p:nvPr/>
          </p:nvCxnSpPr>
          <p:spPr>
            <a:xfrm flipV="1">
              <a:off x="3739272" y="4294768"/>
              <a:ext cx="0" cy="136031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4468624" y="4294768"/>
              <a:ext cx="0" cy="136031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5209912" y="4294768"/>
              <a:ext cx="0" cy="136031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5918944" y="4294768"/>
              <a:ext cx="0" cy="136031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12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808" y="4168487"/>
              <a:ext cx="4770438"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正方形/長方形 19"/>
            <p:cNvSpPr/>
            <p:nvPr/>
          </p:nvSpPr>
          <p:spPr>
            <a:xfrm>
              <a:off x="3059832" y="4067364"/>
              <a:ext cx="616649" cy="3697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smtClean="0">
                  <a:solidFill>
                    <a:schemeClr val="tx1"/>
                  </a:solidFill>
                  <a:latin typeface="+mn-ea"/>
                </a:rPr>
                <a:t>視聴</a:t>
              </a:r>
              <a:r>
                <a:rPr lang="en-US" altLang="ja-JP" sz="1050" smtClean="0">
                  <a:solidFill>
                    <a:schemeClr val="tx1"/>
                  </a:solidFill>
                  <a:latin typeface="+mn-ea"/>
                </a:rPr>
                <a:t>A</a:t>
              </a:r>
              <a:endParaRPr lang="ja-JP" altLang="en-US" sz="1050">
                <a:solidFill>
                  <a:schemeClr val="tx1"/>
                </a:solidFill>
                <a:latin typeface="+mn-ea"/>
              </a:endParaRPr>
            </a:p>
          </p:txBody>
        </p:sp>
        <p:sp>
          <p:nvSpPr>
            <p:cNvPr id="21" name="正方形/長方形 20"/>
            <p:cNvSpPr/>
            <p:nvPr/>
          </p:nvSpPr>
          <p:spPr>
            <a:xfrm>
              <a:off x="3811335" y="4067364"/>
              <a:ext cx="616649" cy="3697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smtClean="0">
                  <a:solidFill>
                    <a:schemeClr val="tx1"/>
                  </a:solidFill>
                  <a:latin typeface="+mn-ea"/>
                </a:rPr>
                <a:t>視聴</a:t>
              </a:r>
              <a:r>
                <a:rPr lang="en-US" altLang="ja-JP" sz="1050" smtClean="0">
                  <a:solidFill>
                    <a:schemeClr val="tx1"/>
                  </a:solidFill>
                  <a:latin typeface="+mn-ea"/>
                </a:rPr>
                <a:t>B</a:t>
              </a:r>
              <a:endParaRPr lang="ja-JP" altLang="en-US" sz="1050">
                <a:solidFill>
                  <a:schemeClr val="tx1"/>
                </a:solidFill>
                <a:latin typeface="+mn-ea"/>
              </a:endParaRPr>
            </a:p>
          </p:txBody>
        </p:sp>
        <p:sp>
          <p:nvSpPr>
            <p:cNvPr id="22" name="正方形/長方形 21"/>
            <p:cNvSpPr/>
            <p:nvPr/>
          </p:nvSpPr>
          <p:spPr>
            <a:xfrm>
              <a:off x="4531415" y="4067364"/>
              <a:ext cx="616649" cy="3697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smtClean="0">
                  <a:solidFill>
                    <a:schemeClr val="tx1"/>
                  </a:solidFill>
                  <a:latin typeface="+mn-ea"/>
                </a:rPr>
                <a:t>視聴</a:t>
              </a:r>
              <a:r>
                <a:rPr lang="en-US" altLang="ja-JP" sz="1050" smtClean="0">
                  <a:solidFill>
                    <a:schemeClr val="tx1"/>
                  </a:solidFill>
                  <a:latin typeface="+mn-ea"/>
                </a:rPr>
                <a:t>C</a:t>
              </a:r>
              <a:endParaRPr lang="ja-JP" altLang="en-US" sz="1050">
                <a:solidFill>
                  <a:schemeClr val="tx1"/>
                </a:solidFill>
                <a:latin typeface="+mn-ea"/>
              </a:endParaRPr>
            </a:p>
          </p:txBody>
        </p:sp>
        <p:sp>
          <p:nvSpPr>
            <p:cNvPr id="23" name="正方形/長方形 22"/>
            <p:cNvSpPr/>
            <p:nvPr/>
          </p:nvSpPr>
          <p:spPr>
            <a:xfrm>
              <a:off x="5251495" y="4067364"/>
              <a:ext cx="616649" cy="3697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smtClean="0">
                  <a:solidFill>
                    <a:schemeClr val="tx1"/>
                  </a:solidFill>
                  <a:latin typeface="+mn-ea"/>
                </a:rPr>
                <a:t>視聴</a:t>
              </a:r>
              <a:r>
                <a:rPr lang="en-US" altLang="ja-JP" sz="1050" smtClean="0">
                  <a:solidFill>
                    <a:schemeClr val="tx1"/>
                  </a:solidFill>
                  <a:latin typeface="+mn-ea"/>
                </a:rPr>
                <a:t>D</a:t>
              </a:r>
              <a:endParaRPr lang="ja-JP" altLang="en-US" sz="1050">
                <a:solidFill>
                  <a:schemeClr val="tx1"/>
                </a:solidFill>
                <a:latin typeface="+mn-ea"/>
              </a:endParaRPr>
            </a:p>
          </p:txBody>
        </p:sp>
        <p:sp>
          <p:nvSpPr>
            <p:cNvPr id="24" name="正方形/長方形 23"/>
            <p:cNvSpPr/>
            <p:nvPr/>
          </p:nvSpPr>
          <p:spPr>
            <a:xfrm>
              <a:off x="5940152" y="4067364"/>
              <a:ext cx="616649" cy="3697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smtClean="0">
                  <a:solidFill>
                    <a:schemeClr val="tx1"/>
                  </a:solidFill>
                  <a:latin typeface="+mn-ea"/>
                </a:rPr>
                <a:t>後安静</a:t>
              </a:r>
              <a:endParaRPr lang="ja-JP" altLang="en-US" sz="1050">
                <a:solidFill>
                  <a:schemeClr val="tx1"/>
                </a:solidFill>
                <a:latin typeface="+mn-ea"/>
              </a:endParaRPr>
            </a:p>
          </p:txBody>
        </p:sp>
        <p:sp>
          <p:nvSpPr>
            <p:cNvPr id="25" name="テキスト ボックス 24"/>
            <p:cNvSpPr txBox="1"/>
            <p:nvPr/>
          </p:nvSpPr>
          <p:spPr>
            <a:xfrm>
              <a:off x="1435586" y="4353464"/>
              <a:ext cx="400110" cy="1091760"/>
            </a:xfrm>
            <a:prstGeom prst="rect">
              <a:avLst/>
            </a:prstGeom>
            <a:noFill/>
          </p:spPr>
          <p:txBody>
            <a:bodyPr vert="vert270" wrap="square" rtlCol="0">
              <a:spAutoFit/>
            </a:bodyPr>
            <a:lstStyle/>
            <a:p>
              <a:pPr algn="ctr"/>
              <a:r>
                <a:rPr lang="en-US" altLang="ja-JP" sz="1400">
                  <a:latin typeface="+mn-ea"/>
                </a:rPr>
                <a:t>SCC(</a:t>
              </a:r>
              <a:r>
                <a:rPr lang="el-GR" altLang="ja-JP" sz="1400">
                  <a:latin typeface="+mn-ea"/>
                </a:rPr>
                <a:t>μ</a:t>
              </a:r>
              <a:r>
                <a:rPr lang="en-US" altLang="ja-JP" sz="1400">
                  <a:latin typeface="+mn-ea"/>
                </a:rPr>
                <a:t>S)</a:t>
              </a:r>
              <a:endParaRPr lang="en-US" altLang="ja-JP" sz="1400" dirty="0">
                <a:latin typeface="+mn-ea"/>
              </a:endParaRPr>
            </a:p>
          </p:txBody>
        </p:sp>
      </p:grpSp>
      <p:sp>
        <p:nvSpPr>
          <p:cNvPr id="27" name="正方形/長方形 26"/>
          <p:cNvSpPr/>
          <p:nvPr/>
        </p:nvSpPr>
        <p:spPr>
          <a:xfrm>
            <a:off x="5122441" y="3313751"/>
            <a:ext cx="3695072" cy="2851553"/>
          </a:xfrm>
          <a:prstGeom prst="rect">
            <a:avLst/>
          </a:prstGeom>
          <a:noFill/>
          <a:ln w="3810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152994" y="511286"/>
            <a:ext cx="5343464" cy="2592289"/>
          </a:xfrm>
          <a:prstGeom prst="rect">
            <a:avLst/>
          </a:prstGeom>
          <a:noFill/>
          <a:ln w="3810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577068" y="2707001"/>
            <a:ext cx="2787840" cy="261610"/>
          </a:xfrm>
          <a:prstGeom prst="rect">
            <a:avLst/>
          </a:prstGeom>
          <a:noFill/>
        </p:spPr>
        <p:txBody>
          <a:bodyPr wrap="square" rtlCol="0">
            <a:spAutoFit/>
          </a:bodyPr>
          <a:lstStyle/>
          <a:p>
            <a:pPr algn="ctr"/>
            <a:r>
              <a:rPr lang="en-US" altLang="ja-JP" sz="1100" dirty="0" smtClean="0">
                <a:solidFill>
                  <a:srgbClr val="7030A0"/>
                </a:solidFill>
                <a:latin typeface="+mn-ea"/>
              </a:rPr>
              <a:t>―――</a:t>
            </a:r>
            <a:r>
              <a:rPr lang="ja-JP" altLang="en-US" sz="1100" smtClean="0">
                <a:latin typeface="+mn-ea"/>
              </a:rPr>
              <a:t>　</a:t>
            </a:r>
            <a:r>
              <a:rPr lang="ja-JP" altLang="en-US" sz="1100">
                <a:latin typeface="+mn-ea"/>
              </a:rPr>
              <a:t>高解像度</a:t>
            </a:r>
            <a:r>
              <a:rPr lang="ja-JP" altLang="en-US" sz="1100" smtClean="0">
                <a:latin typeface="+mn-ea"/>
              </a:rPr>
              <a:t>　　</a:t>
            </a:r>
            <a:r>
              <a:rPr lang="en-US" altLang="ja-JP" sz="1100" smtClean="0">
                <a:solidFill>
                  <a:schemeClr val="accent4">
                    <a:lumMod val="60000"/>
                    <a:lumOff val="40000"/>
                  </a:schemeClr>
                </a:solidFill>
                <a:latin typeface="+mn-ea"/>
              </a:rPr>
              <a:t>------</a:t>
            </a:r>
            <a:r>
              <a:rPr lang="ja-JP" altLang="en-US" sz="1100" smtClean="0">
                <a:latin typeface="+mn-ea"/>
              </a:rPr>
              <a:t>　低解像度</a:t>
            </a:r>
            <a:endParaRPr lang="ja-JP" altLang="en-US" sz="1100" dirty="0">
              <a:solidFill>
                <a:srgbClr val="FF0000"/>
              </a:solidFill>
              <a:latin typeface="+mn-ea"/>
            </a:endParaRPr>
          </a:p>
        </p:txBody>
      </p:sp>
      <p:sp>
        <p:nvSpPr>
          <p:cNvPr id="36" name="テキスト ボックス 35"/>
          <p:cNvSpPr txBox="1"/>
          <p:nvPr/>
        </p:nvSpPr>
        <p:spPr>
          <a:xfrm>
            <a:off x="4152091" y="541184"/>
            <a:ext cx="1500029" cy="261610"/>
          </a:xfrm>
          <a:prstGeom prst="rect">
            <a:avLst/>
          </a:prstGeom>
          <a:noFill/>
        </p:spPr>
        <p:txBody>
          <a:bodyPr wrap="square" rtlCol="0">
            <a:spAutoFit/>
          </a:bodyPr>
          <a:lstStyle/>
          <a:p>
            <a:pPr algn="ctr"/>
            <a:r>
              <a:rPr lang="en-US" altLang="ja-JP" sz="1100" smtClean="0">
                <a:latin typeface="+mn-ea"/>
              </a:rPr>
              <a:t>※</a:t>
            </a:r>
            <a:r>
              <a:rPr lang="ja-JP" altLang="en-US" sz="1100" smtClean="0">
                <a:latin typeface="+mn-ea"/>
              </a:rPr>
              <a:t>恐怖映像視聴時</a:t>
            </a:r>
            <a:endParaRPr lang="ja-JP" altLang="en-US" sz="1100" dirty="0">
              <a:latin typeface="+mn-ea"/>
            </a:endParaRPr>
          </a:p>
        </p:txBody>
      </p:sp>
      <p:grpSp>
        <p:nvGrpSpPr>
          <p:cNvPr id="37" name="グループ化 36"/>
          <p:cNvGrpSpPr/>
          <p:nvPr/>
        </p:nvGrpSpPr>
        <p:grpSpPr>
          <a:xfrm>
            <a:off x="6281721" y="3559251"/>
            <a:ext cx="1904137" cy="362278"/>
            <a:chOff x="3467397" y="225843"/>
            <a:chExt cx="2217846" cy="754885"/>
          </a:xfrm>
        </p:grpSpPr>
        <p:cxnSp>
          <p:nvCxnSpPr>
            <p:cNvPr id="38" name="直線コネクタ 37"/>
            <p:cNvCxnSpPr/>
            <p:nvPr/>
          </p:nvCxnSpPr>
          <p:spPr>
            <a:xfrm>
              <a:off x="3467397" y="730588"/>
              <a:ext cx="2217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4126116" y="225843"/>
              <a:ext cx="806559" cy="517672"/>
            </a:xfrm>
            <a:prstGeom prst="rect">
              <a:avLst/>
            </a:prstGeom>
            <a:noFill/>
            <a:ln>
              <a:noFill/>
            </a:ln>
          </p:spPr>
          <p:txBody>
            <a:bodyPr wrap="none" lIns="0" tIns="0" rIns="0" bIns="0" rtlCol="0" anchor="ctr">
              <a:noAutofit/>
            </a:bodyPr>
            <a:lstStyle/>
            <a:p>
              <a:pPr algn="ctr"/>
              <a:r>
                <a:rPr kumimoji="1" lang="en-US" altLang="ja-JP" sz="2000" smtClean="0">
                  <a:latin typeface="+mn-ea"/>
                </a:rPr>
                <a:t>*</a:t>
              </a:r>
              <a:endParaRPr kumimoji="1" lang="ja-JP" altLang="en-US" sz="2000" dirty="0">
                <a:latin typeface="+mn-ea"/>
              </a:endParaRPr>
            </a:p>
          </p:txBody>
        </p:sp>
        <p:cxnSp>
          <p:nvCxnSpPr>
            <p:cNvPr id="40" name="直線コネクタ 39"/>
            <p:cNvCxnSpPr/>
            <p:nvPr/>
          </p:nvCxnSpPr>
          <p:spPr>
            <a:xfrm flipV="1">
              <a:off x="3467397" y="730588"/>
              <a:ext cx="0" cy="25014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V="1">
              <a:off x="5673319" y="730588"/>
              <a:ext cx="0" cy="25014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nvGrpSpPr>
          <p:cNvPr id="42" name="グループ化 41"/>
          <p:cNvGrpSpPr/>
          <p:nvPr/>
        </p:nvGrpSpPr>
        <p:grpSpPr>
          <a:xfrm>
            <a:off x="7243390" y="3807174"/>
            <a:ext cx="933606" cy="362278"/>
            <a:chOff x="3467397" y="225843"/>
            <a:chExt cx="2217846" cy="754885"/>
          </a:xfrm>
        </p:grpSpPr>
        <p:cxnSp>
          <p:nvCxnSpPr>
            <p:cNvPr id="43" name="直線コネクタ 42"/>
            <p:cNvCxnSpPr/>
            <p:nvPr/>
          </p:nvCxnSpPr>
          <p:spPr>
            <a:xfrm>
              <a:off x="3467397" y="730588"/>
              <a:ext cx="2217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126116" y="225843"/>
              <a:ext cx="806559" cy="517672"/>
            </a:xfrm>
            <a:prstGeom prst="rect">
              <a:avLst/>
            </a:prstGeom>
            <a:noFill/>
            <a:ln>
              <a:noFill/>
            </a:ln>
          </p:spPr>
          <p:txBody>
            <a:bodyPr wrap="none" lIns="0" tIns="0" rIns="0" bIns="0" rtlCol="0" anchor="ctr">
              <a:noAutofit/>
            </a:bodyPr>
            <a:lstStyle/>
            <a:p>
              <a:pPr algn="ctr"/>
              <a:r>
                <a:rPr kumimoji="1" lang="en-US" altLang="ja-JP" sz="2000" smtClean="0">
                  <a:latin typeface="+mn-ea"/>
                </a:rPr>
                <a:t>*</a:t>
              </a:r>
              <a:endParaRPr kumimoji="1" lang="ja-JP" altLang="en-US" sz="2000" dirty="0">
                <a:latin typeface="+mn-ea"/>
              </a:endParaRPr>
            </a:p>
          </p:txBody>
        </p:sp>
        <p:cxnSp>
          <p:nvCxnSpPr>
            <p:cNvPr id="45" name="直線コネクタ 44"/>
            <p:cNvCxnSpPr/>
            <p:nvPr/>
          </p:nvCxnSpPr>
          <p:spPr>
            <a:xfrm flipV="1">
              <a:off x="3467397" y="730588"/>
              <a:ext cx="0" cy="25014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V="1">
              <a:off x="5673319" y="730588"/>
              <a:ext cx="0" cy="25014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48" name="テキスト ボックス 47"/>
          <p:cNvSpPr txBox="1"/>
          <p:nvPr/>
        </p:nvSpPr>
        <p:spPr>
          <a:xfrm>
            <a:off x="5191900" y="4412714"/>
            <a:ext cx="400110" cy="1091760"/>
          </a:xfrm>
          <a:prstGeom prst="rect">
            <a:avLst/>
          </a:prstGeom>
          <a:noFill/>
        </p:spPr>
        <p:txBody>
          <a:bodyPr vert="eaVert" wrap="square" rtlCol="0">
            <a:spAutoFit/>
          </a:bodyPr>
          <a:lstStyle/>
          <a:p>
            <a:pPr algn="ctr"/>
            <a:r>
              <a:rPr lang="en-US" altLang="ja-JP" sz="1400" smtClean="0">
                <a:latin typeface="+mn-ea"/>
              </a:rPr>
              <a:t>『</a:t>
            </a:r>
            <a:r>
              <a:rPr lang="ja-JP" altLang="en-US" sz="1400" smtClean="0">
                <a:latin typeface="+mn-ea"/>
              </a:rPr>
              <a:t>恐怖</a:t>
            </a:r>
            <a:r>
              <a:rPr lang="en-US" altLang="ja-JP" sz="1400" smtClean="0">
                <a:latin typeface="+mn-ea"/>
              </a:rPr>
              <a:t>』</a:t>
            </a:r>
            <a:endParaRPr lang="en-US" altLang="ja-JP" sz="1400" dirty="0">
              <a:latin typeface="+mn-ea"/>
            </a:endParaRPr>
          </a:p>
        </p:txBody>
      </p:sp>
      <p:sp>
        <p:nvSpPr>
          <p:cNvPr id="6" name="正方形/長方形 5"/>
          <p:cNvSpPr/>
          <p:nvPr/>
        </p:nvSpPr>
        <p:spPr>
          <a:xfrm>
            <a:off x="358915" y="5070897"/>
            <a:ext cx="4572000" cy="553998"/>
          </a:xfrm>
          <a:prstGeom prst="rect">
            <a:avLst/>
          </a:prstGeom>
        </p:spPr>
        <p:txBody>
          <a:bodyPr>
            <a:spAutoFit/>
          </a:bodyPr>
          <a:lstStyle/>
          <a:p>
            <a:pPr algn="ctr"/>
            <a:r>
              <a:rPr lang="ja-JP" altLang="en-US" sz="1500" smtClean="0">
                <a:solidFill>
                  <a:srgbClr val="FF0000"/>
                </a:solidFill>
              </a:rPr>
              <a:t>質問紙では解像度の差異は</a:t>
            </a:r>
            <a:endParaRPr lang="en-US" altLang="ja-JP" sz="1500" smtClean="0">
              <a:solidFill>
                <a:srgbClr val="FF0000"/>
              </a:solidFill>
            </a:endParaRPr>
          </a:p>
          <a:p>
            <a:pPr algn="ctr"/>
            <a:r>
              <a:rPr lang="ja-JP" altLang="en-US" sz="1500" smtClean="0">
                <a:solidFill>
                  <a:srgbClr val="FF0000"/>
                </a:solidFill>
              </a:rPr>
              <a:t>適切に評価できない可能性？？？</a:t>
            </a:r>
            <a:endParaRPr lang="ja-JP" altLang="en-US" sz="1500">
              <a:solidFill>
                <a:srgbClr val="FF0000"/>
              </a:solidFill>
            </a:endParaRPr>
          </a:p>
        </p:txBody>
      </p:sp>
      <p:sp>
        <p:nvSpPr>
          <p:cNvPr id="7" name="正方形/長方形 6"/>
          <p:cNvSpPr/>
          <p:nvPr/>
        </p:nvSpPr>
        <p:spPr>
          <a:xfrm>
            <a:off x="408996" y="4005586"/>
            <a:ext cx="4471838" cy="553998"/>
          </a:xfrm>
          <a:prstGeom prst="rect">
            <a:avLst/>
          </a:prstGeom>
        </p:spPr>
        <p:txBody>
          <a:bodyPr wrap="square">
            <a:spAutoFit/>
          </a:bodyPr>
          <a:lstStyle/>
          <a:p>
            <a:pPr lvl="0" algn="ctr"/>
            <a:r>
              <a:rPr lang="ja-JP" altLang="en-US" sz="1500" smtClean="0"/>
              <a:t>しかし、主観感情には</a:t>
            </a:r>
            <a:endParaRPr lang="en-US" altLang="ja-JP" sz="1500" smtClean="0"/>
          </a:p>
          <a:p>
            <a:pPr lvl="0" algn="ctr"/>
            <a:r>
              <a:rPr lang="ja-JP" altLang="en-US" sz="1500"/>
              <a:t>解像度</a:t>
            </a:r>
            <a:r>
              <a:rPr lang="ja-JP" altLang="en-US" sz="1500" smtClean="0"/>
              <a:t>の差異による影響は見られなかった。</a:t>
            </a:r>
            <a:endParaRPr lang="en-US" altLang="ja-JP" sz="1500"/>
          </a:p>
        </p:txBody>
      </p:sp>
      <p:sp>
        <p:nvSpPr>
          <p:cNvPr id="51" name="テキスト ボックス 50"/>
          <p:cNvSpPr txBox="1"/>
          <p:nvPr/>
        </p:nvSpPr>
        <p:spPr>
          <a:xfrm>
            <a:off x="6006553" y="3324932"/>
            <a:ext cx="2787840" cy="261610"/>
          </a:xfrm>
          <a:prstGeom prst="rect">
            <a:avLst/>
          </a:prstGeom>
          <a:noFill/>
        </p:spPr>
        <p:txBody>
          <a:bodyPr wrap="square" rtlCol="0">
            <a:spAutoFit/>
          </a:bodyPr>
          <a:lstStyle/>
          <a:p>
            <a:pPr algn="ctr"/>
            <a:r>
              <a:rPr lang="ja-JP" altLang="en-US" sz="1100" smtClean="0">
                <a:latin typeface="+mn-ea"/>
              </a:rPr>
              <a:t>それぞれ濃色が高解像度、淡色が低解像度</a:t>
            </a:r>
            <a:endParaRPr lang="ja-JP" altLang="en-US" sz="1100" dirty="0">
              <a:latin typeface="+mn-ea"/>
            </a:endParaRPr>
          </a:p>
        </p:txBody>
      </p:sp>
      <p:cxnSp>
        <p:nvCxnSpPr>
          <p:cNvPr id="54" name="直線コネクタ 53"/>
          <p:cNvCxnSpPr/>
          <p:nvPr/>
        </p:nvCxnSpPr>
        <p:spPr>
          <a:xfrm>
            <a:off x="2792997" y="1892524"/>
            <a:ext cx="0" cy="293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2812270" y="1956226"/>
            <a:ext cx="119650" cy="173732"/>
          </a:xfrm>
          <a:prstGeom prst="rect">
            <a:avLst/>
          </a:prstGeom>
          <a:noFill/>
          <a:ln>
            <a:noFill/>
          </a:ln>
        </p:spPr>
        <p:txBody>
          <a:bodyPr wrap="none" lIns="0" tIns="0" rIns="0" bIns="0" rtlCol="0" anchor="ctr">
            <a:noAutofit/>
          </a:bodyPr>
          <a:lstStyle/>
          <a:p>
            <a:pPr algn="ctr"/>
            <a:r>
              <a:rPr kumimoji="1" lang="en-US" altLang="ja-JP" sz="1100" smtClean="0">
                <a:latin typeface="+mn-ea"/>
              </a:rPr>
              <a:t>*</a:t>
            </a:r>
            <a:endParaRPr kumimoji="1" lang="ja-JP" altLang="en-US" sz="1100" dirty="0">
              <a:latin typeface="+mn-ea"/>
            </a:endParaRPr>
          </a:p>
        </p:txBody>
      </p:sp>
      <p:cxnSp>
        <p:nvCxnSpPr>
          <p:cNvPr id="56" name="直線コネクタ 55"/>
          <p:cNvCxnSpPr/>
          <p:nvPr/>
        </p:nvCxnSpPr>
        <p:spPr>
          <a:xfrm>
            <a:off x="3513077" y="1968082"/>
            <a:ext cx="0" cy="293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3532350" y="2031784"/>
            <a:ext cx="119650" cy="173732"/>
          </a:xfrm>
          <a:prstGeom prst="rect">
            <a:avLst/>
          </a:prstGeom>
          <a:noFill/>
          <a:ln>
            <a:noFill/>
          </a:ln>
        </p:spPr>
        <p:txBody>
          <a:bodyPr wrap="none" lIns="0" tIns="0" rIns="0" bIns="0" rtlCol="0" anchor="ctr">
            <a:noAutofit/>
          </a:bodyPr>
          <a:lstStyle/>
          <a:p>
            <a:pPr algn="ctr"/>
            <a:r>
              <a:rPr kumimoji="1" lang="en-US" altLang="ja-JP" sz="1100" smtClean="0">
                <a:latin typeface="+mn-ea"/>
              </a:rPr>
              <a:t>*</a:t>
            </a:r>
            <a:endParaRPr kumimoji="1" lang="ja-JP" altLang="en-US" sz="1100" dirty="0">
              <a:latin typeface="+mn-ea"/>
            </a:endParaRPr>
          </a:p>
        </p:txBody>
      </p:sp>
      <p:cxnSp>
        <p:nvCxnSpPr>
          <p:cNvPr id="58" name="直線コネクタ 57"/>
          <p:cNvCxnSpPr/>
          <p:nvPr/>
        </p:nvCxnSpPr>
        <p:spPr>
          <a:xfrm>
            <a:off x="2067824" y="2049162"/>
            <a:ext cx="0" cy="293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2087097" y="2112864"/>
            <a:ext cx="119650" cy="173732"/>
          </a:xfrm>
          <a:prstGeom prst="rect">
            <a:avLst/>
          </a:prstGeom>
          <a:noFill/>
          <a:ln>
            <a:noFill/>
          </a:ln>
        </p:spPr>
        <p:txBody>
          <a:bodyPr wrap="none" lIns="0" tIns="0" rIns="0" bIns="0" rtlCol="0" anchor="ctr">
            <a:noAutofit/>
          </a:bodyPr>
          <a:lstStyle/>
          <a:p>
            <a:pPr algn="ctr"/>
            <a:r>
              <a:rPr kumimoji="1" lang="en-US" altLang="ja-JP" sz="1100" smtClean="0">
                <a:latin typeface="+mn-ea"/>
              </a:rPr>
              <a:t>†</a:t>
            </a:r>
            <a:endParaRPr kumimoji="1" lang="ja-JP" altLang="en-US" sz="1100" dirty="0">
              <a:latin typeface="+mn-ea"/>
            </a:endParaRPr>
          </a:p>
        </p:txBody>
      </p:sp>
      <p:cxnSp>
        <p:nvCxnSpPr>
          <p:cNvPr id="62" name="直線コネクタ 61"/>
          <p:cNvCxnSpPr/>
          <p:nvPr/>
        </p:nvCxnSpPr>
        <p:spPr>
          <a:xfrm>
            <a:off x="4195874" y="1795855"/>
            <a:ext cx="0" cy="293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4215147" y="1859557"/>
            <a:ext cx="119650" cy="173732"/>
          </a:xfrm>
          <a:prstGeom prst="rect">
            <a:avLst/>
          </a:prstGeom>
          <a:noFill/>
          <a:ln>
            <a:noFill/>
          </a:ln>
        </p:spPr>
        <p:txBody>
          <a:bodyPr wrap="none" lIns="0" tIns="0" rIns="0" bIns="0" rtlCol="0" anchor="ctr">
            <a:noAutofit/>
          </a:bodyPr>
          <a:lstStyle/>
          <a:p>
            <a:pPr algn="ctr"/>
            <a:r>
              <a:rPr kumimoji="1" lang="en-US" altLang="ja-JP" sz="1100" smtClean="0">
                <a:latin typeface="+mn-ea"/>
              </a:rPr>
              <a:t>†</a:t>
            </a:r>
            <a:endParaRPr kumimoji="1" lang="ja-JP" altLang="en-US" sz="1100" dirty="0">
              <a:latin typeface="+mn-ea"/>
            </a:endParaRPr>
          </a:p>
        </p:txBody>
      </p:sp>
      <p:cxnSp>
        <p:nvCxnSpPr>
          <p:cNvPr id="64" name="直線コネクタ 63"/>
          <p:cNvCxnSpPr/>
          <p:nvPr/>
        </p:nvCxnSpPr>
        <p:spPr>
          <a:xfrm>
            <a:off x="4955795" y="1885164"/>
            <a:ext cx="0" cy="220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4980507" y="1934032"/>
            <a:ext cx="108773" cy="130527"/>
          </a:xfrm>
          <a:prstGeom prst="rect">
            <a:avLst/>
          </a:prstGeom>
          <a:noFill/>
          <a:ln>
            <a:noFill/>
          </a:ln>
        </p:spPr>
        <p:txBody>
          <a:bodyPr wrap="none" lIns="0" tIns="0" rIns="0" bIns="0" rtlCol="0" anchor="ctr">
            <a:noAutofit/>
          </a:bodyPr>
          <a:lstStyle/>
          <a:p>
            <a:pPr algn="ctr"/>
            <a:r>
              <a:rPr kumimoji="1" lang="en-US" altLang="ja-JP" sz="1100" smtClean="0">
                <a:latin typeface="+mn-ea"/>
              </a:rPr>
              <a:t>†</a:t>
            </a:r>
            <a:endParaRPr kumimoji="1" lang="ja-JP" altLang="en-US" sz="1100" dirty="0">
              <a:latin typeface="+mn-ea"/>
            </a:endParaRPr>
          </a:p>
        </p:txBody>
      </p:sp>
      <p:sp>
        <p:nvSpPr>
          <p:cNvPr id="67" name="下矢印 66"/>
          <p:cNvSpPr/>
          <p:nvPr/>
        </p:nvSpPr>
        <p:spPr>
          <a:xfrm>
            <a:off x="2161623" y="4691115"/>
            <a:ext cx="936104" cy="23077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6006553" y="148939"/>
            <a:ext cx="3073529" cy="288147"/>
          </a:xfrm>
          <a:prstGeom prst="rect">
            <a:avLst/>
          </a:prstGeom>
          <a:noFill/>
        </p:spPr>
        <p:txBody>
          <a:bodyPr wrap="square" lIns="36000" tIns="36000" rIns="36000" bIns="36000" rtlCol="0">
            <a:spAutoFit/>
          </a:bodyPr>
          <a:lstStyle/>
          <a:p>
            <a:pPr algn="ctr"/>
            <a:r>
              <a:rPr lang="en-US" altLang="ja-JP" sz="1400" smtClean="0">
                <a:latin typeface="+mn-ea"/>
              </a:rPr>
              <a:t>*</a:t>
            </a:r>
            <a:r>
              <a:rPr lang="ja-JP" altLang="en-US" sz="1400" smtClean="0">
                <a:latin typeface="+mn-ea"/>
              </a:rPr>
              <a:t>：</a:t>
            </a:r>
            <a:r>
              <a:rPr lang="en-US" altLang="ja-JP" sz="1400" i="1" smtClean="0">
                <a:latin typeface="+mn-ea"/>
              </a:rPr>
              <a:t>p</a:t>
            </a:r>
            <a:r>
              <a:rPr lang="en-US" altLang="ja-JP" sz="1400">
                <a:latin typeface="+mn-ea"/>
              </a:rPr>
              <a:t>&lt;.</a:t>
            </a:r>
            <a:r>
              <a:rPr lang="en-US" altLang="ja-JP" sz="1400" smtClean="0">
                <a:latin typeface="+mn-ea"/>
              </a:rPr>
              <a:t>05</a:t>
            </a:r>
            <a:r>
              <a:rPr lang="ja-JP" altLang="en-US" sz="1400" smtClean="0">
                <a:latin typeface="+mn-ea"/>
              </a:rPr>
              <a:t>　</a:t>
            </a:r>
            <a:r>
              <a:rPr lang="en-US" altLang="ja-JP" sz="1400" smtClean="0">
                <a:latin typeface="+mn-ea"/>
              </a:rPr>
              <a:t>†</a:t>
            </a:r>
            <a:r>
              <a:rPr lang="ja-JP" altLang="en-US" sz="1400" smtClean="0">
                <a:latin typeface="+mn-ea"/>
              </a:rPr>
              <a:t>：</a:t>
            </a:r>
            <a:r>
              <a:rPr lang="en-US" altLang="ja-JP" sz="1400" i="1">
                <a:latin typeface="+mn-ea"/>
              </a:rPr>
              <a:t>p</a:t>
            </a:r>
            <a:r>
              <a:rPr lang="en-US" altLang="ja-JP" sz="1400" smtClean="0">
                <a:latin typeface="+mn-ea"/>
              </a:rPr>
              <a:t>&lt;.10</a:t>
            </a:r>
          </a:p>
        </p:txBody>
      </p:sp>
      <p:sp>
        <p:nvSpPr>
          <p:cNvPr id="50" name="正方形/長方形 49"/>
          <p:cNvSpPr/>
          <p:nvPr/>
        </p:nvSpPr>
        <p:spPr>
          <a:xfrm>
            <a:off x="5796136" y="1476287"/>
            <a:ext cx="3122738" cy="784830"/>
          </a:xfrm>
          <a:prstGeom prst="rect">
            <a:avLst/>
          </a:prstGeom>
        </p:spPr>
        <p:txBody>
          <a:bodyPr>
            <a:spAutoFit/>
          </a:bodyPr>
          <a:lstStyle/>
          <a:p>
            <a:pPr algn="ctr"/>
            <a:r>
              <a:rPr lang="ja-JP" altLang="en-US" sz="1500" smtClean="0">
                <a:solidFill>
                  <a:srgbClr val="FF0000"/>
                </a:solidFill>
              </a:rPr>
              <a:t>恐怖映像においてのみ、</a:t>
            </a:r>
            <a:endParaRPr lang="en-US" altLang="ja-JP" sz="1500" smtClean="0">
              <a:solidFill>
                <a:srgbClr val="FF0000"/>
              </a:solidFill>
            </a:endParaRPr>
          </a:p>
          <a:p>
            <a:pPr algn="ctr"/>
            <a:r>
              <a:rPr lang="ja-JP" altLang="en-US" sz="1500" smtClean="0">
                <a:solidFill>
                  <a:srgbClr val="FF0000"/>
                </a:solidFill>
              </a:rPr>
              <a:t>生体反応には解像度の差異による影響が見られた</a:t>
            </a:r>
            <a:endParaRPr lang="ja-JP" altLang="en-US" sz="1500">
              <a:solidFill>
                <a:srgbClr val="FF0000"/>
              </a:solidFill>
            </a:endParaRPr>
          </a:p>
        </p:txBody>
      </p:sp>
    </p:spTree>
    <p:extLst>
      <p:ext uri="{BB962C8B-B14F-4D97-AF65-F5344CB8AC3E}">
        <p14:creationId xmlns:p14="http://schemas.microsoft.com/office/powerpoint/2010/main" val="160505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par>
                                <p:cTn id="22" presetID="10"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ntr" presetSubtype="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par>
                                <p:cTn id="46" presetID="10" presetClass="entr" presetSubtype="0" fill="hold"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276"/>
                                        </p:tgtEl>
                                        <p:attrNameLst>
                                          <p:attrName>style.visibility</p:attrName>
                                        </p:attrNameLst>
                                      </p:cBhvr>
                                      <p:to>
                                        <p:strVal val="visible"/>
                                      </p:to>
                                    </p:set>
                                    <p:animEffect transition="in" filter="fade">
                                      <p:cBhvr>
                                        <p:cTn id="59" dur="500"/>
                                        <p:tgtEl>
                                          <p:spTgt spid="1127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7" grpId="0" animBg="1"/>
      <p:bldP spid="34" grpId="0" animBg="1"/>
      <p:bldP spid="35" grpId="0"/>
      <p:bldP spid="36" grpId="0"/>
      <p:bldP spid="48" grpId="0"/>
      <p:bldP spid="6" grpId="0"/>
      <p:bldP spid="7" grpId="0"/>
      <p:bldP spid="51" grpId="0"/>
      <p:bldP spid="55" grpId="0"/>
      <p:bldP spid="57" grpId="0"/>
      <p:bldP spid="59" grpId="0"/>
      <p:bldP spid="63" grpId="0"/>
      <p:bldP spid="65" grpId="0"/>
      <p:bldP spid="67" grpId="0" animBg="1"/>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763396" y="2564904"/>
            <a:ext cx="7593387" cy="1569660"/>
          </a:xfrm>
          <a:prstGeom prst="rect">
            <a:avLst/>
          </a:prstGeom>
        </p:spPr>
        <p:txBody>
          <a:bodyPr wrap="square">
            <a:spAutoFit/>
          </a:bodyPr>
          <a:lstStyle/>
          <a:p>
            <a:pPr algn="ctr"/>
            <a:r>
              <a:rPr lang="ja-JP" altLang="en-US" sz="2400" smtClean="0">
                <a:solidFill>
                  <a:srgbClr val="0070C0"/>
                </a:solidFill>
                <a:latin typeface="+mn-ea"/>
              </a:rPr>
              <a:t>研究３</a:t>
            </a:r>
            <a:endParaRPr lang="en-US" altLang="ja-JP" sz="2400" dirty="0" smtClean="0">
              <a:solidFill>
                <a:srgbClr val="0070C0"/>
              </a:solidFill>
              <a:latin typeface="+mn-ea"/>
            </a:endParaRPr>
          </a:p>
          <a:p>
            <a:pPr algn="ctr"/>
            <a:endParaRPr lang="en-US" altLang="ja-JP" sz="2400" dirty="0">
              <a:latin typeface="+mn-ea"/>
            </a:endParaRPr>
          </a:p>
          <a:p>
            <a:pPr algn="ctr"/>
            <a:r>
              <a:rPr lang="ja-JP" altLang="en-US" sz="2400" dirty="0" smtClean="0">
                <a:latin typeface="+mn-ea"/>
              </a:rPr>
              <a:t>前腕</a:t>
            </a:r>
            <a:r>
              <a:rPr lang="en-US" altLang="ja-JP" sz="2400" dirty="0">
                <a:latin typeface="+mn-ea"/>
              </a:rPr>
              <a:t>3DCG</a:t>
            </a:r>
            <a:r>
              <a:rPr lang="ja-JP" altLang="en-US" sz="2400" dirty="0">
                <a:latin typeface="+mn-ea"/>
              </a:rPr>
              <a:t>モデルの動作遅延が身体感覚の</a:t>
            </a:r>
            <a:r>
              <a:rPr lang="ja-JP" altLang="en-US" sz="2400" dirty="0" smtClean="0">
                <a:latin typeface="+mn-ea"/>
              </a:rPr>
              <a:t>転移</a:t>
            </a:r>
            <a:endParaRPr lang="en-US" altLang="ja-JP" sz="2400" dirty="0" smtClean="0">
              <a:latin typeface="+mn-ea"/>
            </a:endParaRPr>
          </a:p>
          <a:p>
            <a:pPr algn="ctr"/>
            <a:r>
              <a:rPr lang="ja-JP" altLang="en-US" sz="2400" dirty="0" smtClean="0">
                <a:latin typeface="+mn-ea"/>
              </a:rPr>
              <a:t>および</a:t>
            </a:r>
            <a:r>
              <a:rPr lang="ja-JP" altLang="en-US" sz="2400" dirty="0">
                <a:latin typeface="+mn-ea"/>
              </a:rPr>
              <a:t>生体反応に及ぼす影響の</a:t>
            </a:r>
            <a:r>
              <a:rPr lang="ja-JP" altLang="en-US" sz="2400" dirty="0" smtClean="0">
                <a:latin typeface="+mn-ea"/>
              </a:rPr>
              <a:t>検討</a:t>
            </a:r>
            <a:endParaRPr lang="en-US" altLang="ja-JP" sz="2400" dirty="0">
              <a:latin typeface="+mn-ea"/>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13</a:t>
            </a:fld>
            <a:endParaRPr kumimoji="1" lang="ja-JP" altLang="en-US"/>
          </a:p>
        </p:txBody>
      </p:sp>
    </p:spTree>
    <p:extLst>
      <p:ext uri="{BB962C8B-B14F-4D97-AF65-F5344CB8AC3E}">
        <p14:creationId xmlns:p14="http://schemas.microsoft.com/office/powerpoint/2010/main" val="3183852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latin typeface="+mn-ea"/>
              </a:rPr>
              <a:t>14</a:t>
            </a:fld>
            <a:endParaRPr kumimoji="1" lang="ja-JP" altLang="en-US">
              <a:latin typeface="+mn-ea"/>
            </a:endParaRPr>
          </a:p>
        </p:txBody>
      </p:sp>
      <p:pic>
        <p:nvPicPr>
          <p:cNvPr id="5124" name="Picture 4" descr="http://imaginingtheinternet.files.wordpress.com/2011/04/geminoi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362" y="3049660"/>
            <a:ext cx="4112869" cy="232200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278048" y="2196153"/>
            <a:ext cx="8587905" cy="584775"/>
          </a:xfrm>
          <a:prstGeom prst="rect">
            <a:avLst/>
          </a:prstGeom>
        </p:spPr>
        <p:txBody>
          <a:bodyPr wrap="square">
            <a:spAutoFit/>
          </a:bodyPr>
          <a:lstStyle/>
          <a:p>
            <a:pPr algn="ctr"/>
            <a:r>
              <a:rPr lang="ja-JP" altLang="ja-JP" sz="1600" smtClean="0">
                <a:latin typeface="+mn-ea"/>
              </a:rPr>
              <a:t>自分</a:t>
            </a:r>
            <a:r>
              <a:rPr lang="ja-JP" altLang="ja-JP" sz="1600">
                <a:latin typeface="+mn-ea"/>
              </a:rPr>
              <a:t>以外の対象を自分の身体であると錯覚したり、対象の運動を自分の運動であると錯覚</a:t>
            </a:r>
            <a:r>
              <a:rPr lang="ja-JP" altLang="ja-JP" sz="1600" smtClean="0">
                <a:latin typeface="+mn-ea"/>
              </a:rPr>
              <a:t>する</a:t>
            </a:r>
            <a:r>
              <a:rPr lang="ja-JP" altLang="en-US" sz="1600" smtClean="0">
                <a:latin typeface="+mn-ea"/>
              </a:rPr>
              <a:t>こと</a:t>
            </a:r>
            <a:endParaRPr lang="en-US" altLang="ja-JP" sz="1600" smtClean="0">
              <a:latin typeface="+mn-ea"/>
            </a:endParaRPr>
          </a:p>
          <a:p>
            <a:pPr algn="r"/>
            <a:r>
              <a:rPr lang="ja-JP" altLang="en-US" sz="1600" smtClean="0">
                <a:solidFill>
                  <a:srgbClr val="FF0000"/>
                </a:solidFill>
                <a:latin typeface="+mn-ea"/>
              </a:rPr>
              <a:t>＝　</a:t>
            </a:r>
            <a:r>
              <a:rPr lang="ja-JP" altLang="ja-JP" sz="1600" smtClean="0">
                <a:solidFill>
                  <a:srgbClr val="FF0000"/>
                </a:solidFill>
                <a:latin typeface="+mn-ea"/>
              </a:rPr>
              <a:t>身体</a:t>
            </a:r>
            <a:r>
              <a:rPr lang="ja-JP" altLang="ja-JP" sz="1600">
                <a:solidFill>
                  <a:srgbClr val="FF0000"/>
                </a:solidFill>
                <a:latin typeface="+mn-ea"/>
              </a:rPr>
              <a:t>感覚の</a:t>
            </a:r>
            <a:r>
              <a:rPr lang="ja-JP" altLang="ja-JP" sz="1600" smtClean="0">
                <a:solidFill>
                  <a:srgbClr val="FF0000"/>
                </a:solidFill>
                <a:latin typeface="+mn-ea"/>
              </a:rPr>
              <a:t>転移</a:t>
            </a:r>
            <a:endParaRPr lang="en-US" altLang="ja-JP" sz="1600" smtClean="0">
              <a:latin typeface="+mn-ea"/>
            </a:endParaRPr>
          </a:p>
        </p:txBody>
      </p:sp>
      <p:pic>
        <p:nvPicPr>
          <p:cNvPr id="1026" name="Picture 2" descr="http://www.kurzweilai.net/images/Supernumerary_hand_illus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049660"/>
            <a:ext cx="3455411" cy="2323556"/>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59013" y="5661248"/>
            <a:ext cx="9025974" cy="584775"/>
          </a:xfrm>
          <a:prstGeom prst="rect">
            <a:avLst/>
          </a:prstGeom>
        </p:spPr>
        <p:txBody>
          <a:bodyPr wrap="square">
            <a:spAutoFit/>
          </a:bodyPr>
          <a:lstStyle/>
          <a:p>
            <a:pPr algn="ctr"/>
            <a:r>
              <a:rPr lang="ja-JP" altLang="en-US" sz="1600" smtClean="0">
                <a:solidFill>
                  <a:srgbClr val="FF0000"/>
                </a:solidFill>
                <a:latin typeface="+mn-ea"/>
              </a:rPr>
              <a:t>研究</a:t>
            </a:r>
            <a:r>
              <a:rPr lang="en-US" altLang="ja-JP" sz="1600" smtClean="0">
                <a:solidFill>
                  <a:srgbClr val="FF0000"/>
                </a:solidFill>
                <a:latin typeface="+mn-ea"/>
              </a:rPr>
              <a:t>3</a:t>
            </a:r>
            <a:r>
              <a:rPr lang="ja-JP" altLang="en-US" sz="1600" smtClean="0">
                <a:solidFill>
                  <a:srgbClr val="FF0000"/>
                </a:solidFill>
                <a:latin typeface="+mn-ea"/>
              </a:rPr>
              <a:t>では、前腕</a:t>
            </a:r>
            <a:r>
              <a:rPr lang="en-US" altLang="ja-JP" sz="1600" smtClean="0">
                <a:solidFill>
                  <a:srgbClr val="FF0000"/>
                </a:solidFill>
                <a:latin typeface="+mn-ea"/>
              </a:rPr>
              <a:t>CG</a:t>
            </a:r>
            <a:r>
              <a:rPr lang="ja-JP" altLang="en-US" sz="1600" dirty="0">
                <a:solidFill>
                  <a:srgbClr val="FF0000"/>
                </a:solidFill>
                <a:latin typeface="+mn-ea"/>
              </a:rPr>
              <a:t>モデルの動作</a:t>
            </a:r>
            <a:r>
              <a:rPr lang="ja-JP" altLang="en-US" sz="1600">
                <a:solidFill>
                  <a:srgbClr val="FF0000"/>
                </a:solidFill>
                <a:latin typeface="+mn-ea"/>
              </a:rPr>
              <a:t>遅延</a:t>
            </a:r>
            <a:r>
              <a:rPr lang="ja-JP" altLang="en-US" sz="1600" smtClean="0">
                <a:solidFill>
                  <a:srgbClr val="FF0000"/>
                </a:solidFill>
                <a:latin typeface="+mn-ea"/>
              </a:rPr>
              <a:t>が身体</a:t>
            </a:r>
            <a:r>
              <a:rPr lang="ja-JP" altLang="en-US" sz="1600" dirty="0">
                <a:solidFill>
                  <a:srgbClr val="FF0000"/>
                </a:solidFill>
                <a:latin typeface="+mn-ea"/>
              </a:rPr>
              <a:t>感覚の転移に及ぼす影響</a:t>
            </a:r>
            <a:r>
              <a:rPr lang="ja-JP" altLang="en-US" sz="1600">
                <a:solidFill>
                  <a:srgbClr val="FF0000"/>
                </a:solidFill>
                <a:latin typeface="+mn-ea"/>
              </a:rPr>
              <a:t>を</a:t>
            </a:r>
            <a:r>
              <a:rPr lang="ja-JP" altLang="en-US" sz="1600" smtClean="0">
                <a:solidFill>
                  <a:srgbClr val="FF0000"/>
                </a:solidFill>
                <a:latin typeface="+mn-ea"/>
              </a:rPr>
              <a:t>、</a:t>
            </a:r>
            <a:endParaRPr lang="en-US" altLang="ja-JP" sz="1600" smtClean="0">
              <a:solidFill>
                <a:srgbClr val="FF0000"/>
              </a:solidFill>
              <a:latin typeface="+mn-ea"/>
            </a:endParaRPr>
          </a:p>
          <a:p>
            <a:pPr algn="ctr"/>
            <a:r>
              <a:rPr lang="ja-JP" altLang="en-US" sz="1600" smtClean="0">
                <a:solidFill>
                  <a:srgbClr val="FF0000"/>
                </a:solidFill>
                <a:latin typeface="+mn-ea"/>
              </a:rPr>
              <a:t>心理</a:t>
            </a:r>
            <a:r>
              <a:rPr lang="ja-JP" altLang="en-US" sz="1600" dirty="0">
                <a:solidFill>
                  <a:srgbClr val="FF0000"/>
                </a:solidFill>
                <a:latin typeface="+mn-ea"/>
              </a:rPr>
              <a:t>生理的側面から</a:t>
            </a:r>
            <a:r>
              <a:rPr lang="ja-JP" altLang="en-US" sz="1600" dirty="0" smtClean="0">
                <a:solidFill>
                  <a:srgbClr val="FF0000"/>
                </a:solidFill>
                <a:latin typeface="+mn-ea"/>
              </a:rPr>
              <a:t>検討する</a:t>
            </a:r>
            <a:r>
              <a:rPr lang="ja-JP" altLang="en-US" sz="1600" dirty="0">
                <a:solidFill>
                  <a:srgbClr val="FF0000"/>
                </a:solidFill>
                <a:latin typeface="+mn-ea"/>
              </a:rPr>
              <a:t>。</a:t>
            </a:r>
          </a:p>
        </p:txBody>
      </p:sp>
      <p:sp>
        <p:nvSpPr>
          <p:cNvPr id="10" name="正方形/長方形 9"/>
          <p:cNvSpPr/>
          <p:nvPr/>
        </p:nvSpPr>
        <p:spPr>
          <a:xfrm>
            <a:off x="125480" y="116632"/>
            <a:ext cx="1406154" cy="276999"/>
          </a:xfrm>
          <a:prstGeom prst="rect">
            <a:avLst/>
          </a:prstGeom>
        </p:spPr>
        <p:txBody>
          <a:bodyPr wrap="none">
            <a:spAutoFit/>
          </a:bodyPr>
          <a:lstStyle/>
          <a:p>
            <a:r>
              <a:rPr lang="ja-JP" altLang="en-US" sz="1200" smtClean="0">
                <a:latin typeface="+mn-ea"/>
              </a:rPr>
              <a:t>研究</a:t>
            </a:r>
            <a:r>
              <a:rPr lang="en-US" altLang="ja-JP" sz="1200" smtClean="0">
                <a:latin typeface="+mn-ea"/>
              </a:rPr>
              <a:t>3</a:t>
            </a:r>
            <a:r>
              <a:rPr lang="ja-JP" altLang="en-US" sz="1200" smtClean="0">
                <a:latin typeface="+mn-ea"/>
              </a:rPr>
              <a:t>　背景と目的</a:t>
            </a:r>
            <a:endParaRPr lang="en-US" altLang="ja-JP" sz="1200" smtClean="0">
              <a:latin typeface="+mn-ea"/>
            </a:endParaRPr>
          </a:p>
        </p:txBody>
      </p:sp>
      <p:sp>
        <p:nvSpPr>
          <p:cNvPr id="14" name="テキスト ボックス 13"/>
          <p:cNvSpPr txBox="1"/>
          <p:nvPr/>
        </p:nvSpPr>
        <p:spPr>
          <a:xfrm>
            <a:off x="2010262" y="1259765"/>
            <a:ext cx="6579030" cy="338554"/>
          </a:xfrm>
          <a:prstGeom prst="rect">
            <a:avLst/>
          </a:prstGeom>
          <a:noFill/>
        </p:spPr>
        <p:txBody>
          <a:bodyPr wrap="square" rtlCol="0" anchor="ctr">
            <a:spAutoFit/>
          </a:bodyPr>
          <a:lstStyle/>
          <a:p>
            <a:r>
              <a:rPr lang="ja-JP" altLang="en-US" sz="1600" u="sng" smtClean="0">
                <a:latin typeface="+mn-ea"/>
              </a:rPr>
              <a:t>運動</a:t>
            </a:r>
            <a:r>
              <a:rPr lang="ja-JP" altLang="en-US" sz="1600" u="sng">
                <a:latin typeface="+mn-ea"/>
              </a:rPr>
              <a:t>主</a:t>
            </a:r>
            <a:r>
              <a:rPr lang="ja-JP" altLang="en-US" sz="1600" u="sng" smtClean="0">
                <a:latin typeface="+mn-ea"/>
              </a:rPr>
              <a:t>体感</a:t>
            </a:r>
            <a:r>
              <a:rPr lang="ja-JP" altLang="en-US" sz="1400" smtClean="0">
                <a:latin typeface="+mn-ea"/>
              </a:rPr>
              <a:t>・・・</a:t>
            </a:r>
            <a:r>
              <a:rPr lang="ja-JP" altLang="en-US" sz="1400">
                <a:latin typeface="+mn-ea"/>
              </a:rPr>
              <a:t>観察される運動</a:t>
            </a:r>
            <a:r>
              <a:rPr lang="ja-JP" altLang="en-US" sz="1400" smtClean="0">
                <a:latin typeface="+mn-ea"/>
              </a:rPr>
              <a:t>が自身</a:t>
            </a:r>
            <a:r>
              <a:rPr lang="ja-JP" altLang="en-US" sz="1400">
                <a:latin typeface="+mn-ea"/>
              </a:rPr>
              <a:t>によって引き起こされたものであるという</a:t>
            </a:r>
            <a:r>
              <a:rPr lang="ja-JP" altLang="en-US" sz="1400" smtClean="0">
                <a:latin typeface="+mn-ea"/>
              </a:rPr>
              <a:t>感覚</a:t>
            </a:r>
            <a:endParaRPr lang="ja-JP" altLang="en-US" sz="1400">
              <a:latin typeface="+mn-ea"/>
            </a:endParaRPr>
          </a:p>
        </p:txBody>
      </p:sp>
      <p:sp>
        <p:nvSpPr>
          <p:cNvPr id="15" name="テキスト ボックス 14"/>
          <p:cNvSpPr txBox="1"/>
          <p:nvPr/>
        </p:nvSpPr>
        <p:spPr>
          <a:xfrm>
            <a:off x="2010262" y="827717"/>
            <a:ext cx="6579030" cy="338554"/>
          </a:xfrm>
          <a:prstGeom prst="rect">
            <a:avLst/>
          </a:prstGeom>
          <a:noFill/>
        </p:spPr>
        <p:txBody>
          <a:bodyPr wrap="square" rtlCol="0" anchor="ctr">
            <a:spAutoFit/>
          </a:bodyPr>
          <a:lstStyle/>
          <a:p>
            <a:r>
              <a:rPr kumimoji="1" lang="ja-JP" altLang="en-US" sz="1600" u="sng" smtClean="0">
                <a:latin typeface="+mn-ea"/>
              </a:rPr>
              <a:t>身体保持感</a:t>
            </a:r>
            <a:r>
              <a:rPr kumimoji="1" lang="ja-JP" altLang="en-US" sz="1400" smtClean="0">
                <a:latin typeface="+mn-ea"/>
              </a:rPr>
              <a:t>・・・</a:t>
            </a:r>
            <a:r>
              <a:rPr lang="ja-JP" altLang="en-US" sz="1400">
                <a:latin typeface="+mn-ea"/>
              </a:rPr>
              <a:t>その身体</a:t>
            </a:r>
            <a:r>
              <a:rPr lang="ja-JP" altLang="en-US" sz="1400" smtClean="0">
                <a:latin typeface="+mn-ea"/>
              </a:rPr>
              <a:t>は自分</a:t>
            </a:r>
            <a:r>
              <a:rPr lang="ja-JP" altLang="en-US" sz="1400">
                <a:latin typeface="+mn-ea"/>
              </a:rPr>
              <a:t>の身体であるという</a:t>
            </a:r>
            <a:r>
              <a:rPr lang="ja-JP" altLang="en-US" sz="1400" smtClean="0">
                <a:latin typeface="+mn-ea"/>
              </a:rPr>
              <a:t>感覚</a:t>
            </a:r>
            <a:endParaRPr lang="ja-JP" altLang="en-US" sz="1400">
              <a:latin typeface="+mn-ea"/>
            </a:endParaRPr>
          </a:p>
        </p:txBody>
      </p:sp>
      <p:sp>
        <p:nvSpPr>
          <p:cNvPr id="2" name="正方形/長方形 1"/>
          <p:cNvSpPr/>
          <p:nvPr/>
        </p:nvSpPr>
        <p:spPr>
          <a:xfrm>
            <a:off x="554709" y="966499"/>
            <a:ext cx="1210588" cy="523220"/>
          </a:xfrm>
          <a:prstGeom prst="rect">
            <a:avLst/>
          </a:prstGeom>
          <a:ln>
            <a:noFill/>
          </a:ln>
        </p:spPr>
        <p:txBody>
          <a:bodyPr wrap="none">
            <a:spAutoFit/>
          </a:bodyPr>
          <a:lstStyle/>
          <a:p>
            <a:pPr algn="ctr"/>
            <a:r>
              <a:rPr lang="ja-JP" altLang="en-US" sz="1600" smtClean="0">
                <a:latin typeface="+mn-ea"/>
              </a:rPr>
              <a:t>身体感覚</a:t>
            </a:r>
            <a:endParaRPr lang="en-US" altLang="ja-JP" sz="1600" smtClean="0">
              <a:latin typeface="+mn-ea"/>
            </a:endParaRPr>
          </a:p>
          <a:p>
            <a:pPr algn="ctr"/>
            <a:r>
              <a:rPr lang="ja-JP" altLang="ja-JP" sz="1200">
                <a:latin typeface="+mn-ea"/>
              </a:rPr>
              <a:t>(Gallagher,2000</a:t>
            </a:r>
            <a:r>
              <a:rPr lang="ja-JP" altLang="ja-JP" sz="1200" smtClean="0">
                <a:latin typeface="+mn-ea"/>
              </a:rPr>
              <a:t>)</a:t>
            </a:r>
            <a:endParaRPr lang="ja-JP" altLang="en-US" sz="1200">
              <a:latin typeface="+mn-ea"/>
            </a:endParaRPr>
          </a:p>
        </p:txBody>
      </p:sp>
      <p:cxnSp>
        <p:nvCxnSpPr>
          <p:cNvPr id="5" name="直線コネクタ 4"/>
          <p:cNvCxnSpPr>
            <a:stCxn id="2" idx="3"/>
            <a:endCxn id="15" idx="1"/>
          </p:cNvCxnSpPr>
          <p:nvPr/>
        </p:nvCxnSpPr>
        <p:spPr>
          <a:xfrm flipV="1">
            <a:off x="1765297" y="996994"/>
            <a:ext cx="244965" cy="231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2" idx="3"/>
            <a:endCxn id="14" idx="1"/>
          </p:cNvCxnSpPr>
          <p:nvPr/>
        </p:nvCxnSpPr>
        <p:spPr>
          <a:xfrm>
            <a:off x="1765297" y="1228109"/>
            <a:ext cx="244965" cy="200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353851" y="727310"/>
            <a:ext cx="8436298" cy="1045506"/>
          </a:xfrm>
          <a:prstGeom prst="rect">
            <a:avLst/>
          </a:prstGeom>
          <a:noFill/>
          <a:ln w="3810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200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fade">
                                      <p:cBhvr>
                                        <p:cTn id="31" dur="500"/>
                                        <p:tgtEl>
                                          <p:spTgt spid="51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4" grpId="0"/>
      <p:bldP spid="15" grpId="0"/>
      <p:bldP spid="2"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18"/>
          <p:cNvSpPr>
            <a:spLocks noGrp="1"/>
          </p:cNvSpPr>
          <p:nvPr>
            <p:ph type="sldNum" sz="quarter" idx="12"/>
          </p:nvPr>
        </p:nvSpPr>
        <p:spPr/>
        <p:txBody>
          <a:bodyPr/>
          <a:lstStyle/>
          <a:p>
            <a:fld id="{D2D8002D-B5B0-4BAC-B1F6-782DDCCE6D9C}" type="slidenum">
              <a:rPr kumimoji="1" lang="ja-JP" altLang="en-US" smtClean="0">
                <a:latin typeface="+mn-ea"/>
              </a:rPr>
              <a:t>15</a:t>
            </a:fld>
            <a:endParaRPr kumimoji="1" lang="ja-JP" altLang="en-US" dirty="0">
              <a:latin typeface="+mn-ea"/>
            </a:endParaRPr>
          </a:p>
        </p:txBody>
      </p:sp>
      <p:sp>
        <p:nvSpPr>
          <p:cNvPr id="22" name="正方形/長方形 21"/>
          <p:cNvSpPr/>
          <p:nvPr/>
        </p:nvSpPr>
        <p:spPr>
          <a:xfrm>
            <a:off x="371117" y="539969"/>
            <a:ext cx="1525012" cy="338554"/>
          </a:xfrm>
          <a:prstGeom prst="rect">
            <a:avLst/>
          </a:prstGeom>
        </p:spPr>
        <p:txBody>
          <a:bodyPr wrap="square">
            <a:spAutoFit/>
          </a:bodyPr>
          <a:lstStyle/>
          <a:p>
            <a:pPr algn="ctr"/>
            <a:r>
              <a:rPr lang="ja-JP" altLang="en-US" sz="1600" b="1" u="sng" dirty="0">
                <a:latin typeface="+mn-ea"/>
              </a:rPr>
              <a:t>実験</a:t>
            </a:r>
            <a:r>
              <a:rPr lang="ja-JP" altLang="en-US" sz="1600" b="1" u="sng" dirty="0" smtClean="0">
                <a:latin typeface="+mn-ea"/>
              </a:rPr>
              <a:t>参加者</a:t>
            </a:r>
            <a:endParaRPr lang="ja-JP" altLang="en-US" sz="1600" b="1" u="sng" dirty="0">
              <a:latin typeface="+mn-ea"/>
            </a:endParaRPr>
          </a:p>
        </p:txBody>
      </p:sp>
      <p:sp>
        <p:nvSpPr>
          <p:cNvPr id="21" name="正方形/長方形 20"/>
          <p:cNvSpPr/>
          <p:nvPr/>
        </p:nvSpPr>
        <p:spPr>
          <a:xfrm>
            <a:off x="2097050" y="539969"/>
            <a:ext cx="6102424" cy="338554"/>
          </a:xfrm>
          <a:prstGeom prst="rect">
            <a:avLst/>
          </a:prstGeom>
        </p:spPr>
        <p:txBody>
          <a:bodyPr wrap="square">
            <a:spAutoFit/>
          </a:bodyPr>
          <a:lstStyle/>
          <a:p>
            <a:r>
              <a:rPr lang="ja-JP" altLang="en-US" sz="1600" dirty="0">
                <a:latin typeface="+mn-ea"/>
              </a:rPr>
              <a:t>大学生</a:t>
            </a:r>
            <a:r>
              <a:rPr lang="en-US" altLang="ja-JP" sz="1600" dirty="0">
                <a:latin typeface="+mn-ea"/>
              </a:rPr>
              <a:t>10</a:t>
            </a:r>
            <a:r>
              <a:rPr lang="ja-JP" altLang="en-US" sz="1600" dirty="0">
                <a:latin typeface="+mn-ea"/>
              </a:rPr>
              <a:t>名</a:t>
            </a:r>
            <a:r>
              <a:rPr lang="en-US" altLang="ja-JP" sz="1600" dirty="0">
                <a:latin typeface="+mn-ea"/>
              </a:rPr>
              <a:t>(</a:t>
            </a:r>
            <a:r>
              <a:rPr lang="ja-JP" altLang="en-US" sz="1600" dirty="0">
                <a:latin typeface="+mn-ea"/>
              </a:rPr>
              <a:t>男性</a:t>
            </a:r>
            <a:r>
              <a:rPr lang="en-US" altLang="ja-JP" sz="1600" dirty="0">
                <a:latin typeface="+mn-ea"/>
              </a:rPr>
              <a:t>6</a:t>
            </a:r>
            <a:r>
              <a:rPr lang="ja-JP" altLang="en-US" sz="1600" dirty="0">
                <a:latin typeface="+mn-ea"/>
              </a:rPr>
              <a:t>名、女性</a:t>
            </a:r>
            <a:r>
              <a:rPr lang="en-US" altLang="ja-JP" sz="1600" dirty="0">
                <a:latin typeface="+mn-ea"/>
              </a:rPr>
              <a:t>4</a:t>
            </a:r>
            <a:r>
              <a:rPr lang="ja-JP" altLang="en-US" sz="1600" dirty="0">
                <a:latin typeface="+mn-ea"/>
              </a:rPr>
              <a:t>名</a:t>
            </a:r>
            <a:r>
              <a:rPr lang="en-US" altLang="ja-JP" sz="1600" dirty="0">
                <a:latin typeface="+mn-ea"/>
              </a:rPr>
              <a:t>)</a:t>
            </a:r>
            <a:r>
              <a:rPr lang="ja-JP" altLang="en-US" sz="1600" dirty="0">
                <a:latin typeface="+mn-ea"/>
              </a:rPr>
              <a:t>　　平均年齢</a:t>
            </a:r>
            <a:r>
              <a:rPr lang="en-US" altLang="ja-JP" sz="1600" dirty="0">
                <a:latin typeface="+mn-ea"/>
              </a:rPr>
              <a:t>24.1</a:t>
            </a:r>
            <a:r>
              <a:rPr lang="ja-JP" altLang="en-US" sz="1600" dirty="0">
                <a:latin typeface="+mn-ea"/>
              </a:rPr>
              <a:t>歳</a:t>
            </a:r>
            <a:r>
              <a:rPr lang="en-US" altLang="ja-JP" sz="1600" dirty="0">
                <a:latin typeface="+mn-ea"/>
              </a:rPr>
              <a:t>(SD</a:t>
            </a:r>
            <a:r>
              <a:rPr lang="ja-JP" altLang="en-US" sz="1600" dirty="0">
                <a:latin typeface="+mn-ea"/>
              </a:rPr>
              <a:t>＝</a:t>
            </a:r>
            <a:r>
              <a:rPr lang="en-US" altLang="ja-JP" sz="1600" dirty="0">
                <a:latin typeface="+mn-ea"/>
              </a:rPr>
              <a:t>6.08)</a:t>
            </a:r>
          </a:p>
        </p:txBody>
      </p:sp>
      <p:sp>
        <p:nvSpPr>
          <p:cNvPr id="30" name="正方形/長方形 29"/>
          <p:cNvSpPr/>
          <p:nvPr/>
        </p:nvSpPr>
        <p:spPr>
          <a:xfrm>
            <a:off x="125480" y="116632"/>
            <a:ext cx="979755" cy="276999"/>
          </a:xfrm>
          <a:prstGeom prst="rect">
            <a:avLst/>
          </a:prstGeom>
        </p:spPr>
        <p:txBody>
          <a:bodyPr wrap="none">
            <a:spAutoFit/>
          </a:bodyPr>
          <a:lstStyle/>
          <a:p>
            <a:r>
              <a:rPr lang="ja-JP" altLang="en-US" sz="1200" smtClean="0">
                <a:latin typeface="+mn-ea"/>
              </a:rPr>
              <a:t>研究</a:t>
            </a:r>
            <a:r>
              <a:rPr lang="en-US" altLang="ja-JP" sz="1200" smtClean="0">
                <a:latin typeface="+mn-ea"/>
              </a:rPr>
              <a:t>3</a:t>
            </a:r>
            <a:r>
              <a:rPr lang="ja-JP" altLang="en-US" sz="1200" smtClean="0">
                <a:latin typeface="+mn-ea"/>
              </a:rPr>
              <a:t>　</a:t>
            </a:r>
            <a:r>
              <a:rPr lang="ja-JP" altLang="en-US" sz="1200">
                <a:latin typeface="+mn-ea"/>
              </a:rPr>
              <a:t>方法</a:t>
            </a:r>
            <a:endParaRPr lang="en-US" altLang="ja-JP" sz="1200" smtClean="0">
              <a:latin typeface="+mn-ea"/>
            </a:endParaRPr>
          </a:p>
        </p:txBody>
      </p:sp>
      <p:sp>
        <p:nvSpPr>
          <p:cNvPr id="31" name="正方形/長方形 30"/>
          <p:cNvSpPr/>
          <p:nvPr/>
        </p:nvSpPr>
        <p:spPr>
          <a:xfrm>
            <a:off x="2097050" y="1288751"/>
            <a:ext cx="6723422" cy="338554"/>
          </a:xfrm>
          <a:prstGeom prst="rect">
            <a:avLst/>
          </a:prstGeom>
        </p:spPr>
        <p:txBody>
          <a:bodyPr wrap="square">
            <a:spAutoFit/>
          </a:bodyPr>
          <a:lstStyle/>
          <a:p>
            <a:r>
              <a:rPr lang="en-US" altLang="ja-JP" sz="1600" smtClean="0">
                <a:latin typeface="+mn-ea"/>
              </a:rPr>
              <a:t>CG</a:t>
            </a:r>
            <a:r>
              <a:rPr lang="ja-JP" altLang="en-US" sz="1600" smtClean="0">
                <a:latin typeface="+mn-ea"/>
              </a:rPr>
              <a:t>モデルに対する感覚転移を独自作成項目にて測定</a:t>
            </a:r>
            <a:endParaRPr lang="en-US" altLang="ja-JP" sz="1600">
              <a:latin typeface="+mn-ea"/>
            </a:endParaRPr>
          </a:p>
        </p:txBody>
      </p:sp>
      <p:sp>
        <p:nvSpPr>
          <p:cNvPr id="32" name="正方形/長方形 31"/>
          <p:cNvSpPr/>
          <p:nvPr/>
        </p:nvSpPr>
        <p:spPr>
          <a:xfrm>
            <a:off x="625284" y="1288751"/>
            <a:ext cx="1005403" cy="338554"/>
          </a:xfrm>
          <a:prstGeom prst="rect">
            <a:avLst/>
          </a:prstGeom>
        </p:spPr>
        <p:txBody>
          <a:bodyPr wrap="none">
            <a:spAutoFit/>
          </a:bodyPr>
          <a:lstStyle/>
          <a:p>
            <a:pPr algn="ctr"/>
            <a:r>
              <a:rPr lang="ja-JP" altLang="en-US" sz="1600" b="1" u="sng" dirty="0">
                <a:latin typeface="+mn-ea"/>
              </a:rPr>
              <a:t>心理指標</a:t>
            </a:r>
            <a:endParaRPr lang="en-US" altLang="ja-JP" sz="1600" b="1" u="sng" dirty="0">
              <a:latin typeface="+mn-ea"/>
            </a:endParaRPr>
          </a:p>
        </p:txBody>
      </p:sp>
      <p:sp>
        <p:nvSpPr>
          <p:cNvPr id="33" name="正方形/長方形 32"/>
          <p:cNvSpPr/>
          <p:nvPr/>
        </p:nvSpPr>
        <p:spPr>
          <a:xfrm>
            <a:off x="473077" y="1956814"/>
            <a:ext cx="1332000" cy="338554"/>
          </a:xfrm>
          <a:prstGeom prst="rect">
            <a:avLst/>
          </a:prstGeom>
        </p:spPr>
        <p:txBody>
          <a:bodyPr wrap="square">
            <a:spAutoFit/>
          </a:bodyPr>
          <a:lstStyle/>
          <a:p>
            <a:pPr algn="ctr"/>
            <a:r>
              <a:rPr lang="ja-JP" altLang="en-US" sz="1600" b="1" u="sng" dirty="0">
                <a:latin typeface="+mn-ea"/>
              </a:rPr>
              <a:t>生理</a:t>
            </a:r>
            <a:r>
              <a:rPr lang="ja-JP" altLang="en-US" sz="1600" b="1" u="sng" dirty="0" smtClean="0">
                <a:latin typeface="+mn-ea"/>
              </a:rPr>
              <a:t>指標</a:t>
            </a:r>
            <a:endParaRPr lang="ja-JP" altLang="en-US" sz="1600" b="1" u="sng" dirty="0">
              <a:latin typeface="+mn-ea"/>
            </a:endParaRPr>
          </a:p>
        </p:txBody>
      </p:sp>
      <p:sp>
        <p:nvSpPr>
          <p:cNvPr id="34" name="正方形/長方形 33"/>
          <p:cNvSpPr/>
          <p:nvPr/>
        </p:nvSpPr>
        <p:spPr>
          <a:xfrm>
            <a:off x="2097050" y="1956814"/>
            <a:ext cx="6075350" cy="338554"/>
          </a:xfrm>
          <a:prstGeom prst="rect">
            <a:avLst/>
          </a:prstGeom>
        </p:spPr>
        <p:txBody>
          <a:bodyPr wrap="square">
            <a:spAutoFit/>
          </a:bodyPr>
          <a:lstStyle/>
          <a:p>
            <a:r>
              <a:rPr lang="ja-JP" altLang="en-US" sz="1600">
                <a:latin typeface="+mn-ea"/>
              </a:rPr>
              <a:t>心拍数</a:t>
            </a:r>
            <a:r>
              <a:rPr lang="en-US" altLang="ja-JP" sz="1600">
                <a:latin typeface="+mn-ea"/>
              </a:rPr>
              <a:t>(HR</a:t>
            </a:r>
            <a:r>
              <a:rPr lang="en-US" altLang="ja-JP" sz="1600" smtClean="0">
                <a:latin typeface="+mn-ea"/>
              </a:rPr>
              <a:t>)</a:t>
            </a:r>
            <a:r>
              <a:rPr lang="ja-JP" altLang="en-US" sz="1600" smtClean="0">
                <a:latin typeface="+mn-ea"/>
              </a:rPr>
              <a:t>　　指尖</a:t>
            </a:r>
            <a:r>
              <a:rPr lang="ja-JP" altLang="en-US" sz="1600">
                <a:latin typeface="+mn-ea"/>
              </a:rPr>
              <a:t>容積脈波振幅</a:t>
            </a:r>
            <a:r>
              <a:rPr lang="en-US" altLang="ja-JP" sz="1600">
                <a:latin typeface="+mn-ea"/>
              </a:rPr>
              <a:t>(PVA</a:t>
            </a:r>
            <a:r>
              <a:rPr lang="en-US" altLang="ja-JP" sz="1600" smtClean="0">
                <a:latin typeface="+mn-ea"/>
              </a:rPr>
              <a:t>)</a:t>
            </a:r>
            <a:r>
              <a:rPr lang="ja-JP" altLang="en-US" sz="1600" smtClean="0">
                <a:latin typeface="+mn-ea"/>
              </a:rPr>
              <a:t>　　皮膚</a:t>
            </a:r>
            <a:r>
              <a:rPr lang="ja-JP" altLang="en-US" sz="1600">
                <a:latin typeface="+mn-ea"/>
              </a:rPr>
              <a:t>コンダクタンス</a:t>
            </a:r>
            <a:r>
              <a:rPr lang="en-US" altLang="ja-JP" sz="1600">
                <a:latin typeface="+mn-ea"/>
              </a:rPr>
              <a:t>(SCC</a:t>
            </a:r>
            <a:r>
              <a:rPr lang="ja-JP" altLang="en-US" sz="1600">
                <a:latin typeface="+mn-ea"/>
              </a:rPr>
              <a:t>）</a:t>
            </a:r>
            <a:endParaRPr lang="ja-JP" altLang="en-US" sz="1600" dirty="0">
              <a:latin typeface="+mn-ea"/>
            </a:endParaRPr>
          </a:p>
        </p:txBody>
      </p:sp>
      <p:sp>
        <p:nvSpPr>
          <p:cNvPr id="35" name="正方形/長方形 34"/>
          <p:cNvSpPr/>
          <p:nvPr/>
        </p:nvSpPr>
        <p:spPr>
          <a:xfrm>
            <a:off x="467544" y="2708920"/>
            <a:ext cx="1332000" cy="338554"/>
          </a:xfrm>
          <a:prstGeom prst="rect">
            <a:avLst/>
          </a:prstGeom>
        </p:spPr>
        <p:txBody>
          <a:bodyPr wrap="square">
            <a:spAutoFit/>
          </a:bodyPr>
          <a:lstStyle/>
          <a:p>
            <a:pPr algn="ctr"/>
            <a:r>
              <a:rPr lang="ja-JP" altLang="en-US" sz="1600" b="1" u="sng" smtClean="0">
                <a:latin typeface="+mn-ea"/>
              </a:rPr>
              <a:t>実験課題</a:t>
            </a:r>
            <a:endParaRPr lang="ja-JP" altLang="en-US" sz="1600" b="1" u="sng" dirty="0">
              <a:latin typeface="+mn-ea"/>
            </a:endParaRPr>
          </a:p>
        </p:txBody>
      </p:sp>
      <p:sp>
        <p:nvSpPr>
          <p:cNvPr id="58" name="正方形/長方形 57"/>
          <p:cNvSpPr/>
          <p:nvPr/>
        </p:nvSpPr>
        <p:spPr>
          <a:xfrm>
            <a:off x="1405485" y="3236468"/>
            <a:ext cx="6982939" cy="307777"/>
          </a:xfrm>
          <a:prstGeom prst="rect">
            <a:avLst/>
          </a:prstGeom>
        </p:spPr>
        <p:txBody>
          <a:bodyPr wrap="square">
            <a:spAutoFit/>
          </a:bodyPr>
          <a:lstStyle/>
          <a:p>
            <a:r>
              <a:rPr lang="ja-JP" altLang="en-US" sz="1400" dirty="0">
                <a:solidFill>
                  <a:srgbClr val="0070C0"/>
                </a:solidFill>
                <a:latin typeface="+mn-ea"/>
              </a:rPr>
              <a:t>遅延なし条件　</a:t>
            </a:r>
            <a:r>
              <a:rPr lang="ja-JP" altLang="en-US" sz="1400" dirty="0">
                <a:latin typeface="+mn-ea"/>
              </a:rPr>
              <a:t>・・・実験参加者の動作が前腕</a:t>
            </a:r>
            <a:r>
              <a:rPr lang="en-US" altLang="ja-JP" sz="1400" dirty="0">
                <a:latin typeface="+mn-ea"/>
              </a:rPr>
              <a:t>CG</a:t>
            </a:r>
            <a:r>
              <a:rPr lang="ja-JP" altLang="en-US" sz="1400" dirty="0">
                <a:latin typeface="+mn-ea"/>
              </a:rPr>
              <a:t>モデルにそのまま</a:t>
            </a:r>
            <a:r>
              <a:rPr lang="ja-JP" altLang="en-US" sz="1400">
                <a:latin typeface="+mn-ea"/>
              </a:rPr>
              <a:t>反映</a:t>
            </a:r>
            <a:r>
              <a:rPr lang="ja-JP" altLang="en-US" sz="1400" smtClean="0">
                <a:latin typeface="+mn-ea"/>
              </a:rPr>
              <a:t>される</a:t>
            </a:r>
            <a:endParaRPr lang="ja-JP" altLang="en-US" sz="1400" dirty="0">
              <a:latin typeface="+mn-ea"/>
            </a:endParaRPr>
          </a:p>
        </p:txBody>
      </p:sp>
      <p:sp>
        <p:nvSpPr>
          <p:cNvPr id="59" name="テキスト ボックス 58"/>
          <p:cNvSpPr txBox="1"/>
          <p:nvPr/>
        </p:nvSpPr>
        <p:spPr>
          <a:xfrm>
            <a:off x="2097050" y="2708920"/>
            <a:ext cx="6795430" cy="338554"/>
          </a:xfrm>
          <a:prstGeom prst="rect">
            <a:avLst/>
          </a:prstGeom>
          <a:noFill/>
        </p:spPr>
        <p:txBody>
          <a:bodyPr wrap="square" rtlCol="0">
            <a:spAutoFit/>
          </a:bodyPr>
          <a:lstStyle/>
          <a:p>
            <a:r>
              <a:rPr lang="ja-JP" altLang="en-US" sz="1600" dirty="0" smtClean="0">
                <a:latin typeface="+mn-ea"/>
              </a:rPr>
              <a:t>連続</a:t>
            </a:r>
            <a:r>
              <a:rPr lang="ja-JP" altLang="en-US" sz="1600" dirty="0">
                <a:latin typeface="+mn-ea"/>
              </a:rPr>
              <a:t>してランダムな位置に落下する</a:t>
            </a:r>
            <a:r>
              <a:rPr lang="ja-JP" altLang="en-US" sz="1600">
                <a:latin typeface="+mn-ea"/>
              </a:rPr>
              <a:t>ボール</a:t>
            </a:r>
            <a:r>
              <a:rPr lang="ja-JP" altLang="en-US" sz="1600" smtClean="0">
                <a:latin typeface="+mn-ea"/>
              </a:rPr>
              <a:t>を</a:t>
            </a:r>
            <a:r>
              <a:rPr lang="en-US" altLang="ja-JP" sz="1600" smtClean="0">
                <a:latin typeface="+mn-ea"/>
              </a:rPr>
              <a:t>CG</a:t>
            </a:r>
            <a:r>
              <a:rPr lang="ja-JP" altLang="en-US" sz="1600" dirty="0" smtClean="0">
                <a:latin typeface="+mn-ea"/>
              </a:rPr>
              <a:t>の</a:t>
            </a:r>
            <a:r>
              <a:rPr lang="ja-JP" altLang="ja-JP" sz="1600" dirty="0" smtClean="0">
                <a:latin typeface="+mn-ea"/>
              </a:rPr>
              <a:t>腕</a:t>
            </a:r>
            <a:r>
              <a:rPr lang="ja-JP" altLang="ja-JP" sz="1600" dirty="0">
                <a:latin typeface="+mn-ea"/>
              </a:rPr>
              <a:t>を用いて</a:t>
            </a:r>
            <a:r>
              <a:rPr lang="ja-JP" altLang="en-US" sz="1600" dirty="0" smtClean="0">
                <a:latin typeface="+mn-ea"/>
              </a:rPr>
              <a:t>叩き落とす課題</a:t>
            </a:r>
            <a:endParaRPr kumimoji="1" lang="ja-JP" altLang="en-US" sz="1600" dirty="0"/>
          </a:p>
        </p:txBody>
      </p:sp>
      <p:sp>
        <p:nvSpPr>
          <p:cNvPr id="60" name="正方形/長方形 59"/>
          <p:cNvSpPr/>
          <p:nvPr/>
        </p:nvSpPr>
        <p:spPr>
          <a:xfrm>
            <a:off x="1405485" y="3481844"/>
            <a:ext cx="6982939" cy="523220"/>
          </a:xfrm>
          <a:prstGeom prst="rect">
            <a:avLst/>
          </a:prstGeom>
        </p:spPr>
        <p:txBody>
          <a:bodyPr wrap="square">
            <a:spAutoFit/>
          </a:bodyPr>
          <a:lstStyle/>
          <a:p>
            <a:r>
              <a:rPr lang="ja-JP" altLang="en-US" sz="1400" smtClean="0">
                <a:solidFill>
                  <a:srgbClr val="FF0000"/>
                </a:solidFill>
                <a:latin typeface="+mn-ea"/>
              </a:rPr>
              <a:t>遅延</a:t>
            </a:r>
            <a:r>
              <a:rPr lang="ja-JP" altLang="en-US" sz="1400" dirty="0" smtClean="0">
                <a:solidFill>
                  <a:srgbClr val="FF0000"/>
                </a:solidFill>
                <a:latin typeface="+mn-ea"/>
              </a:rPr>
              <a:t>あり</a:t>
            </a:r>
            <a:r>
              <a:rPr lang="ja-JP" altLang="en-US" sz="1400" dirty="0">
                <a:solidFill>
                  <a:srgbClr val="FF0000"/>
                </a:solidFill>
                <a:latin typeface="+mn-ea"/>
              </a:rPr>
              <a:t>条件</a:t>
            </a:r>
            <a:r>
              <a:rPr lang="ja-JP" altLang="en-US" sz="1400" dirty="0">
                <a:solidFill>
                  <a:srgbClr val="0070C0"/>
                </a:solidFill>
                <a:latin typeface="+mn-ea"/>
              </a:rPr>
              <a:t>　</a:t>
            </a:r>
            <a:r>
              <a:rPr lang="ja-JP" altLang="en-US" sz="1400" dirty="0">
                <a:latin typeface="+mn-ea"/>
              </a:rPr>
              <a:t>・・</a:t>
            </a:r>
            <a:r>
              <a:rPr lang="ja-JP" altLang="en-US" sz="1400">
                <a:latin typeface="+mn-ea"/>
              </a:rPr>
              <a:t>・</a:t>
            </a:r>
            <a:r>
              <a:rPr lang="ja-JP" altLang="en-US" sz="1400" smtClean="0">
                <a:latin typeface="+mn-ea"/>
              </a:rPr>
              <a:t>ハイカットフィルタ  </a:t>
            </a:r>
            <a:r>
              <a:rPr lang="en-US" altLang="ja-JP" sz="1100" smtClean="0">
                <a:latin typeface="+mn-ea"/>
              </a:rPr>
              <a:t>(</a:t>
            </a:r>
            <a:r>
              <a:rPr lang="ja-JP" altLang="en-US" sz="1100" dirty="0">
                <a:latin typeface="+mn-ea"/>
              </a:rPr>
              <a:t>カットオフ周波数</a:t>
            </a:r>
            <a:r>
              <a:rPr lang="en-US" altLang="ja-JP" sz="1100">
                <a:latin typeface="+mn-ea"/>
              </a:rPr>
              <a:t>0.4Hz</a:t>
            </a:r>
            <a:r>
              <a:rPr lang="en-US" altLang="ja-JP" sz="1100" smtClean="0">
                <a:latin typeface="+mn-ea"/>
              </a:rPr>
              <a:t>)  </a:t>
            </a:r>
            <a:r>
              <a:rPr lang="ja-JP" altLang="en-US" sz="1400" smtClean="0">
                <a:latin typeface="+mn-ea"/>
              </a:rPr>
              <a:t>を</a:t>
            </a:r>
            <a:r>
              <a:rPr lang="ja-JP" altLang="en-US" sz="1400" dirty="0">
                <a:latin typeface="+mn-ea"/>
              </a:rPr>
              <a:t>適用</a:t>
            </a:r>
            <a:r>
              <a:rPr lang="ja-JP" altLang="en-US" sz="1400">
                <a:latin typeface="+mn-ea"/>
              </a:rPr>
              <a:t>し</a:t>
            </a:r>
            <a:r>
              <a:rPr lang="ja-JP" altLang="en-US" sz="1400" smtClean="0">
                <a:latin typeface="+mn-ea"/>
              </a:rPr>
              <a:t>、</a:t>
            </a:r>
            <a:endParaRPr lang="en-US" altLang="ja-JP" sz="1400" smtClean="0">
              <a:latin typeface="+mn-ea"/>
            </a:endParaRPr>
          </a:p>
          <a:p>
            <a:r>
              <a:rPr lang="en-US" altLang="ja-JP" sz="1400">
                <a:latin typeface="+mn-ea"/>
              </a:rPr>
              <a:t>	</a:t>
            </a:r>
            <a:r>
              <a:rPr lang="en-US" altLang="ja-JP" sz="1400" smtClean="0">
                <a:latin typeface="+mn-ea"/>
              </a:rPr>
              <a:t>	</a:t>
            </a:r>
            <a:r>
              <a:rPr lang="ja-JP" altLang="en-US" sz="1400" smtClean="0">
                <a:latin typeface="+mn-ea"/>
              </a:rPr>
              <a:t>実験</a:t>
            </a:r>
            <a:r>
              <a:rPr lang="ja-JP" altLang="en-US" sz="1400" dirty="0">
                <a:latin typeface="+mn-ea"/>
              </a:rPr>
              <a:t>参加者の動作</a:t>
            </a:r>
            <a:r>
              <a:rPr lang="ja-JP" altLang="en-US" sz="1400">
                <a:latin typeface="+mn-ea"/>
              </a:rPr>
              <a:t>に</a:t>
            </a:r>
            <a:r>
              <a:rPr lang="ja-JP" altLang="en-US" sz="1400" smtClean="0">
                <a:latin typeface="+mn-ea"/>
              </a:rPr>
              <a:t>対し視覚</a:t>
            </a:r>
            <a:r>
              <a:rPr lang="ja-JP" altLang="en-US" sz="1400" dirty="0">
                <a:latin typeface="+mn-ea"/>
              </a:rPr>
              <a:t>映像に遅れが生じるよう</a:t>
            </a:r>
            <a:r>
              <a:rPr lang="ja-JP" altLang="en-US" sz="1400" dirty="0" smtClean="0">
                <a:latin typeface="+mn-ea"/>
              </a:rPr>
              <a:t>設定</a:t>
            </a:r>
            <a:endParaRPr lang="ja-JP" altLang="en-US" sz="1400" dirty="0">
              <a:latin typeface="+mn-ea"/>
            </a:endParaRPr>
          </a:p>
        </p:txBody>
      </p:sp>
      <p:pic>
        <p:nvPicPr>
          <p:cNvPr id="6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3755" y="4149591"/>
            <a:ext cx="2998655" cy="23037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2" name="Picture 2" descr="C:\Users\nagano\Desktop\Camera Uploads\2013-11-20 18.37.56.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6000" contrast="-20000"/>
                    </a14:imgEffect>
                  </a14:imgLayer>
                </a14:imgProps>
              </a:ext>
              <a:ext uri="{28A0092B-C50C-407E-A947-70E740481C1C}">
                <a14:useLocalDpi xmlns:a14="http://schemas.microsoft.com/office/drawing/2010/main" val="0"/>
              </a:ext>
            </a:extLst>
          </a:blip>
          <a:srcRect/>
          <a:stretch>
            <a:fillRect/>
          </a:stretch>
        </p:blipFill>
        <p:spPr bwMode="auto">
          <a:xfrm>
            <a:off x="4067944" y="4708245"/>
            <a:ext cx="1416832" cy="18891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3" name="左右矢印 62"/>
          <p:cNvSpPr/>
          <p:nvPr/>
        </p:nvSpPr>
        <p:spPr>
          <a:xfrm rot="20858052">
            <a:off x="5220255" y="4874749"/>
            <a:ext cx="1587127" cy="730518"/>
          </a:xfrm>
          <a:prstGeom prst="lef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0000"/>
                </a:solidFill>
              </a:rPr>
              <a:t>動きを反映</a:t>
            </a:r>
            <a:endParaRPr kumimoji="1" lang="ja-JP" altLang="en-US" sz="1600" dirty="0">
              <a:solidFill>
                <a:srgbClr val="FF0000"/>
              </a:solidFill>
            </a:endParaRPr>
          </a:p>
        </p:txBody>
      </p:sp>
      <p:sp>
        <p:nvSpPr>
          <p:cNvPr id="28" name="テキスト ボックス 27"/>
          <p:cNvSpPr txBox="1"/>
          <p:nvPr/>
        </p:nvSpPr>
        <p:spPr>
          <a:xfrm>
            <a:off x="1345516" y="5791905"/>
            <a:ext cx="2432835" cy="184666"/>
          </a:xfrm>
          <a:prstGeom prst="rect">
            <a:avLst/>
          </a:prstGeom>
          <a:noFill/>
        </p:spPr>
        <p:txBody>
          <a:bodyPr wrap="square" lIns="0" tIns="0" rIns="0" bIns="0" rtlCol="0">
            <a:spAutoFit/>
          </a:bodyPr>
          <a:lstStyle/>
          <a:p>
            <a:pPr lvl="0"/>
            <a:r>
              <a:rPr kumimoji="1" lang="ja-JP" altLang="en-US" sz="1200" smtClean="0">
                <a:latin typeface="+mn-ea"/>
              </a:rPr>
              <a:t>◯</a:t>
            </a:r>
            <a:r>
              <a:rPr lang="ja-JP" altLang="en-US" sz="1200" smtClean="0">
                <a:latin typeface="+mn-ea"/>
              </a:rPr>
              <a:t>：</a:t>
            </a:r>
            <a:r>
              <a:rPr lang="ja-JP" altLang="ja-JP" sz="1200">
                <a:solidFill>
                  <a:srgbClr val="000000"/>
                </a:solidFill>
                <a:latin typeface="+mn-ea"/>
                <a:cs typeface="ＭＳ Ｐゴシック" pitchFamily="50" charset="-128"/>
              </a:rPr>
              <a:t>感覚転移項目への回答</a:t>
            </a:r>
            <a:endParaRPr lang="ja-JP" altLang="ja-JP" sz="1200" dirty="0">
              <a:latin typeface="+mn-ea"/>
              <a:cs typeface="ＭＳ Ｐゴシック" pitchFamily="50" charset="-128"/>
            </a:endParaRPr>
          </a:p>
        </p:txBody>
      </p:sp>
      <p:sp>
        <p:nvSpPr>
          <p:cNvPr id="29" name="テキスト ボックス 28"/>
          <p:cNvSpPr txBox="1"/>
          <p:nvPr/>
        </p:nvSpPr>
        <p:spPr>
          <a:xfrm>
            <a:off x="2915816" y="5324886"/>
            <a:ext cx="224435" cy="169277"/>
          </a:xfrm>
          <a:prstGeom prst="rect">
            <a:avLst/>
          </a:prstGeom>
          <a:noFill/>
        </p:spPr>
        <p:txBody>
          <a:bodyPr wrap="square" lIns="0" tIns="0" rIns="0" bIns="0" rtlCol="0">
            <a:spAutoFit/>
          </a:bodyPr>
          <a:lstStyle/>
          <a:p>
            <a:r>
              <a:rPr kumimoji="1" lang="ja-JP" altLang="en-US" sz="1100" smtClean="0">
                <a:latin typeface="+mn-ea"/>
              </a:rPr>
              <a:t>◯</a:t>
            </a:r>
            <a:endParaRPr kumimoji="1" lang="ja-JP" altLang="en-US" sz="1100" dirty="0">
              <a:latin typeface="+mn-ea"/>
            </a:endParaRPr>
          </a:p>
        </p:txBody>
      </p:sp>
      <p:sp>
        <p:nvSpPr>
          <p:cNvPr id="36" name="正方形/長方形 35"/>
          <p:cNvSpPr/>
          <p:nvPr/>
        </p:nvSpPr>
        <p:spPr>
          <a:xfrm>
            <a:off x="1689607" y="4783793"/>
            <a:ext cx="1184400" cy="50444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smtClean="0">
                <a:solidFill>
                  <a:schemeClr val="tx1"/>
                </a:solidFill>
                <a:latin typeface="+mn-ea"/>
              </a:rPr>
              <a:t>課題</a:t>
            </a:r>
            <a:r>
              <a:rPr lang="en-US" altLang="ja-JP" sz="1200" smtClean="0">
                <a:solidFill>
                  <a:schemeClr val="tx1"/>
                </a:solidFill>
                <a:latin typeface="+mn-ea"/>
              </a:rPr>
              <a:t>1</a:t>
            </a:r>
            <a:r>
              <a:rPr lang="ja-JP" altLang="en-US" sz="1200" smtClean="0">
                <a:solidFill>
                  <a:schemeClr val="tx1"/>
                </a:solidFill>
                <a:latin typeface="+mn-ea"/>
              </a:rPr>
              <a:t>分</a:t>
            </a:r>
            <a:endParaRPr lang="ja-JP" altLang="en-US" sz="1200">
              <a:solidFill>
                <a:schemeClr val="tx1"/>
              </a:solidFill>
              <a:latin typeface="+mn-ea"/>
            </a:endParaRPr>
          </a:p>
          <a:p>
            <a:pPr algn="ctr"/>
            <a:r>
              <a:rPr lang="ja-JP" altLang="en-US" sz="1200" smtClean="0">
                <a:solidFill>
                  <a:srgbClr val="0070C0"/>
                </a:solidFill>
                <a:latin typeface="+mn-ea"/>
              </a:rPr>
              <a:t>遅延あり</a:t>
            </a:r>
            <a:r>
              <a:rPr lang="en-US" altLang="ja-JP" sz="1200" smtClean="0">
                <a:solidFill>
                  <a:srgbClr val="0070C0"/>
                </a:solidFill>
                <a:latin typeface="+mn-ea"/>
              </a:rPr>
              <a:t>or</a:t>
            </a:r>
            <a:r>
              <a:rPr lang="ja-JP" altLang="en-US" sz="1200" smtClean="0">
                <a:solidFill>
                  <a:srgbClr val="0070C0"/>
                </a:solidFill>
                <a:latin typeface="+mn-ea"/>
              </a:rPr>
              <a:t>なし</a:t>
            </a:r>
            <a:endParaRPr lang="en-US" altLang="ja-JP" sz="1200" dirty="0" smtClean="0">
              <a:solidFill>
                <a:srgbClr val="0070C0"/>
              </a:solidFill>
              <a:latin typeface="+mn-ea"/>
            </a:endParaRPr>
          </a:p>
        </p:txBody>
      </p:sp>
      <p:sp>
        <p:nvSpPr>
          <p:cNvPr id="38" name="正方形/長方形 37"/>
          <p:cNvSpPr/>
          <p:nvPr/>
        </p:nvSpPr>
        <p:spPr>
          <a:xfrm>
            <a:off x="379948" y="4783793"/>
            <a:ext cx="1185012" cy="50444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smtClean="0">
                <a:solidFill>
                  <a:schemeClr val="tx1"/>
                </a:solidFill>
                <a:latin typeface="+mn-ea"/>
              </a:rPr>
              <a:t>安静</a:t>
            </a:r>
            <a:r>
              <a:rPr lang="en-US" altLang="ja-JP" sz="1200" smtClean="0">
                <a:solidFill>
                  <a:schemeClr val="tx1"/>
                </a:solidFill>
                <a:latin typeface="+mn-ea"/>
              </a:rPr>
              <a:t>1</a:t>
            </a:r>
            <a:r>
              <a:rPr lang="ja-JP" altLang="en-US" sz="1200" smtClean="0">
                <a:solidFill>
                  <a:schemeClr val="tx1"/>
                </a:solidFill>
                <a:latin typeface="+mn-ea"/>
              </a:rPr>
              <a:t>分</a:t>
            </a:r>
            <a:endParaRPr kumimoji="1" lang="ja-JP" altLang="en-US" sz="1200" dirty="0">
              <a:solidFill>
                <a:schemeClr val="tx1"/>
              </a:solidFill>
              <a:latin typeface="+mn-ea"/>
            </a:endParaRPr>
          </a:p>
        </p:txBody>
      </p:sp>
      <p:cxnSp>
        <p:nvCxnSpPr>
          <p:cNvPr id="40" name="直線矢印コネクタ 39"/>
          <p:cNvCxnSpPr>
            <a:stCxn id="38" idx="3"/>
            <a:endCxn id="36" idx="1"/>
          </p:cNvCxnSpPr>
          <p:nvPr/>
        </p:nvCxnSpPr>
        <p:spPr>
          <a:xfrm>
            <a:off x="1564960" y="5036016"/>
            <a:ext cx="12464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テキスト ボックス 41"/>
          <p:cNvSpPr txBox="1"/>
          <p:nvPr/>
        </p:nvSpPr>
        <p:spPr>
          <a:xfrm>
            <a:off x="1345516" y="5980638"/>
            <a:ext cx="2588384" cy="184666"/>
          </a:xfrm>
          <a:prstGeom prst="rect">
            <a:avLst/>
          </a:prstGeom>
          <a:noFill/>
        </p:spPr>
        <p:txBody>
          <a:bodyPr wrap="square" lIns="0" tIns="0" rIns="0" bIns="0" rtlCol="0">
            <a:spAutoFit/>
          </a:bodyPr>
          <a:lstStyle/>
          <a:p>
            <a:r>
              <a:rPr lang="ja-JP" altLang="en-US" sz="1200" smtClean="0">
                <a:latin typeface="+mn-ea"/>
              </a:rPr>
              <a:t>条件</a:t>
            </a:r>
            <a:r>
              <a:rPr lang="ja-JP" altLang="en-US" sz="1200" dirty="0" smtClean="0">
                <a:latin typeface="+mn-ea"/>
              </a:rPr>
              <a:t>の</a:t>
            </a:r>
            <a:r>
              <a:rPr lang="ja-JP" altLang="en-US" sz="1200" smtClean="0">
                <a:latin typeface="+mn-ea"/>
              </a:rPr>
              <a:t>順序はカウンタバランス</a:t>
            </a:r>
            <a:r>
              <a:rPr lang="ja-JP" altLang="en-US" sz="1200" dirty="0" smtClean="0">
                <a:latin typeface="+mn-ea"/>
              </a:rPr>
              <a:t>した</a:t>
            </a:r>
            <a:endParaRPr lang="en-US" altLang="ja-JP" sz="1200" dirty="0" smtClean="0">
              <a:latin typeface="+mn-ea"/>
            </a:endParaRPr>
          </a:p>
        </p:txBody>
      </p:sp>
      <p:sp>
        <p:nvSpPr>
          <p:cNvPr id="43" name="テキスト ボックス 42"/>
          <p:cNvSpPr txBox="1"/>
          <p:nvPr/>
        </p:nvSpPr>
        <p:spPr>
          <a:xfrm>
            <a:off x="2843808" y="4918907"/>
            <a:ext cx="814647" cy="307777"/>
          </a:xfrm>
          <a:prstGeom prst="rect">
            <a:avLst/>
          </a:prstGeom>
          <a:noFill/>
        </p:spPr>
        <p:txBody>
          <a:bodyPr wrap="none" rtlCol="0">
            <a:spAutoFit/>
          </a:bodyPr>
          <a:lstStyle/>
          <a:p>
            <a:r>
              <a:rPr lang="en-US" altLang="ja-JP" sz="1400" dirty="0"/>
              <a:t>×</a:t>
            </a:r>
            <a:r>
              <a:rPr kumimoji="1" lang="en-US" altLang="ja-JP" sz="1400" dirty="0" smtClean="0"/>
              <a:t>2</a:t>
            </a:r>
            <a:r>
              <a:rPr kumimoji="1" lang="ja-JP" altLang="en-US" sz="1400" dirty="0" smtClean="0"/>
              <a:t>条件</a:t>
            </a:r>
            <a:endParaRPr kumimoji="1" lang="ja-JP" altLang="en-US" sz="1400" dirty="0"/>
          </a:p>
        </p:txBody>
      </p:sp>
    </p:spTree>
    <p:extLst>
      <p:ext uri="{BB962C8B-B14F-4D97-AF65-F5344CB8AC3E}">
        <p14:creationId xmlns:p14="http://schemas.microsoft.com/office/powerpoint/2010/main" val="176290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P spid="31" grpId="0"/>
      <p:bldP spid="32" grpId="0"/>
      <p:bldP spid="33" grpId="0"/>
      <p:bldP spid="34" grpId="0"/>
      <p:bldP spid="35" grpId="0"/>
      <p:bldP spid="58" grpId="0"/>
      <p:bldP spid="59" grpId="0"/>
      <p:bldP spid="60" grpId="0"/>
      <p:bldP spid="63" grpId="0" animBg="1"/>
      <p:bldP spid="28" grpId="0"/>
      <p:bldP spid="29" grpId="0"/>
      <p:bldP spid="36" grpId="0" animBg="1"/>
      <p:bldP spid="38" grpId="0" animBg="1"/>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latin typeface="+mn-ea"/>
              </a:rPr>
              <a:t>16</a:t>
            </a:fld>
            <a:endParaRPr kumimoji="1" lang="ja-JP" altLang="en-US">
              <a:latin typeface="+mn-ea"/>
            </a:endParaRPr>
          </a:p>
        </p:txBody>
      </p:sp>
      <p:sp>
        <p:nvSpPr>
          <p:cNvPr id="40" name="円/楕円 39"/>
          <p:cNvSpPr/>
          <p:nvPr/>
        </p:nvSpPr>
        <p:spPr>
          <a:xfrm>
            <a:off x="1303807" y="827395"/>
            <a:ext cx="2246530" cy="186652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3" name="グループ化 2"/>
          <p:cNvGrpSpPr/>
          <p:nvPr/>
        </p:nvGrpSpPr>
        <p:grpSpPr>
          <a:xfrm>
            <a:off x="1795694" y="725427"/>
            <a:ext cx="1219441" cy="513154"/>
            <a:chOff x="1795694" y="725427"/>
            <a:chExt cx="1219441" cy="513154"/>
          </a:xfrm>
        </p:grpSpPr>
        <p:cxnSp>
          <p:nvCxnSpPr>
            <p:cNvPr id="31" name="直線コネクタ 30"/>
            <p:cNvCxnSpPr/>
            <p:nvPr/>
          </p:nvCxnSpPr>
          <p:spPr>
            <a:xfrm>
              <a:off x="1795694" y="1052884"/>
              <a:ext cx="12194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204756" y="725427"/>
              <a:ext cx="419844" cy="380790"/>
            </a:xfrm>
            <a:prstGeom prst="rect">
              <a:avLst/>
            </a:prstGeom>
            <a:noFill/>
          </p:spPr>
          <p:txBody>
            <a:bodyPr wrap="none" rtlCol="0">
              <a:spAutoFit/>
            </a:bodyPr>
            <a:lstStyle/>
            <a:p>
              <a:r>
                <a:rPr kumimoji="1" lang="en-US" altLang="ja-JP" sz="2000" dirty="0" smtClean="0">
                  <a:latin typeface="+mn-ea"/>
                </a:rPr>
                <a:t>**</a:t>
              </a:r>
              <a:endParaRPr kumimoji="1" lang="ja-JP" altLang="en-US" sz="2000" dirty="0">
                <a:latin typeface="+mn-ea"/>
              </a:endParaRPr>
            </a:p>
          </p:txBody>
        </p:sp>
        <p:cxnSp>
          <p:nvCxnSpPr>
            <p:cNvPr id="33" name="直線コネクタ 32"/>
            <p:cNvCxnSpPr/>
            <p:nvPr/>
          </p:nvCxnSpPr>
          <p:spPr>
            <a:xfrm flipV="1">
              <a:off x="1795694" y="1052884"/>
              <a:ext cx="0" cy="185697"/>
            </a:xfrm>
            <a:prstGeom prst="line">
              <a:avLst/>
            </a:prstGeom>
          </p:spPr>
          <p:style>
            <a:lnRef idx="1">
              <a:schemeClr val="dk1"/>
            </a:lnRef>
            <a:fillRef idx="0">
              <a:schemeClr val="dk1"/>
            </a:fillRef>
            <a:effectRef idx="0">
              <a:schemeClr val="dk1"/>
            </a:effectRef>
            <a:fontRef idx="minor">
              <a:schemeClr val="tx1"/>
            </a:fontRef>
          </p:style>
        </p:cxnSp>
        <p:cxnSp>
          <p:nvCxnSpPr>
            <p:cNvPr id="34" name="直線コネクタ 33"/>
            <p:cNvCxnSpPr/>
            <p:nvPr/>
          </p:nvCxnSpPr>
          <p:spPr>
            <a:xfrm flipV="1">
              <a:off x="3008579" y="1052884"/>
              <a:ext cx="0" cy="185697"/>
            </a:xfrm>
            <a:prstGeom prst="line">
              <a:avLst/>
            </a:prstGeom>
          </p:spPr>
          <p:style>
            <a:lnRef idx="1">
              <a:schemeClr val="dk1"/>
            </a:lnRef>
            <a:fillRef idx="0">
              <a:schemeClr val="dk1"/>
            </a:fillRef>
            <a:effectRef idx="0">
              <a:schemeClr val="dk1"/>
            </a:effectRef>
            <a:fontRef idx="minor">
              <a:schemeClr val="tx1"/>
            </a:fontRef>
          </p:style>
        </p:cxn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079" y="1067187"/>
            <a:ext cx="2801930" cy="166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テキスト ボックス 35"/>
          <p:cNvSpPr txBox="1"/>
          <p:nvPr/>
        </p:nvSpPr>
        <p:spPr>
          <a:xfrm>
            <a:off x="7782855" y="173194"/>
            <a:ext cx="957561" cy="318924"/>
          </a:xfrm>
          <a:prstGeom prst="rect">
            <a:avLst/>
          </a:prstGeom>
          <a:noFill/>
        </p:spPr>
        <p:txBody>
          <a:bodyPr wrap="none" lIns="36000" tIns="36000" rIns="36000" bIns="36000" rtlCol="0">
            <a:spAutoFit/>
          </a:bodyPr>
          <a:lstStyle/>
          <a:p>
            <a:pPr algn="ctr"/>
            <a:r>
              <a:rPr lang="en-US" altLang="ja-JP" sz="1600" smtClean="0">
                <a:latin typeface="+mn-ea"/>
              </a:rPr>
              <a:t>** </a:t>
            </a:r>
            <a:r>
              <a:rPr lang="ja-JP" altLang="en-US" sz="1600">
                <a:latin typeface="+mn-ea"/>
              </a:rPr>
              <a:t>：</a:t>
            </a:r>
            <a:r>
              <a:rPr lang="en-US" altLang="ja-JP" sz="1600" smtClean="0">
                <a:latin typeface="+mn-ea"/>
              </a:rPr>
              <a:t> </a:t>
            </a:r>
            <a:r>
              <a:rPr lang="en-US" altLang="ja-JP" sz="1600" i="1" smtClean="0">
                <a:latin typeface="+mn-ea"/>
              </a:rPr>
              <a:t>p</a:t>
            </a:r>
            <a:r>
              <a:rPr lang="en-US" altLang="ja-JP" sz="1600" smtClean="0">
                <a:latin typeface="+mn-ea"/>
              </a:rPr>
              <a:t>&lt;.01</a:t>
            </a:r>
            <a:endParaRPr lang="en-US" altLang="ja-JP" sz="1600">
              <a:latin typeface="+mn-ea"/>
            </a:endParaRPr>
          </a:p>
        </p:txBody>
      </p:sp>
      <p:sp>
        <p:nvSpPr>
          <p:cNvPr id="37" name="正方形/長方形 36"/>
          <p:cNvSpPr/>
          <p:nvPr/>
        </p:nvSpPr>
        <p:spPr>
          <a:xfrm>
            <a:off x="125480" y="116632"/>
            <a:ext cx="1406154" cy="276999"/>
          </a:xfrm>
          <a:prstGeom prst="rect">
            <a:avLst/>
          </a:prstGeom>
        </p:spPr>
        <p:txBody>
          <a:bodyPr wrap="none">
            <a:spAutoFit/>
          </a:bodyPr>
          <a:lstStyle/>
          <a:p>
            <a:r>
              <a:rPr lang="ja-JP" altLang="en-US" sz="1200" smtClean="0">
                <a:latin typeface="+mn-ea"/>
              </a:rPr>
              <a:t>研究</a:t>
            </a:r>
            <a:r>
              <a:rPr lang="en-US" altLang="ja-JP" sz="1200" smtClean="0">
                <a:latin typeface="+mn-ea"/>
              </a:rPr>
              <a:t>3</a:t>
            </a:r>
            <a:r>
              <a:rPr lang="ja-JP" altLang="en-US" sz="1200" smtClean="0">
                <a:latin typeface="+mn-ea"/>
              </a:rPr>
              <a:t>　結果と考察</a:t>
            </a:r>
            <a:endParaRPr lang="en-US" altLang="ja-JP" sz="1200" smtClean="0">
              <a:latin typeface="+mn-ea"/>
            </a:endParaRPr>
          </a:p>
        </p:txBody>
      </p:sp>
      <p:sp>
        <p:nvSpPr>
          <p:cNvPr id="42" name="円/楕円 41"/>
          <p:cNvSpPr/>
          <p:nvPr/>
        </p:nvSpPr>
        <p:spPr>
          <a:xfrm>
            <a:off x="6699764" y="3796074"/>
            <a:ext cx="1773487" cy="121776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957" y="3857745"/>
            <a:ext cx="4189674" cy="140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テキスト ボックス 44"/>
          <p:cNvSpPr txBox="1"/>
          <p:nvPr/>
        </p:nvSpPr>
        <p:spPr>
          <a:xfrm>
            <a:off x="4292016" y="4067365"/>
            <a:ext cx="229769" cy="933133"/>
          </a:xfrm>
          <a:prstGeom prst="rect">
            <a:avLst/>
          </a:prstGeom>
          <a:noFill/>
        </p:spPr>
        <p:txBody>
          <a:bodyPr vert="vert270" wrap="none" lIns="0" tIns="0" rIns="0" bIns="0" rtlCol="0">
            <a:noAutofit/>
          </a:bodyPr>
          <a:lstStyle/>
          <a:p>
            <a:pPr algn="ctr"/>
            <a:r>
              <a:rPr lang="en-US" altLang="ja-JP" sz="1400" dirty="0">
                <a:latin typeface="+mn-ea"/>
              </a:rPr>
              <a:t>HR (</a:t>
            </a:r>
            <a:r>
              <a:rPr lang="en-US" altLang="ja-JP" sz="1400" dirty="0" err="1">
                <a:latin typeface="+mn-ea"/>
              </a:rPr>
              <a:t>bpm</a:t>
            </a:r>
            <a:r>
              <a:rPr lang="en-US" altLang="ja-JP" sz="1400" dirty="0">
                <a:latin typeface="+mn-ea"/>
              </a:rPr>
              <a:t>)</a:t>
            </a:r>
          </a:p>
        </p:txBody>
      </p:sp>
      <p:cxnSp>
        <p:nvCxnSpPr>
          <p:cNvPr id="46" name="直線コネクタ 45"/>
          <p:cNvCxnSpPr/>
          <p:nvPr/>
        </p:nvCxnSpPr>
        <p:spPr>
          <a:xfrm flipV="1">
            <a:off x="6647765" y="3857745"/>
            <a:ext cx="0" cy="122760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5398545" y="3762345"/>
            <a:ext cx="641866" cy="262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smtClean="0">
                <a:solidFill>
                  <a:schemeClr val="tx1"/>
                </a:solidFill>
                <a:latin typeface="+mn-ea"/>
              </a:rPr>
              <a:t>安静</a:t>
            </a:r>
            <a:endParaRPr lang="ja-JP" altLang="en-US" sz="1050">
              <a:solidFill>
                <a:schemeClr val="tx1"/>
              </a:solidFill>
              <a:latin typeface="+mn-ea"/>
            </a:endParaRPr>
          </a:p>
        </p:txBody>
      </p:sp>
      <p:sp>
        <p:nvSpPr>
          <p:cNvPr id="48" name="正方形/長方形 47"/>
          <p:cNvSpPr/>
          <p:nvPr/>
        </p:nvSpPr>
        <p:spPr>
          <a:xfrm>
            <a:off x="7160645" y="3762345"/>
            <a:ext cx="779922" cy="262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smtClean="0">
                <a:solidFill>
                  <a:schemeClr val="tx1"/>
                </a:solidFill>
                <a:latin typeface="+mn-ea"/>
              </a:rPr>
              <a:t>課題</a:t>
            </a:r>
            <a:endParaRPr kumimoji="1" lang="ja-JP" altLang="en-US" sz="1050">
              <a:solidFill>
                <a:schemeClr val="tx1"/>
              </a:solidFill>
              <a:latin typeface="+mn-ea"/>
            </a:endParaRPr>
          </a:p>
        </p:txBody>
      </p:sp>
      <p:sp>
        <p:nvSpPr>
          <p:cNvPr id="54" name="テキスト ボックス 53"/>
          <p:cNvSpPr txBox="1"/>
          <p:nvPr/>
        </p:nvSpPr>
        <p:spPr>
          <a:xfrm>
            <a:off x="4292016" y="3212976"/>
            <a:ext cx="1441108" cy="461665"/>
          </a:xfrm>
          <a:prstGeom prst="rect">
            <a:avLst/>
          </a:prstGeom>
          <a:noFill/>
        </p:spPr>
        <p:txBody>
          <a:bodyPr wrap="square" rtlCol="0">
            <a:spAutoFit/>
          </a:bodyPr>
          <a:lstStyle/>
          <a:p>
            <a:r>
              <a:rPr lang="en-US" altLang="ja-JP" sz="1200" dirty="0" smtClean="0">
                <a:solidFill>
                  <a:srgbClr val="0070C0"/>
                </a:solidFill>
                <a:latin typeface="+mn-ea"/>
              </a:rPr>
              <a:t>―――</a:t>
            </a:r>
            <a:r>
              <a:rPr lang="ja-JP" altLang="en-US" sz="1200" dirty="0" smtClean="0">
                <a:latin typeface="+mn-ea"/>
              </a:rPr>
              <a:t>　</a:t>
            </a:r>
            <a:r>
              <a:rPr lang="ja-JP" altLang="en-US" sz="1200" dirty="0">
                <a:latin typeface="+mn-ea"/>
              </a:rPr>
              <a:t>遅延なし</a:t>
            </a:r>
            <a:endParaRPr lang="en-US" altLang="ja-JP" sz="1200" dirty="0" smtClean="0">
              <a:latin typeface="+mn-ea"/>
            </a:endParaRPr>
          </a:p>
          <a:p>
            <a:r>
              <a:rPr lang="en-US" altLang="ja-JP" sz="1200" dirty="0" smtClean="0">
                <a:solidFill>
                  <a:srgbClr val="FF0000"/>
                </a:solidFill>
                <a:latin typeface="+mn-ea"/>
              </a:rPr>
              <a:t>------</a:t>
            </a:r>
            <a:r>
              <a:rPr lang="ja-JP" altLang="en-US" sz="1200" dirty="0">
                <a:latin typeface="+mn-ea"/>
              </a:rPr>
              <a:t>　</a:t>
            </a:r>
            <a:r>
              <a:rPr lang="ja-JP" altLang="en-US" sz="1200" dirty="0" smtClean="0">
                <a:latin typeface="+mn-ea"/>
              </a:rPr>
              <a:t>遅延あり</a:t>
            </a:r>
            <a:endParaRPr lang="ja-JP" altLang="en-US" sz="1200" dirty="0">
              <a:solidFill>
                <a:srgbClr val="FF0000"/>
              </a:solidFill>
              <a:latin typeface="+mn-ea"/>
            </a:endParaRPr>
          </a:p>
        </p:txBody>
      </p:sp>
      <p:sp>
        <p:nvSpPr>
          <p:cNvPr id="57" name="正方形/長方形 56"/>
          <p:cNvSpPr/>
          <p:nvPr/>
        </p:nvSpPr>
        <p:spPr>
          <a:xfrm>
            <a:off x="1173101" y="5770131"/>
            <a:ext cx="7273302" cy="323165"/>
          </a:xfrm>
          <a:prstGeom prst="rect">
            <a:avLst/>
          </a:prstGeom>
        </p:spPr>
        <p:txBody>
          <a:bodyPr wrap="square">
            <a:spAutoFit/>
          </a:bodyPr>
          <a:lstStyle/>
          <a:p>
            <a:pPr algn="ctr"/>
            <a:r>
              <a:rPr lang="ja-JP" altLang="ja-JP" sz="1500" dirty="0" smtClean="0">
                <a:latin typeface="+mn-ea"/>
              </a:rPr>
              <a:t>遅延</a:t>
            </a:r>
            <a:r>
              <a:rPr lang="ja-JP" altLang="ja-JP" sz="1500">
                <a:latin typeface="+mn-ea"/>
              </a:rPr>
              <a:t>なし</a:t>
            </a:r>
            <a:r>
              <a:rPr lang="ja-JP" altLang="ja-JP" sz="1500" smtClean="0">
                <a:latin typeface="+mn-ea"/>
              </a:rPr>
              <a:t>条件</a:t>
            </a:r>
            <a:r>
              <a:rPr lang="ja-JP" altLang="en-US" sz="1500">
                <a:latin typeface="+mn-ea"/>
              </a:rPr>
              <a:t>で</a:t>
            </a:r>
            <a:r>
              <a:rPr lang="ja-JP" altLang="en-US" sz="1500" smtClean="0">
                <a:latin typeface="+mn-ea"/>
              </a:rPr>
              <a:t>は、</a:t>
            </a:r>
            <a:r>
              <a:rPr lang="ja-JP" altLang="en-US" sz="1500" smtClean="0"/>
              <a:t>運動</a:t>
            </a:r>
            <a:r>
              <a:rPr lang="ja-JP" altLang="en-US" sz="1500"/>
              <a:t>と報酬の関係</a:t>
            </a:r>
            <a:r>
              <a:rPr lang="ja-JP" altLang="en-US" sz="1500" smtClean="0"/>
              <a:t>が明確</a:t>
            </a:r>
            <a:r>
              <a:rPr lang="ja-JP" altLang="en-US" sz="1500"/>
              <a:t>であるため、能動的対処と</a:t>
            </a:r>
            <a:r>
              <a:rPr lang="ja-JP" altLang="en-US" sz="1500" smtClean="0"/>
              <a:t>なる</a:t>
            </a:r>
            <a:endParaRPr lang="ja-JP" altLang="en-US" sz="1500"/>
          </a:p>
        </p:txBody>
      </p:sp>
      <p:sp>
        <p:nvSpPr>
          <p:cNvPr id="61" name="正方形/長方形 60"/>
          <p:cNvSpPr/>
          <p:nvPr/>
        </p:nvSpPr>
        <p:spPr>
          <a:xfrm>
            <a:off x="3951902" y="1030377"/>
            <a:ext cx="5012586" cy="1477328"/>
          </a:xfrm>
          <a:prstGeom prst="rect">
            <a:avLst/>
          </a:prstGeom>
        </p:spPr>
        <p:txBody>
          <a:bodyPr wrap="square">
            <a:spAutoFit/>
          </a:bodyPr>
          <a:lstStyle/>
          <a:p>
            <a:pPr algn="ctr"/>
            <a:r>
              <a:rPr lang="ja-JP" altLang="en-US" sz="1500">
                <a:latin typeface="+mn-ea"/>
              </a:rPr>
              <a:t>遅延なし</a:t>
            </a:r>
            <a:r>
              <a:rPr lang="ja-JP" altLang="en-US" sz="1500" smtClean="0">
                <a:latin typeface="+mn-ea"/>
              </a:rPr>
              <a:t>条件・・・</a:t>
            </a:r>
            <a:endParaRPr lang="en-US" altLang="ja-JP" sz="1500" smtClean="0">
              <a:latin typeface="+mn-ea"/>
            </a:endParaRPr>
          </a:p>
          <a:p>
            <a:pPr algn="ctr"/>
            <a:r>
              <a:rPr lang="ja-JP" altLang="en-US" sz="1500" smtClean="0">
                <a:solidFill>
                  <a:srgbClr val="0070C0"/>
                </a:solidFill>
                <a:latin typeface="+mn-ea"/>
              </a:rPr>
              <a:t>参加者</a:t>
            </a:r>
            <a:r>
              <a:rPr lang="ja-JP" altLang="en-US" sz="1500">
                <a:solidFill>
                  <a:srgbClr val="0070C0"/>
                </a:solidFill>
                <a:latin typeface="+mn-ea"/>
              </a:rPr>
              <a:t>の意図した動作</a:t>
            </a:r>
            <a:r>
              <a:rPr lang="ja-JP" altLang="en-US" sz="1500" smtClean="0">
                <a:solidFill>
                  <a:srgbClr val="0070C0"/>
                </a:solidFill>
                <a:latin typeface="+mn-ea"/>
              </a:rPr>
              <a:t>がモデル</a:t>
            </a:r>
            <a:r>
              <a:rPr lang="ja-JP" altLang="en-US" sz="1500">
                <a:solidFill>
                  <a:srgbClr val="0070C0"/>
                </a:solidFill>
                <a:latin typeface="+mn-ea"/>
              </a:rPr>
              <a:t>に反映</a:t>
            </a:r>
            <a:r>
              <a:rPr lang="ja-JP" altLang="en-US" sz="1500" smtClean="0">
                <a:solidFill>
                  <a:srgbClr val="0070C0"/>
                </a:solidFill>
                <a:latin typeface="+mn-ea"/>
              </a:rPr>
              <a:t>される</a:t>
            </a:r>
            <a:endParaRPr lang="en-US" altLang="ja-JP" sz="1500" smtClean="0">
              <a:solidFill>
                <a:srgbClr val="0070C0"/>
              </a:solidFill>
              <a:latin typeface="+mn-ea"/>
            </a:endParaRPr>
          </a:p>
          <a:p>
            <a:pPr algn="ctr"/>
            <a:r>
              <a:rPr lang="en-US" altLang="ja-JP" sz="1500" smtClean="0">
                <a:solidFill>
                  <a:srgbClr val="0070C0"/>
                </a:solidFill>
                <a:latin typeface="+mn-ea"/>
              </a:rPr>
              <a:t>(</a:t>
            </a:r>
            <a:r>
              <a:rPr lang="ja-JP" altLang="en-US" sz="1500" smtClean="0">
                <a:solidFill>
                  <a:srgbClr val="0070C0"/>
                </a:solidFill>
                <a:latin typeface="+mn-ea"/>
              </a:rPr>
              <a:t>課題成績もそれに伴い良くなる</a:t>
            </a:r>
            <a:r>
              <a:rPr lang="en-US" altLang="ja-JP" sz="1500" smtClean="0">
                <a:solidFill>
                  <a:srgbClr val="0070C0"/>
                </a:solidFill>
                <a:latin typeface="+mn-ea"/>
              </a:rPr>
              <a:t>)</a:t>
            </a:r>
          </a:p>
          <a:p>
            <a:pPr algn="ctr"/>
            <a:endParaRPr lang="en-US" altLang="ja-JP" sz="1500">
              <a:solidFill>
                <a:srgbClr val="0070C0"/>
              </a:solidFill>
              <a:latin typeface="+mn-ea"/>
            </a:endParaRPr>
          </a:p>
          <a:p>
            <a:pPr algn="ctr"/>
            <a:r>
              <a:rPr lang="en-US" altLang="ja-JP" sz="1500" smtClean="0">
                <a:latin typeface="+mn-ea"/>
              </a:rPr>
              <a:t>CG</a:t>
            </a:r>
            <a:r>
              <a:rPr lang="ja-JP" altLang="en-US" sz="1500" dirty="0">
                <a:latin typeface="+mn-ea"/>
              </a:rPr>
              <a:t>モデルに</a:t>
            </a:r>
            <a:r>
              <a:rPr lang="ja-JP" altLang="en-US" sz="1500">
                <a:latin typeface="+mn-ea"/>
              </a:rPr>
              <a:t>対して</a:t>
            </a:r>
            <a:r>
              <a:rPr lang="ja-JP" altLang="en-US" sz="1500" smtClean="0">
                <a:latin typeface="+mn-ea"/>
              </a:rPr>
              <a:t>、</a:t>
            </a:r>
            <a:endParaRPr lang="en-US" altLang="ja-JP" sz="1500" smtClean="0">
              <a:latin typeface="+mn-ea"/>
            </a:endParaRPr>
          </a:p>
          <a:p>
            <a:pPr algn="ctr"/>
            <a:r>
              <a:rPr lang="ja-JP" altLang="ja-JP" sz="1500" smtClean="0">
                <a:solidFill>
                  <a:srgbClr val="0070C0"/>
                </a:solidFill>
                <a:latin typeface="+mn-ea"/>
              </a:rPr>
              <a:t>運動</a:t>
            </a:r>
            <a:r>
              <a:rPr lang="ja-JP" altLang="ja-JP" sz="1500" dirty="0">
                <a:solidFill>
                  <a:srgbClr val="0070C0"/>
                </a:solidFill>
                <a:latin typeface="+mn-ea"/>
              </a:rPr>
              <a:t>主</a:t>
            </a:r>
            <a:r>
              <a:rPr lang="ja-JP" altLang="ja-JP" sz="1500">
                <a:solidFill>
                  <a:srgbClr val="0070C0"/>
                </a:solidFill>
                <a:latin typeface="+mn-ea"/>
              </a:rPr>
              <a:t>体感</a:t>
            </a:r>
            <a:r>
              <a:rPr lang="ja-JP" altLang="ja-JP" sz="1500" smtClean="0">
                <a:solidFill>
                  <a:srgbClr val="0070C0"/>
                </a:solidFill>
                <a:latin typeface="+mn-ea"/>
              </a:rPr>
              <a:t>に</a:t>
            </a:r>
            <a:r>
              <a:rPr lang="ja-JP" altLang="en-US" sz="1500" smtClean="0">
                <a:solidFill>
                  <a:srgbClr val="0070C0"/>
                </a:solidFill>
                <a:latin typeface="+mn-ea"/>
              </a:rPr>
              <a:t>基づく</a:t>
            </a:r>
            <a:r>
              <a:rPr lang="ja-JP" altLang="ja-JP" sz="1500" smtClean="0">
                <a:solidFill>
                  <a:srgbClr val="0070C0"/>
                </a:solidFill>
                <a:latin typeface="+mn-ea"/>
              </a:rPr>
              <a:t>身体</a:t>
            </a:r>
            <a:r>
              <a:rPr lang="ja-JP" altLang="ja-JP" sz="1500" dirty="0">
                <a:solidFill>
                  <a:srgbClr val="0070C0"/>
                </a:solidFill>
                <a:latin typeface="+mn-ea"/>
              </a:rPr>
              <a:t>感覚</a:t>
            </a:r>
            <a:r>
              <a:rPr lang="ja-JP" altLang="ja-JP" sz="1500">
                <a:solidFill>
                  <a:srgbClr val="0070C0"/>
                </a:solidFill>
                <a:latin typeface="+mn-ea"/>
              </a:rPr>
              <a:t>の</a:t>
            </a:r>
            <a:r>
              <a:rPr lang="ja-JP" altLang="ja-JP" sz="1500" smtClean="0">
                <a:solidFill>
                  <a:srgbClr val="0070C0"/>
                </a:solidFill>
                <a:latin typeface="+mn-ea"/>
              </a:rPr>
              <a:t>転移</a:t>
            </a:r>
            <a:r>
              <a:rPr lang="ja-JP" altLang="ja-JP" sz="1500" smtClean="0">
                <a:latin typeface="+mn-ea"/>
              </a:rPr>
              <a:t>が</a:t>
            </a:r>
            <a:r>
              <a:rPr lang="ja-JP" altLang="ja-JP" sz="1500" dirty="0">
                <a:latin typeface="+mn-ea"/>
              </a:rPr>
              <a:t>生じたと考えられる。</a:t>
            </a:r>
          </a:p>
        </p:txBody>
      </p:sp>
      <p:sp>
        <p:nvSpPr>
          <p:cNvPr id="64" name="正方形/長方形 63"/>
          <p:cNvSpPr/>
          <p:nvPr/>
        </p:nvSpPr>
        <p:spPr>
          <a:xfrm>
            <a:off x="674314" y="6093296"/>
            <a:ext cx="8218166" cy="323165"/>
          </a:xfrm>
          <a:prstGeom prst="rect">
            <a:avLst/>
          </a:prstGeom>
        </p:spPr>
        <p:txBody>
          <a:bodyPr wrap="square">
            <a:spAutoFit/>
          </a:bodyPr>
          <a:lstStyle/>
          <a:p>
            <a:pPr algn="ctr"/>
            <a:r>
              <a:rPr lang="ja-JP" altLang="ja-JP" sz="1500" smtClean="0">
                <a:solidFill>
                  <a:srgbClr val="0070C0"/>
                </a:solidFill>
                <a:latin typeface="+mn-ea"/>
              </a:rPr>
              <a:t>課題</a:t>
            </a:r>
            <a:r>
              <a:rPr lang="ja-JP" altLang="ja-JP" sz="1500">
                <a:solidFill>
                  <a:srgbClr val="0070C0"/>
                </a:solidFill>
                <a:latin typeface="+mn-ea"/>
              </a:rPr>
              <a:t>に対してどれだけ対処</a:t>
            </a:r>
            <a:r>
              <a:rPr lang="ja-JP" altLang="ja-JP" sz="1500" dirty="0">
                <a:solidFill>
                  <a:srgbClr val="0070C0"/>
                </a:solidFill>
                <a:latin typeface="+mn-ea"/>
              </a:rPr>
              <a:t>可能であるか</a:t>
            </a:r>
            <a:r>
              <a:rPr lang="ja-JP" altLang="en-US" sz="1500" dirty="0" smtClean="0">
                <a:solidFill>
                  <a:srgbClr val="0070C0"/>
                </a:solidFill>
                <a:latin typeface="+mn-ea"/>
              </a:rPr>
              <a:t>、</a:t>
            </a:r>
            <a:r>
              <a:rPr lang="ja-JP" altLang="ja-JP" sz="1500" dirty="0" smtClean="0">
                <a:solidFill>
                  <a:srgbClr val="0070C0"/>
                </a:solidFill>
                <a:latin typeface="+mn-ea"/>
              </a:rPr>
              <a:t>という</a:t>
            </a:r>
            <a:r>
              <a:rPr lang="ja-JP" altLang="ja-JP" sz="1500" smtClean="0">
                <a:solidFill>
                  <a:srgbClr val="0070C0"/>
                </a:solidFill>
                <a:latin typeface="+mn-ea"/>
              </a:rPr>
              <a:t>ことが</a:t>
            </a:r>
            <a:r>
              <a:rPr lang="en-US" altLang="ja-JP" sz="1500" smtClean="0">
                <a:solidFill>
                  <a:srgbClr val="0070C0"/>
                </a:solidFill>
                <a:latin typeface="+mn-ea"/>
              </a:rPr>
              <a:t>HR</a:t>
            </a:r>
            <a:r>
              <a:rPr lang="ja-JP" altLang="en-US" sz="1500" dirty="0">
                <a:solidFill>
                  <a:srgbClr val="0070C0"/>
                </a:solidFill>
                <a:latin typeface="+mn-ea"/>
              </a:rPr>
              <a:t>・</a:t>
            </a:r>
            <a:r>
              <a:rPr lang="en-US" altLang="ja-JP" sz="1500" dirty="0">
                <a:solidFill>
                  <a:srgbClr val="0070C0"/>
                </a:solidFill>
                <a:latin typeface="+mn-ea"/>
              </a:rPr>
              <a:t>SCC</a:t>
            </a:r>
            <a:r>
              <a:rPr lang="ja-JP" altLang="en-US" sz="1500" dirty="0">
                <a:solidFill>
                  <a:srgbClr val="0070C0"/>
                </a:solidFill>
                <a:latin typeface="+mn-ea"/>
              </a:rPr>
              <a:t>上昇、</a:t>
            </a:r>
            <a:r>
              <a:rPr lang="en-US" altLang="ja-JP" sz="1500" dirty="0">
                <a:solidFill>
                  <a:srgbClr val="0070C0"/>
                </a:solidFill>
                <a:latin typeface="+mn-ea"/>
              </a:rPr>
              <a:t>PVA</a:t>
            </a:r>
            <a:r>
              <a:rPr lang="ja-JP" altLang="en-US" sz="1500" dirty="0">
                <a:solidFill>
                  <a:srgbClr val="0070C0"/>
                </a:solidFill>
                <a:latin typeface="+mn-ea"/>
              </a:rPr>
              <a:t>の</a:t>
            </a:r>
            <a:r>
              <a:rPr lang="ja-JP" altLang="en-US" sz="1500" dirty="0" smtClean="0">
                <a:solidFill>
                  <a:srgbClr val="0070C0"/>
                </a:solidFill>
                <a:latin typeface="+mn-ea"/>
              </a:rPr>
              <a:t>下降に繋がる</a:t>
            </a:r>
            <a:r>
              <a:rPr lang="ja-JP" altLang="en-US" sz="1500" smtClean="0">
                <a:solidFill>
                  <a:srgbClr val="0070C0"/>
                </a:solidFill>
                <a:latin typeface="+mn-ea"/>
              </a:rPr>
              <a:t>可能性？</a:t>
            </a:r>
            <a:endParaRPr lang="ja-JP" altLang="ja-JP" sz="1500" dirty="0">
              <a:solidFill>
                <a:srgbClr val="0070C0"/>
              </a:solidFill>
              <a:latin typeface="+mn-ea"/>
            </a:endParaRPr>
          </a:p>
        </p:txBody>
      </p:sp>
      <p:sp>
        <p:nvSpPr>
          <p:cNvPr id="66" name="正方形/長方形 65"/>
          <p:cNvSpPr/>
          <p:nvPr/>
        </p:nvSpPr>
        <p:spPr>
          <a:xfrm>
            <a:off x="469388" y="509403"/>
            <a:ext cx="3336461" cy="2487549"/>
          </a:xfrm>
          <a:prstGeom prst="rect">
            <a:avLst/>
          </a:prstGeom>
          <a:noFill/>
          <a:ln w="3810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467544" y="1062317"/>
            <a:ext cx="400110" cy="1498334"/>
          </a:xfrm>
          <a:prstGeom prst="rect">
            <a:avLst/>
          </a:prstGeom>
          <a:noFill/>
        </p:spPr>
        <p:txBody>
          <a:bodyPr vert="eaVert" wrap="square" rtlCol="0">
            <a:spAutoFit/>
          </a:bodyPr>
          <a:lstStyle/>
          <a:p>
            <a:pPr algn="ctr"/>
            <a:r>
              <a:rPr lang="ja-JP" altLang="en-US" sz="1400">
                <a:latin typeface="+mn-ea"/>
              </a:rPr>
              <a:t>感覚</a:t>
            </a:r>
            <a:r>
              <a:rPr lang="ja-JP" altLang="en-US" sz="1400" smtClean="0">
                <a:latin typeface="+mn-ea"/>
              </a:rPr>
              <a:t>転移得点</a:t>
            </a:r>
            <a:endParaRPr kumimoji="1" lang="ja-JP" altLang="en-US" sz="1400">
              <a:latin typeface="+mn-ea"/>
            </a:endParaRPr>
          </a:p>
        </p:txBody>
      </p:sp>
      <p:sp>
        <p:nvSpPr>
          <p:cNvPr id="69" name="正方形/長方形 68"/>
          <p:cNvSpPr/>
          <p:nvPr/>
        </p:nvSpPr>
        <p:spPr>
          <a:xfrm>
            <a:off x="4099142" y="2996952"/>
            <a:ext cx="4793338" cy="2487549"/>
          </a:xfrm>
          <a:prstGeom prst="rect">
            <a:avLst/>
          </a:prstGeom>
          <a:noFill/>
          <a:ln w="3810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5876192" y="3140968"/>
            <a:ext cx="2838853" cy="430887"/>
          </a:xfrm>
          <a:prstGeom prst="rect">
            <a:avLst/>
          </a:prstGeom>
        </p:spPr>
        <p:txBody>
          <a:bodyPr>
            <a:spAutoFit/>
          </a:bodyPr>
          <a:lstStyle/>
          <a:p>
            <a:pPr algn="ctr"/>
            <a:r>
              <a:rPr lang="ja-JP" altLang="en-US" sz="1100" smtClean="0">
                <a:solidFill>
                  <a:schemeClr val="accent6">
                    <a:lumMod val="75000"/>
                  </a:schemeClr>
                </a:solidFill>
                <a:latin typeface="+mn-ea"/>
              </a:rPr>
              <a:t>交互作用が有意。</a:t>
            </a:r>
            <a:endParaRPr lang="en-US" altLang="ja-JP" sz="1100" smtClean="0">
              <a:solidFill>
                <a:schemeClr val="accent6">
                  <a:lumMod val="75000"/>
                </a:schemeClr>
              </a:solidFill>
              <a:latin typeface="+mn-ea"/>
            </a:endParaRPr>
          </a:p>
          <a:p>
            <a:pPr algn="ctr"/>
            <a:r>
              <a:rPr lang="ja-JP" altLang="en-US" sz="1100" smtClean="0">
                <a:solidFill>
                  <a:schemeClr val="accent6">
                    <a:lumMod val="75000"/>
                  </a:schemeClr>
                </a:solidFill>
                <a:latin typeface="+mn-ea"/>
              </a:rPr>
              <a:t>課題期</a:t>
            </a:r>
            <a:r>
              <a:rPr lang="ja-JP" altLang="en-US" sz="1100" dirty="0" smtClean="0">
                <a:solidFill>
                  <a:schemeClr val="accent6">
                    <a:lumMod val="75000"/>
                  </a:schemeClr>
                </a:solidFill>
                <a:latin typeface="+mn-ea"/>
              </a:rPr>
              <a:t>における群の単純主効果</a:t>
            </a:r>
            <a:r>
              <a:rPr lang="ja-JP" altLang="en-US" sz="1100" dirty="0">
                <a:solidFill>
                  <a:schemeClr val="accent6">
                    <a:lumMod val="75000"/>
                  </a:schemeClr>
                </a:solidFill>
                <a:latin typeface="+mn-ea"/>
              </a:rPr>
              <a:t>は</a:t>
            </a:r>
            <a:r>
              <a:rPr lang="en-US" altLang="ja-JP" sz="1100" i="1" dirty="0" smtClean="0">
                <a:solidFill>
                  <a:schemeClr val="accent6">
                    <a:lumMod val="75000"/>
                  </a:schemeClr>
                </a:solidFill>
                <a:latin typeface="+mn-ea"/>
              </a:rPr>
              <a:t>p</a:t>
            </a:r>
            <a:r>
              <a:rPr lang="en-US" altLang="ja-JP" sz="1100" smtClean="0">
                <a:solidFill>
                  <a:schemeClr val="accent6">
                    <a:lumMod val="75000"/>
                  </a:schemeClr>
                </a:solidFill>
                <a:latin typeface="+mn-ea"/>
              </a:rPr>
              <a:t>=.102</a:t>
            </a:r>
            <a:endParaRPr lang="ja-JP" altLang="en-US" sz="1100" dirty="0">
              <a:solidFill>
                <a:schemeClr val="accent6">
                  <a:lumMod val="75000"/>
                </a:schemeClr>
              </a:solidFill>
              <a:latin typeface="+mn-ea"/>
            </a:endParaRPr>
          </a:p>
        </p:txBody>
      </p:sp>
      <p:sp>
        <p:nvSpPr>
          <p:cNvPr id="43" name="正方形/長方形 42"/>
          <p:cNvSpPr/>
          <p:nvPr/>
        </p:nvSpPr>
        <p:spPr>
          <a:xfrm>
            <a:off x="488480" y="3437186"/>
            <a:ext cx="3229995" cy="846386"/>
          </a:xfrm>
          <a:prstGeom prst="rect">
            <a:avLst/>
          </a:prstGeom>
        </p:spPr>
        <p:txBody>
          <a:bodyPr wrap="square">
            <a:spAutoFit/>
          </a:bodyPr>
          <a:lstStyle/>
          <a:p>
            <a:pPr algn="ctr"/>
            <a:r>
              <a:rPr lang="ja-JP" altLang="en-US" sz="1500">
                <a:latin typeface="+mn-ea"/>
              </a:rPr>
              <a:t>能動的対処</a:t>
            </a:r>
            <a:r>
              <a:rPr lang="en-US" altLang="ja-JP" sz="1500">
                <a:latin typeface="+mn-ea"/>
              </a:rPr>
              <a:t>(Obrist,1981)</a:t>
            </a:r>
            <a:r>
              <a:rPr lang="ja-JP" altLang="en-US" sz="1500">
                <a:latin typeface="+mn-ea"/>
              </a:rPr>
              <a:t>　</a:t>
            </a:r>
          </a:p>
          <a:p>
            <a:pPr algn="ctr"/>
            <a:endParaRPr lang="en-US" altLang="ja-JP" sz="400" dirty="0" smtClean="0">
              <a:latin typeface="+mn-ea"/>
            </a:endParaRPr>
          </a:p>
          <a:p>
            <a:pPr algn="ctr"/>
            <a:r>
              <a:rPr lang="en-US" altLang="ja-JP" sz="1500" smtClean="0">
                <a:latin typeface="+mn-ea"/>
              </a:rPr>
              <a:t>『</a:t>
            </a:r>
            <a:r>
              <a:rPr lang="ja-JP" altLang="en-US" sz="1500">
                <a:latin typeface="+mn-ea"/>
              </a:rPr>
              <a:t>コントロールがある場合は、心拍数は上昇、血管抵抗は</a:t>
            </a:r>
            <a:r>
              <a:rPr lang="ja-JP" altLang="en-US" sz="1500" smtClean="0">
                <a:latin typeface="+mn-ea"/>
              </a:rPr>
              <a:t>緩和</a:t>
            </a:r>
            <a:r>
              <a:rPr lang="en-US" altLang="ja-JP" sz="1500" smtClean="0">
                <a:latin typeface="+mn-ea"/>
              </a:rPr>
              <a:t>』</a:t>
            </a:r>
            <a:endParaRPr lang="en-US" altLang="ja-JP" sz="1500" dirty="0" smtClean="0">
              <a:latin typeface="+mn-ea"/>
            </a:endParaRPr>
          </a:p>
        </p:txBody>
      </p:sp>
      <p:sp>
        <p:nvSpPr>
          <p:cNvPr id="49" name="下矢印 48"/>
          <p:cNvSpPr/>
          <p:nvPr/>
        </p:nvSpPr>
        <p:spPr>
          <a:xfrm>
            <a:off x="2103477" y="4445066"/>
            <a:ext cx="1152540" cy="11424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Picture 2" descr="http://bcs.worthpublishers.com/myersinmodules/psychquest/05/img/0504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645" y="4446573"/>
            <a:ext cx="1226325" cy="113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5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50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5" grpId="0"/>
      <p:bldP spid="47" grpId="0"/>
      <p:bldP spid="48" grpId="0"/>
      <p:bldP spid="54" grpId="0"/>
      <p:bldP spid="57" grpId="0"/>
      <p:bldP spid="61" grpId="0"/>
      <p:bldP spid="64" grpId="0"/>
      <p:bldP spid="66" grpId="0" animBg="1"/>
      <p:bldP spid="67" grpId="0"/>
      <p:bldP spid="69" grpId="0" animBg="1"/>
      <p:bldP spid="70" grpId="0"/>
      <p:bldP spid="43" grpId="0"/>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63396" y="2564904"/>
            <a:ext cx="7593387" cy="1569660"/>
          </a:xfrm>
          <a:prstGeom prst="rect">
            <a:avLst/>
          </a:prstGeom>
        </p:spPr>
        <p:txBody>
          <a:bodyPr wrap="square">
            <a:spAutoFit/>
          </a:bodyPr>
          <a:lstStyle/>
          <a:p>
            <a:pPr algn="ctr"/>
            <a:r>
              <a:rPr lang="ja-JP" altLang="en-US" sz="2400" smtClean="0">
                <a:solidFill>
                  <a:srgbClr val="0070C0"/>
                </a:solidFill>
                <a:latin typeface="+mn-ea"/>
              </a:rPr>
              <a:t>研究４</a:t>
            </a:r>
            <a:endParaRPr lang="en-US" altLang="ja-JP" sz="2400" dirty="0" smtClean="0">
              <a:solidFill>
                <a:srgbClr val="0070C0"/>
              </a:solidFill>
              <a:latin typeface="+mn-ea"/>
            </a:endParaRPr>
          </a:p>
          <a:p>
            <a:pPr algn="ctr"/>
            <a:endParaRPr lang="en-US" altLang="ja-JP" sz="2400" dirty="0">
              <a:latin typeface="+mn-ea"/>
            </a:endParaRPr>
          </a:p>
          <a:p>
            <a:pPr algn="ctr"/>
            <a:r>
              <a:rPr lang="ja-JP" altLang="en-US" sz="2400" dirty="0">
                <a:latin typeface="+mn-ea"/>
              </a:rPr>
              <a:t>頭部運動と映像の連動により</a:t>
            </a:r>
            <a:r>
              <a:rPr lang="ja-JP" altLang="en-US" sz="2400" dirty="0" smtClean="0">
                <a:latin typeface="+mn-ea"/>
              </a:rPr>
              <a:t>もたらされる</a:t>
            </a:r>
            <a:endParaRPr lang="en-US" altLang="ja-JP" sz="2400" dirty="0" smtClean="0">
              <a:latin typeface="+mn-ea"/>
            </a:endParaRPr>
          </a:p>
          <a:p>
            <a:pPr algn="ctr"/>
            <a:r>
              <a:rPr lang="ja-JP" altLang="en-US" sz="2400" dirty="0" smtClean="0">
                <a:latin typeface="+mn-ea"/>
              </a:rPr>
              <a:t>自己</a:t>
            </a:r>
            <a:r>
              <a:rPr lang="ja-JP" altLang="en-US" sz="2400" dirty="0">
                <a:latin typeface="+mn-ea"/>
              </a:rPr>
              <a:t>感覚の転移とその定量化手法の提案</a:t>
            </a:r>
            <a:endParaRPr lang="en-US" altLang="ja-JP" sz="24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spTree>
    <p:extLst>
      <p:ext uri="{BB962C8B-B14F-4D97-AF65-F5344CB8AC3E}">
        <p14:creationId xmlns:p14="http://schemas.microsoft.com/office/powerpoint/2010/main" val="4155611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347685" y="769059"/>
            <a:ext cx="8417977" cy="584775"/>
          </a:xfrm>
          <a:prstGeom prst="rect">
            <a:avLst/>
          </a:prstGeom>
          <a:ln>
            <a:noFill/>
          </a:ln>
        </p:spPr>
        <p:txBody>
          <a:bodyPr wrap="square">
            <a:spAutoFit/>
          </a:bodyPr>
          <a:lstStyle/>
          <a:p>
            <a:r>
              <a:rPr lang="ja-JP" altLang="ja-JP" sz="1600" u="sng" dirty="0">
                <a:latin typeface="+mn-ea"/>
              </a:rPr>
              <a:t>Ehrsson ( 2007 </a:t>
            </a:r>
            <a:r>
              <a:rPr lang="ja-JP" altLang="ja-JP" sz="1600" u="sng" dirty="0" smtClean="0">
                <a:latin typeface="+mn-ea"/>
              </a:rPr>
              <a:t>)</a:t>
            </a:r>
            <a:r>
              <a:rPr lang="ja-JP" altLang="en-US" sz="1600" dirty="0" smtClean="0">
                <a:latin typeface="+mn-ea"/>
              </a:rPr>
              <a:t>　　</a:t>
            </a:r>
            <a:r>
              <a:rPr lang="ja-JP" altLang="ja-JP" sz="1600" u="sng" dirty="0" smtClean="0">
                <a:latin typeface="+mn-ea"/>
              </a:rPr>
              <a:t>Lenggenhager </a:t>
            </a:r>
            <a:r>
              <a:rPr lang="ja-JP" altLang="ja-JP" sz="1600" u="sng" dirty="0">
                <a:latin typeface="+mn-ea"/>
              </a:rPr>
              <a:t>, Tadi , Metzinger , Blanke ( 2007 )</a:t>
            </a:r>
            <a:endParaRPr lang="en-US" altLang="ja-JP" sz="1600" u="sng" dirty="0" smtClean="0">
              <a:latin typeface="+mn-ea"/>
            </a:endParaRPr>
          </a:p>
          <a:p>
            <a:r>
              <a:rPr lang="ja-JP" altLang="en-US" sz="1600" smtClean="0">
                <a:latin typeface="+mn-ea"/>
              </a:rPr>
              <a:t> 参加者</a:t>
            </a:r>
            <a:r>
              <a:rPr lang="ja-JP" altLang="en-US" sz="1600">
                <a:latin typeface="+mn-ea"/>
              </a:rPr>
              <a:t>の主観的な身体位置が他の場所へと移動することで</a:t>
            </a:r>
            <a:r>
              <a:rPr lang="ja-JP" altLang="en-US" sz="1600" smtClean="0">
                <a:latin typeface="+mn-ea"/>
              </a:rPr>
              <a:t>、その</a:t>
            </a:r>
            <a:r>
              <a:rPr lang="ja-JP" altLang="en-US" sz="1600">
                <a:latin typeface="+mn-ea"/>
              </a:rPr>
              <a:t>場所へと身体感覚が転移</a:t>
            </a:r>
            <a:r>
              <a:rPr lang="ja-JP" altLang="en-US" sz="1600" smtClean="0">
                <a:latin typeface="+mn-ea"/>
              </a:rPr>
              <a:t>した</a:t>
            </a:r>
            <a:r>
              <a:rPr lang="en-US" altLang="ja-JP" sz="1600" smtClean="0">
                <a:latin typeface="+mn-ea"/>
              </a:rPr>
              <a:t>.</a:t>
            </a:r>
            <a:r>
              <a:rPr lang="ja-JP" altLang="en-US" sz="1600" smtClean="0">
                <a:latin typeface="+mn-ea"/>
              </a:rPr>
              <a:t>。</a:t>
            </a:r>
            <a:endParaRPr lang="en-US" altLang="ja-JP" sz="1600" smtClean="0">
              <a:latin typeface="+mn-ea"/>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latin typeface="+mn-ea"/>
              </a:rPr>
              <a:t>18</a:t>
            </a:fld>
            <a:endParaRPr kumimoji="1" lang="ja-JP" altLang="en-US" dirty="0">
              <a:latin typeface="+mn-ea"/>
            </a:endParaRPr>
          </a:p>
        </p:txBody>
      </p:sp>
      <p:sp>
        <p:nvSpPr>
          <p:cNvPr id="16" name="正方形/長方形 15"/>
          <p:cNvSpPr/>
          <p:nvPr/>
        </p:nvSpPr>
        <p:spPr>
          <a:xfrm>
            <a:off x="125480" y="116632"/>
            <a:ext cx="1406154" cy="276999"/>
          </a:xfrm>
          <a:prstGeom prst="rect">
            <a:avLst/>
          </a:prstGeom>
        </p:spPr>
        <p:txBody>
          <a:bodyPr wrap="none">
            <a:spAutoFit/>
          </a:bodyPr>
          <a:lstStyle/>
          <a:p>
            <a:r>
              <a:rPr lang="ja-JP" altLang="en-US" sz="1200" smtClean="0">
                <a:latin typeface="+mn-ea"/>
              </a:rPr>
              <a:t>研究</a:t>
            </a:r>
            <a:r>
              <a:rPr lang="en-US" altLang="ja-JP" sz="1200" smtClean="0">
                <a:latin typeface="+mn-ea"/>
              </a:rPr>
              <a:t>4</a:t>
            </a:r>
            <a:r>
              <a:rPr lang="ja-JP" altLang="en-US" sz="1200" smtClean="0">
                <a:latin typeface="+mn-ea"/>
              </a:rPr>
              <a:t>　背景と目的</a:t>
            </a:r>
            <a:endParaRPr lang="en-US" altLang="ja-JP" sz="1200" smtClean="0">
              <a:latin typeface="+mn-ea"/>
            </a:endParaRPr>
          </a:p>
        </p:txBody>
      </p:sp>
      <p:pic>
        <p:nvPicPr>
          <p:cNvPr id="17" name="Picture 2" descr="http://origin.arstechnica.com/journals/science.media/ehrsson1L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0141" y="2193711"/>
            <a:ext cx="3682991" cy="294639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0" name="円形吹き出し 19"/>
          <p:cNvSpPr/>
          <p:nvPr/>
        </p:nvSpPr>
        <p:spPr>
          <a:xfrm>
            <a:off x="2391055" y="3913126"/>
            <a:ext cx="1118171" cy="765769"/>
          </a:xfrm>
          <a:prstGeom prst="wedgeEllipseCallout">
            <a:avLst>
              <a:gd name="adj1" fmla="val 69566"/>
              <a:gd name="adj2" fmla="val -7041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kumimoji="1" lang="ja-JP" altLang="en-US" sz="1400" smtClean="0">
                <a:solidFill>
                  <a:schemeClr val="accent3">
                    <a:lumMod val="50000"/>
                  </a:schemeClr>
                </a:solidFill>
                <a:latin typeface="+mn-ea"/>
              </a:rPr>
              <a:t>実際の</a:t>
            </a:r>
            <a:endParaRPr kumimoji="1" lang="en-US" altLang="ja-JP" sz="1400" smtClean="0">
              <a:solidFill>
                <a:schemeClr val="accent3">
                  <a:lumMod val="50000"/>
                </a:schemeClr>
              </a:solidFill>
              <a:latin typeface="+mn-ea"/>
            </a:endParaRPr>
          </a:p>
          <a:p>
            <a:pPr algn="ctr"/>
            <a:r>
              <a:rPr kumimoji="1" lang="ja-JP" altLang="en-US" sz="1400" smtClean="0">
                <a:solidFill>
                  <a:schemeClr val="accent3">
                    <a:lumMod val="50000"/>
                  </a:schemeClr>
                </a:solidFill>
                <a:latin typeface="+mn-ea"/>
              </a:rPr>
              <a:t>触刺激</a:t>
            </a:r>
            <a:endParaRPr kumimoji="1" lang="ja-JP" altLang="en-US" sz="1400" dirty="0">
              <a:solidFill>
                <a:schemeClr val="accent3">
                  <a:lumMod val="50000"/>
                </a:schemeClr>
              </a:solidFill>
              <a:latin typeface="+mn-ea"/>
            </a:endParaRPr>
          </a:p>
        </p:txBody>
      </p:sp>
      <p:pic>
        <p:nvPicPr>
          <p:cNvPr id="21" name="Picture 2" descr="C:\Users\nagano\Desktop\mov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2113" y="2383124"/>
            <a:ext cx="1667585" cy="2430416"/>
          </a:xfrm>
          <a:prstGeom prst="rect">
            <a:avLst/>
          </a:prstGeom>
          <a:noFill/>
          <a:extLst>
            <a:ext uri="{909E8E84-426E-40DD-AFC4-6F175D3DCCD1}">
              <a14:hiddenFill xmlns:a14="http://schemas.microsoft.com/office/drawing/2010/main">
                <a:solidFill>
                  <a:srgbClr val="FFFFFF"/>
                </a:solidFill>
              </a14:hiddenFill>
            </a:ext>
          </a:extLst>
        </p:spPr>
      </p:pic>
      <p:sp>
        <p:nvSpPr>
          <p:cNvPr id="22" name="右矢印 21"/>
          <p:cNvSpPr/>
          <p:nvPr/>
        </p:nvSpPr>
        <p:spPr>
          <a:xfrm>
            <a:off x="4053428" y="3329534"/>
            <a:ext cx="2211435" cy="771611"/>
          </a:xfrm>
          <a:prstGeom prst="rightArrow">
            <a:avLst>
              <a:gd name="adj1" fmla="val 50000"/>
              <a:gd name="adj2" fmla="val 51535"/>
            </a:avLst>
          </a:prstGeom>
          <a:gradFill flip="none" rotWithShape="1">
            <a:gsLst>
              <a:gs pos="0">
                <a:srgbClr val="0070C0"/>
              </a:gs>
              <a:gs pos="50000">
                <a:srgbClr val="0070C0"/>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dirty="0" smtClean="0">
                <a:solidFill>
                  <a:schemeClr val="bg1"/>
                </a:solidFill>
                <a:effectLst>
                  <a:outerShdw blurRad="38100" dist="38100" dir="2700000" algn="tl">
                    <a:srgbClr val="000000">
                      <a:alpha val="43137"/>
                    </a:srgbClr>
                  </a:outerShdw>
                </a:effectLst>
                <a:latin typeface="+mn-ea"/>
              </a:rPr>
              <a:t>主観的</a:t>
            </a:r>
            <a:r>
              <a:rPr kumimoji="1" lang="ja-JP" altLang="en-US" sz="1400" smtClean="0">
                <a:solidFill>
                  <a:schemeClr val="bg1"/>
                </a:solidFill>
                <a:effectLst>
                  <a:outerShdw blurRad="38100" dist="38100" dir="2700000" algn="tl">
                    <a:srgbClr val="000000">
                      <a:alpha val="43137"/>
                    </a:srgbClr>
                  </a:outerShdw>
                </a:effectLst>
                <a:latin typeface="+mn-ea"/>
              </a:rPr>
              <a:t>な身体位置</a:t>
            </a:r>
            <a:endParaRPr kumimoji="1" lang="ja-JP" altLang="en-US" sz="1400" dirty="0">
              <a:solidFill>
                <a:schemeClr val="bg1"/>
              </a:solidFill>
              <a:effectLst>
                <a:outerShdw blurRad="38100" dist="38100" dir="2700000" algn="tl">
                  <a:srgbClr val="000000">
                    <a:alpha val="43137"/>
                  </a:srgbClr>
                </a:outerShdw>
              </a:effectLst>
              <a:latin typeface="+mn-ea"/>
            </a:endParaRPr>
          </a:p>
        </p:txBody>
      </p:sp>
      <p:sp>
        <p:nvSpPr>
          <p:cNvPr id="23" name="円形吹き出し 22"/>
          <p:cNvSpPr/>
          <p:nvPr/>
        </p:nvSpPr>
        <p:spPr>
          <a:xfrm>
            <a:off x="5575268" y="2125682"/>
            <a:ext cx="1488289" cy="796264"/>
          </a:xfrm>
          <a:prstGeom prst="wedgeEllipseCallout">
            <a:avLst>
              <a:gd name="adj1" fmla="val -37536"/>
              <a:gd name="adj2" fmla="val 78597"/>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ja-JP" altLang="en-US" sz="1400">
                <a:solidFill>
                  <a:schemeClr val="accent3">
                    <a:lumMod val="50000"/>
                  </a:schemeClr>
                </a:solidFill>
                <a:latin typeface="+mn-ea"/>
              </a:rPr>
              <a:t>外見として</a:t>
            </a:r>
            <a:r>
              <a:rPr lang="ja-JP" altLang="en-US" sz="1400" smtClean="0">
                <a:solidFill>
                  <a:schemeClr val="accent3">
                    <a:lumMod val="50000"/>
                  </a:schemeClr>
                </a:solidFill>
                <a:latin typeface="+mn-ea"/>
              </a:rPr>
              <a:t>の</a:t>
            </a:r>
            <a:endParaRPr lang="en-US" altLang="ja-JP" sz="1400" smtClean="0">
              <a:solidFill>
                <a:schemeClr val="accent3">
                  <a:lumMod val="50000"/>
                </a:schemeClr>
              </a:solidFill>
              <a:latin typeface="+mn-ea"/>
            </a:endParaRPr>
          </a:p>
          <a:p>
            <a:pPr algn="ctr"/>
            <a:r>
              <a:rPr kumimoji="1" lang="ja-JP" altLang="en-US" sz="1400" smtClean="0">
                <a:solidFill>
                  <a:schemeClr val="accent3">
                    <a:lumMod val="50000"/>
                  </a:schemeClr>
                </a:solidFill>
                <a:latin typeface="+mn-ea"/>
              </a:rPr>
              <a:t>触刺激</a:t>
            </a:r>
          </a:p>
        </p:txBody>
      </p:sp>
      <p:grpSp>
        <p:nvGrpSpPr>
          <p:cNvPr id="4" name="グループ化 3"/>
          <p:cNvGrpSpPr/>
          <p:nvPr/>
        </p:nvGrpSpPr>
        <p:grpSpPr>
          <a:xfrm>
            <a:off x="1543098" y="1718096"/>
            <a:ext cx="1851740" cy="1611438"/>
            <a:chOff x="1543098" y="1718096"/>
            <a:chExt cx="1851740" cy="1611438"/>
          </a:xfrm>
        </p:grpSpPr>
        <p:sp>
          <p:nvSpPr>
            <p:cNvPr id="25" name="円形吹き出し 24"/>
            <p:cNvSpPr/>
            <p:nvPr/>
          </p:nvSpPr>
          <p:spPr>
            <a:xfrm>
              <a:off x="1957377" y="2259500"/>
              <a:ext cx="1118171" cy="765769"/>
            </a:xfrm>
            <a:prstGeom prst="wedgeEllipseCallout">
              <a:avLst>
                <a:gd name="adj1" fmla="val 110053"/>
                <a:gd name="adj2" fmla="val 39373"/>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kumimoji="1" lang="ja-JP" altLang="en-US" sz="1600" smtClean="0">
                  <a:solidFill>
                    <a:schemeClr val="accent3">
                      <a:lumMod val="50000"/>
                    </a:schemeClr>
                  </a:solidFill>
                  <a:latin typeface="+mn-ea"/>
                </a:rPr>
                <a:t>実際の</a:t>
              </a:r>
              <a:endParaRPr kumimoji="1" lang="en-US" altLang="ja-JP" sz="1600" smtClean="0">
                <a:solidFill>
                  <a:schemeClr val="accent3">
                    <a:lumMod val="50000"/>
                  </a:schemeClr>
                </a:solidFill>
                <a:latin typeface="+mn-ea"/>
              </a:endParaRPr>
            </a:p>
            <a:p>
              <a:pPr algn="ctr"/>
              <a:r>
                <a:rPr kumimoji="1" lang="ja-JP" altLang="en-US" sz="1600" smtClean="0">
                  <a:solidFill>
                    <a:schemeClr val="accent3">
                      <a:lumMod val="50000"/>
                    </a:schemeClr>
                  </a:solidFill>
                  <a:latin typeface="+mn-ea"/>
                </a:rPr>
                <a:t>触刺激</a:t>
              </a:r>
              <a:endParaRPr kumimoji="1" lang="ja-JP" altLang="en-US" sz="1600" dirty="0">
                <a:solidFill>
                  <a:schemeClr val="accent3">
                    <a:lumMod val="50000"/>
                  </a:schemeClr>
                </a:solidFill>
                <a:latin typeface="+mn-ea"/>
              </a:endParaRPr>
            </a:p>
          </p:txBody>
        </p:sp>
        <p:pic>
          <p:nvPicPr>
            <p:cNvPr id="26"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6800"/>
                      </a14:imgEffect>
                      <a14:imgEffect>
                        <a14:saturation sat="280000"/>
                      </a14:imgEffect>
                      <a14:imgEffect>
                        <a14:brightnessContrast bright="6000" contrast="-18000"/>
                      </a14:imgEffect>
                    </a14:imgLayer>
                  </a14:imgProps>
                </a:ext>
                <a:ext uri="{28A0092B-C50C-407E-A947-70E740481C1C}">
                  <a14:useLocalDpi xmlns:a14="http://schemas.microsoft.com/office/drawing/2010/main" val="0"/>
                </a:ext>
              </a:extLst>
            </a:blip>
            <a:srcRect/>
            <a:stretch>
              <a:fillRect/>
            </a:stretch>
          </p:blipFill>
          <p:spPr bwMode="auto">
            <a:xfrm>
              <a:off x="1543098" y="1718096"/>
              <a:ext cx="1851740" cy="1611438"/>
            </a:xfrm>
            <a:prstGeom prst="rect">
              <a:avLst/>
            </a:prstGeom>
            <a:noFill/>
            <a:ln w="28575">
              <a:solidFill>
                <a:srgbClr val="00B050"/>
              </a:solidFill>
              <a:miter lim="800000"/>
              <a:headEnd/>
              <a:tailEnd/>
            </a:ln>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Lst>
          </p:spPr>
        </p:pic>
      </p:grpSp>
      <p:sp>
        <p:nvSpPr>
          <p:cNvPr id="3" name="正方形/長方形 2"/>
          <p:cNvSpPr/>
          <p:nvPr/>
        </p:nvSpPr>
        <p:spPr>
          <a:xfrm>
            <a:off x="622499" y="5589240"/>
            <a:ext cx="7868347" cy="646331"/>
          </a:xfrm>
          <a:prstGeom prst="rect">
            <a:avLst/>
          </a:prstGeom>
        </p:spPr>
        <p:txBody>
          <a:bodyPr wrap="square">
            <a:spAutoFit/>
          </a:bodyPr>
          <a:lstStyle/>
          <a:p>
            <a:pPr algn="ctr"/>
            <a:r>
              <a:rPr lang="ja-JP" altLang="en-US">
                <a:solidFill>
                  <a:srgbClr val="FF0000"/>
                </a:solidFill>
                <a:latin typeface="+mn-ea"/>
              </a:rPr>
              <a:t>エンターテイメントの分野では</a:t>
            </a:r>
            <a:r>
              <a:rPr lang="ja-JP" altLang="en-US" smtClean="0">
                <a:solidFill>
                  <a:srgbClr val="FF0000"/>
                </a:solidFill>
                <a:latin typeface="+mn-ea"/>
              </a:rPr>
              <a:t>、</a:t>
            </a:r>
            <a:r>
              <a:rPr lang="ja-JP" altLang="ja-JP" smtClean="0">
                <a:solidFill>
                  <a:srgbClr val="FF0000"/>
                </a:solidFill>
                <a:latin typeface="+mn-ea"/>
              </a:rPr>
              <a:t>自己</a:t>
            </a:r>
            <a:r>
              <a:rPr lang="ja-JP" altLang="ja-JP">
                <a:solidFill>
                  <a:srgbClr val="FF0000"/>
                </a:solidFill>
                <a:latin typeface="+mn-ea"/>
              </a:rPr>
              <a:t>身体を仮想世界内</a:t>
            </a:r>
            <a:r>
              <a:rPr lang="ja-JP" altLang="ja-JP" smtClean="0">
                <a:solidFill>
                  <a:srgbClr val="FF0000"/>
                </a:solidFill>
                <a:latin typeface="+mn-ea"/>
              </a:rPr>
              <a:t>へ移動</a:t>
            </a:r>
            <a:r>
              <a:rPr lang="ja-JP" altLang="ja-JP">
                <a:solidFill>
                  <a:srgbClr val="FF0000"/>
                </a:solidFill>
                <a:latin typeface="+mn-ea"/>
              </a:rPr>
              <a:t>させる事</a:t>
            </a:r>
            <a:r>
              <a:rPr lang="ja-JP" altLang="en-US">
                <a:solidFill>
                  <a:srgbClr val="FF0000"/>
                </a:solidFill>
                <a:latin typeface="+mn-ea"/>
              </a:rPr>
              <a:t>で</a:t>
            </a:r>
            <a:r>
              <a:rPr lang="ja-JP" altLang="ja-JP" smtClean="0">
                <a:solidFill>
                  <a:srgbClr val="FF0000"/>
                </a:solidFill>
                <a:latin typeface="+mn-ea"/>
              </a:rPr>
              <a:t>、</a:t>
            </a:r>
            <a:endParaRPr lang="en-US" altLang="ja-JP" smtClean="0">
              <a:solidFill>
                <a:srgbClr val="FF0000"/>
              </a:solidFill>
              <a:latin typeface="+mn-ea"/>
            </a:endParaRPr>
          </a:p>
          <a:p>
            <a:pPr algn="ctr"/>
            <a:r>
              <a:rPr lang="ja-JP" altLang="ja-JP" smtClean="0">
                <a:solidFill>
                  <a:srgbClr val="FF0000"/>
                </a:solidFill>
                <a:latin typeface="+mn-ea"/>
              </a:rPr>
              <a:t>作品</a:t>
            </a:r>
            <a:r>
              <a:rPr lang="ja-JP" altLang="ja-JP">
                <a:solidFill>
                  <a:srgbClr val="FF0000"/>
                </a:solidFill>
                <a:latin typeface="+mn-ea"/>
              </a:rPr>
              <a:t>への没入</a:t>
            </a:r>
            <a:r>
              <a:rPr lang="ja-JP" altLang="ja-JP" smtClean="0">
                <a:solidFill>
                  <a:srgbClr val="FF0000"/>
                </a:solidFill>
                <a:latin typeface="+mn-ea"/>
              </a:rPr>
              <a:t>を</a:t>
            </a:r>
            <a:r>
              <a:rPr lang="ja-JP" altLang="en-US" smtClean="0">
                <a:solidFill>
                  <a:srgbClr val="FF0000"/>
                </a:solidFill>
                <a:latin typeface="+mn-ea"/>
              </a:rPr>
              <a:t>より</a:t>
            </a:r>
            <a:r>
              <a:rPr lang="ja-JP" altLang="ja-JP">
                <a:solidFill>
                  <a:srgbClr val="FF0000"/>
                </a:solidFill>
                <a:latin typeface="+mn-ea"/>
              </a:rPr>
              <a:t>高めることができる</a:t>
            </a:r>
            <a:r>
              <a:rPr lang="ja-JP" altLang="en-US" smtClean="0">
                <a:solidFill>
                  <a:srgbClr val="FF0000"/>
                </a:solidFill>
                <a:latin typeface="+mn-ea"/>
              </a:rPr>
              <a:t>可能性</a:t>
            </a:r>
            <a:endParaRPr lang="ja-JP" altLang="en-US">
              <a:solidFill>
                <a:srgbClr val="FF0000"/>
              </a:solidFill>
              <a:latin typeface="+mn-ea"/>
            </a:endParaRPr>
          </a:p>
        </p:txBody>
      </p:sp>
    </p:spTree>
    <p:extLst>
      <p:ext uri="{BB962C8B-B14F-4D97-AF65-F5344CB8AC3E}">
        <p14:creationId xmlns:p14="http://schemas.microsoft.com/office/powerpoint/2010/main" val="233157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42" presetClass="path" presetSubtype="0" accel="50000" decel="50000" fill="hold" nodeType="withEffect">
                                  <p:stCondLst>
                                    <p:cond delay="0"/>
                                  </p:stCondLst>
                                  <p:childTnLst>
                                    <p:animMotion origin="layout" path="M 2.5E-6 2.96296E-6 L 0.23732 -0.00348 " pathEditMode="relative" rAng="0" ptsTypes="AA">
                                      <p:cBhvr>
                                        <p:cTn id="33" dur="2000" fill="hold"/>
                                        <p:tgtEl>
                                          <p:spTgt spid="21"/>
                                        </p:tgtEl>
                                        <p:attrNameLst>
                                          <p:attrName>ppt_x</p:attrName>
                                          <p:attrName>ppt_y</p:attrName>
                                        </p:attrNameLst>
                                      </p:cBhvr>
                                      <p:rCtr x="11858" y="-185"/>
                                    </p:animMotion>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randombar(horizont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2" grpId="0" animBg="1"/>
      <p:bldP spid="23"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latin typeface="+mn-ea"/>
              </a:rPr>
              <a:t>19</a:t>
            </a:fld>
            <a:endParaRPr kumimoji="1" lang="ja-JP" altLang="en-US">
              <a:latin typeface="+mn-ea"/>
            </a:endParaRPr>
          </a:p>
        </p:txBody>
      </p:sp>
      <p:sp>
        <p:nvSpPr>
          <p:cNvPr id="16" name="正方形/長方形 15"/>
          <p:cNvSpPr/>
          <p:nvPr/>
        </p:nvSpPr>
        <p:spPr>
          <a:xfrm>
            <a:off x="125480" y="116632"/>
            <a:ext cx="1406154" cy="276999"/>
          </a:xfrm>
          <a:prstGeom prst="rect">
            <a:avLst/>
          </a:prstGeom>
        </p:spPr>
        <p:txBody>
          <a:bodyPr wrap="none">
            <a:spAutoFit/>
          </a:bodyPr>
          <a:lstStyle/>
          <a:p>
            <a:r>
              <a:rPr lang="ja-JP" altLang="en-US" sz="1200" smtClean="0">
                <a:latin typeface="+mn-ea"/>
              </a:rPr>
              <a:t>研究</a:t>
            </a:r>
            <a:r>
              <a:rPr lang="en-US" altLang="ja-JP" sz="1200" smtClean="0">
                <a:latin typeface="+mn-ea"/>
              </a:rPr>
              <a:t>4</a:t>
            </a:r>
            <a:r>
              <a:rPr lang="ja-JP" altLang="en-US" sz="1200" smtClean="0">
                <a:latin typeface="+mn-ea"/>
              </a:rPr>
              <a:t>　背景と目的</a:t>
            </a:r>
            <a:endParaRPr lang="en-US" altLang="ja-JP" sz="1200" smtClean="0">
              <a:latin typeface="+mn-ea"/>
            </a:endParaRPr>
          </a:p>
        </p:txBody>
      </p:sp>
      <p:cxnSp>
        <p:nvCxnSpPr>
          <p:cNvPr id="17" name="直線矢印コネクタ 16"/>
          <p:cNvCxnSpPr/>
          <p:nvPr/>
        </p:nvCxnSpPr>
        <p:spPr>
          <a:xfrm>
            <a:off x="395536" y="1340768"/>
            <a:ext cx="8136904" cy="3960440"/>
          </a:xfrm>
          <a:prstGeom prst="straightConnector1">
            <a:avLst/>
          </a:prstGeom>
          <a:ln w="1270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395536" y="5976282"/>
            <a:ext cx="5400931" cy="477054"/>
          </a:xfrm>
          <a:prstGeom prst="rect">
            <a:avLst/>
          </a:prstGeom>
        </p:spPr>
        <p:txBody>
          <a:bodyPr wrap="square">
            <a:spAutoFit/>
          </a:bodyPr>
          <a:lstStyle/>
          <a:p>
            <a:pPr algn="r"/>
            <a:r>
              <a:rPr lang="en-US" altLang="ja-JP" sz="1400" smtClean="0">
                <a:latin typeface="+mn-ea"/>
              </a:rPr>
              <a:t>感覚運動学習が阻害された際にはストレス反応が生じる</a:t>
            </a:r>
          </a:p>
          <a:p>
            <a:pPr algn="r"/>
            <a:r>
              <a:rPr lang="ja-JP" altLang="ja-JP" sz="1100">
                <a:latin typeface="+mn-ea"/>
              </a:rPr>
              <a:t>(Kasprowicz,Manuck,Malkoff &amp; Krantz,1990;Waldstein,Bachen&amp;Manuck,1997</a:t>
            </a:r>
            <a:r>
              <a:rPr lang="ja-JP" altLang="ja-JP" sz="1100" smtClean="0">
                <a:latin typeface="+mn-ea"/>
              </a:rPr>
              <a:t>;</a:t>
            </a:r>
            <a:r>
              <a:rPr lang="en-US" altLang="ja-JP" sz="1100" smtClean="0">
                <a:latin typeface="+mn-ea"/>
              </a:rPr>
              <a:t>長野</a:t>
            </a:r>
            <a:r>
              <a:rPr lang="ja-JP" altLang="ja-JP" sz="1100">
                <a:latin typeface="+mn-ea"/>
              </a:rPr>
              <a:t>,2002) </a:t>
            </a:r>
            <a:endParaRPr lang="ja-JP" altLang="en-US" sz="1100">
              <a:latin typeface="+mn-ea"/>
            </a:endParaRPr>
          </a:p>
        </p:txBody>
      </p:sp>
      <p:sp>
        <p:nvSpPr>
          <p:cNvPr id="20" name="正方形/長方形 19"/>
          <p:cNvSpPr/>
          <p:nvPr/>
        </p:nvSpPr>
        <p:spPr>
          <a:xfrm>
            <a:off x="286966" y="1539753"/>
            <a:ext cx="2018162" cy="464331"/>
          </a:xfrm>
          <a:prstGeom prst="rect">
            <a:avLst/>
          </a:prstGeom>
          <a:solidFill>
            <a:schemeClr val="bg1"/>
          </a:solidFill>
          <a:ln>
            <a:noFill/>
          </a:ln>
        </p:spPr>
        <p:txBody>
          <a:bodyPr wrap="square" lIns="108000" tIns="108000" rIns="108000" bIns="108000">
            <a:spAutoFit/>
          </a:bodyPr>
          <a:lstStyle/>
          <a:p>
            <a:pPr algn="ctr"/>
            <a:r>
              <a:rPr lang="ja-JP" altLang="en-US" sz="1600" smtClean="0">
                <a:latin typeface="+mn-ea"/>
              </a:rPr>
              <a:t>操作訓練</a:t>
            </a:r>
            <a:endParaRPr lang="en-US" altLang="ja-JP" sz="1600" smtClean="0">
              <a:latin typeface="+mn-ea"/>
            </a:endParaRPr>
          </a:p>
        </p:txBody>
      </p:sp>
      <p:sp>
        <p:nvSpPr>
          <p:cNvPr id="21" name="正方形/長方形 20"/>
          <p:cNvSpPr/>
          <p:nvPr/>
        </p:nvSpPr>
        <p:spPr>
          <a:xfrm>
            <a:off x="1403648" y="2222389"/>
            <a:ext cx="4235481" cy="710552"/>
          </a:xfrm>
          <a:prstGeom prst="rect">
            <a:avLst/>
          </a:prstGeom>
          <a:solidFill>
            <a:schemeClr val="bg1"/>
          </a:solidFill>
          <a:ln>
            <a:noFill/>
          </a:ln>
        </p:spPr>
        <p:txBody>
          <a:bodyPr wrap="square" lIns="108000" tIns="108000" rIns="108000" bIns="108000">
            <a:spAutoFit/>
          </a:bodyPr>
          <a:lstStyle/>
          <a:p>
            <a:pPr algn="ctr"/>
            <a:r>
              <a:rPr lang="ja-JP" altLang="en-US" sz="1600" dirty="0" smtClean="0">
                <a:latin typeface="+mn-ea"/>
              </a:rPr>
              <a:t>感覚</a:t>
            </a:r>
            <a:r>
              <a:rPr lang="ja-JP" altLang="en-US" sz="1600" dirty="0">
                <a:latin typeface="+mn-ea"/>
              </a:rPr>
              <a:t>運動学習の</a:t>
            </a:r>
            <a:r>
              <a:rPr lang="ja-JP" altLang="en-US" sz="1600" dirty="0" smtClean="0">
                <a:latin typeface="+mn-ea"/>
              </a:rPr>
              <a:t>成立</a:t>
            </a:r>
            <a:endParaRPr lang="ja-JP" altLang="ja-JP" sz="1600" dirty="0">
              <a:latin typeface="+mn-ea"/>
            </a:endParaRPr>
          </a:p>
          <a:p>
            <a:pPr algn="ctr"/>
            <a:r>
              <a:rPr lang="en-US" altLang="ja-JP" sz="1600" dirty="0" smtClean="0">
                <a:latin typeface="+mn-ea"/>
              </a:rPr>
              <a:t>(</a:t>
            </a:r>
            <a:r>
              <a:rPr lang="ja-JP" altLang="en-US" sz="1600" dirty="0" smtClean="0">
                <a:latin typeface="+mn-ea"/>
              </a:rPr>
              <a:t>運動</a:t>
            </a:r>
            <a:r>
              <a:rPr lang="ja-JP" altLang="en-US" sz="1600" dirty="0">
                <a:latin typeface="+mn-ea"/>
              </a:rPr>
              <a:t>主体感に</a:t>
            </a:r>
            <a:r>
              <a:rPr lang="ja-JP" altLang="en-US" sz="1600" dirty="0" smtClean="0">
                <a:latin typeface="+mn-ea"/>
              </a:rPr>
              <a:t>基づく身体</a:t>
            </a:r>
            <a:r>
              <a:rPr lang="ja-JP" altLang="ja-JP" sz="1600" dirty="0" smtClean="0">
                <a:latin typeface="+mn-ea"/>
              </a:rPr>
              <a:t>感覚の転移</a:t>
            </a:r>
            <a:r>
              <a:rPr lang="ja-JP" altLang="en-US" sz="1600" dirty="0" smtClean="0">
                <a:latin typeface="+mn-ea"/>
              </a:rPr>
              <a:t>の発生</a:t>
            </a:r>
            <a:r>
              <a:rPr lang="en-US" altLang="ja-JP" sz="1600" dirty="0" smtClean="0">
                <a:latin typeface="+mn-ea"/>
              </a:rPr>
              <a:t>)</a:t>
            </a:r>
            <a:endParaRPr lang="ja-JP" altLang="ja-JP" sz="1400" dirty="0">
              <a:latin typeface="+mn-ea"/>
            </a:endParaRPr>
          </a:p>
        </p:txBody>
      </p:sp>
      <p:sp>
        <p:nvSpPr>
          <p:cNvPr id="22" name="爆発 2 21"/>
          <p:cNvSpPr/>
          <p:nvPr/>
        </p:nvSpPr>
        <p:spPr>
          <a:xfrm>
            <a:off x="3172878" y="3151246"/>
            <a:ext cx="4180523" cy="891261"/>
          </a:xfrm>
          <a:prstGeom prst="irregularSeal2">
            <a:avLst/>
          </a:prstGeom>
          <a:solidFill>
            <a:schemeClr val="bg1"/>
          </a:solidFill>
          <a:ln w="38100" cmpd="thickThin">
            <a:solidFill>
              <a:srgbClr val="FF0000"/>
            </a:solidFill>
          </a:ln>
        </p:spPr>
        <p:txBody>
          <a:bodyPr wrap="none" lIns="0" tIns="0" rIns="0" bIns="0" anchor="ctr">
            <a:spAutoFit/>
          </a:bodyPr>
          <a:lstStyle/>
          <a:p>
            <a:pPr lvl="0" algn="ctr"/>
            <a:r>
              <a:rPr lang="ja-JP" altLang="en-US" sz="1600" smtClean="0">
                <a:solidFill>
                  <a:srgbClr val="FF0000"/>
                </a:solidFill>
                <a:latin typeface="+mn-ea"/>
              </a:rPr>
              <a:t>動作の同期の解除</a:t>
            </a:r>
            <a:endParaRPr lang="en-US" altLang="ja-JP" sz="1600" smtClean="0">
              <a:solidFill>
                <a:srgbClr val="FF0000"/>
              </a:solidFill>
              <a:latin typeface="+mn-ea"/>
            </a:endParaRPr>
          </a:p>
        </p:txBody>
      </p:sp>
      <p:sp>
        <p:nvSpPr>
          <p:cNvPr id="23" name="正方形/長方形 22"/>
          <p:cNvSpPr/>
          <p:nvPr/>
        </p:nvSpPr>
        <p:spPr>
          <a:xfrm>
            <a:off x="4530160" y="4260813"/>
            <a:ext cx="4434328" cy="464331"/>
          </a:xfrm>
          <a:prstGeom prst="rect">
            <a:avLst/>
          </a:prstGeom>
          <a:solidFill>
            <a:schemeClr val="bg1"/>
          </a:solidFill>
          <a:ln>
            <a:noFill/>
          </a:ln>
        </p:spPr>
        <p:txBody>
          <a:bodyPr wrap="square" lIns="108000" tIns="108000" rIns="108000" bIns="108000">
            <a:spAutoFit/>
          </a:bodyPr>
          <a:lstStyle/>
          <a:p>
            <a:pPr algn="ctr"/>
            <a:r>
              <a:rPr lang="en-US" altLang="ja-JP" sz="1600" dirty="0" err="1" smtClean="0">
                <a:solidFill>
                  <a:srgbClr val="FF0000"/>
                </a:solidFill>
                <a:latin typeface="+mn-ea"/>
              </a:rPr>
              <a:t>感覚運動学習</a:t>
            </a:r>
            <a:r>
              <a:rPr lang="ja-JP" altLang="en-US" sz="1600" dirty="0" smtClean="0">
                <a:solidFill>
                  <a:srgbClr val="FF0000"/>
                </a:solidFill>
                <a:latin typeface="+mn-ea"/>
              </a:rPr>
              <a:t>の</a:t>
            </a:r>
            <a:r>
              <a:rPr lang="en-US" altLang="ja-JP" sz="1600" dirty="0" err="1" smtClean="0">
                <a:solidFill>
                  <a:srgbClr val="FF0000"/>
                </a:solidFill>
                <a:latin typeface="+mn-ea"/>
              </a:rPr>
              <a:t>阻害</a:t>
            </a:r>
            <a:r>
              <a:rPr lang="ja-JP" altLang="en-US" sz="1600" dirty="0" smtClean="0">
                <a:solidFill>
                  <a:srgbClr val="FF0000"/>
                </a:solidFill>
                <a:latin typeface="+mn-ea"/>
              </a:rPr>
              <a:t>により生じる</a:t>
            </a:r>
            <a:r>
              <a:rPr lang="ja-JP" altLang="ja-JP" sz="1600" dirty="0" smtClean="0">
                <a:solidFill>
                  <a:srgbClr val="FF0000"/>
                </a:solidFill>
                <a:latin typeface="+mn-ea"/>
              </a:rPr>
              <a:t>ストレス反応</a:t>
            </a:r>
            <a:endParaRPr lang="en-US" altLang="ja-JP" sz="1600" dirty="0" smtClean="0">
              <a:solidFill>
                <a:srgbClr val="FF0000"/>
              </a:solidFill>
              <a:latin typeface="+mn-ea"/>
            </a:endParaRPr>
          </a:p>
        </p:txBody>
      </p:sp>
      <p:pic>
        <p:nvPicPr>
          <p:cNvPr id="24" name="Picture 2" descr="http://blog-imgs-34.fc2.com/m/a/2/ma2blog2/201106081122307c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5085184"/>
            <a:ext cx="1824201" cy="1368152"/>
          </a:xfrm>
          <a:prstGeom prst="rect">
            <a:avLst/>
          </a:prstGeom>
          <a:noFill/>
          <a:ln w="12700">
            <a:noFill/>
          </a:ln>
          <a:extLst>
            <a:ext uri="{909E8E84-426E-40DD-AFC4-6F175D3DCCD1}">
              <a14:hiddenFill xmlns:a14="http://schemas.microsoft.com/office/drawing/2010/main">
                <a:solidFill>
                  <a:srgbClr val="FFFFFF"/>
                </a:solidFill>
              </a14:hiddenFill>
            </a:ext>
          </a:extLst>
        </p:spPr>
      </p:pic>
      <p:grpSp>
        <p:nvGrpSpPr>
          <p:cNvPr id="25" name="グループ化 24"/>
          <p:cNvGrpSpPr/>
          <p:nvPr/>
        </p:nvGrpSpPr>
        <p:grpSpPr>
          <a:xfrm>
            <a:off x="570598" y="4127669"/>
            <a:ext cx="3950163" cy="597475"/>
            <a:chOff x="971600" y="5652537"/>
            <a:chExt cx="3264597" cy="597475"/>
          </a:xfrm>
        </p:grpSpPr>
        <p:sp>
          <p:nvSpPr>
            <p:cNvPr id="26" name="正方形/長方形 25"/>
            <p:cNvSpPr/>
            <p:nvPr/>
          </p:nvSpPr>
          <p:spPr>
            <a:xfrm>
              <a:off x="1127129" y="5652537"/>
              <a:ext cx="2580775" cy="584775"/>
            </a:xfrm>
            <a:prstGeom prst="rect">
              <a:avLst/>
            </a:prstGeom>
          </p:spPr>
          <p:txBody>
            <a:bodyPr>
              <a:spAutoFit/>
            </a:bodyPr>
            <a:lstStyle/>
            <a:p>
              <a:pPr algn="ctr"/>
              <a:r>
                <a:rPr lang="ja-JP" altLang="ja-JP" sz="1600" smtClean="0">
                  <a:solidFill>
                    <a:srgbClr val="0070C0"/>
                  </a:solidFill>
                  <a:latin typeface="+mn-ea"/>
                </a:rPr>
                <a:t>それまでに生じていた</a:t>
              </a:r>
              <a:endParaRPr lang="en-US" altLang="ja-JP" sz="1600" smtClean="0">
                <a:solidFill>
                  <a:srgbClr val="0070C0"/>
                </a:solidFill>
                <a:latin typeface="+mn-ea"/>
              </a:endParaRPr>
            </a:p>
            <a:p>
              <a:pPr algn="ctr"/>
              <a:r>
                <a:rPr lang="ja-JP" altLang="en-US" sz="1600" smtClean="0">
                  <a:solidFill>
                    <a:srgbClr val="0070C0"/>
                  </a:solidFill>
                  <a:latin typeface="+mn-ea"/>
                </a:rPr>
                <a:t>身体</a:t>
              </a:r>
              <a:r>
                <a:rPr lang="ja-JP" altLang="ja-JP" sz="1600" smtClean="0">
                  <a:solidFill>
                    <a:srgbClr val="0070C0"/>
                  </a:solidFill>
                  <a:latin typeface="+mn-ea"/>
                </a:rPr>
                <a:t>感覚の転移の程度</a:t>
              </a:r>
              <a:endParaRPr lang="ja-JP" altLang="en-US" sz="1600">
                <a:solidFill>
                  <a:srgbClr val="0070C0"/>
                </a:solidFill>
                <a:latin typeface="+mn-ea"/>
              </a:endParaRPr>
            </a:p>
          </p:txBody>
        </p:sp>
        <p:cxnSp>
          <p:nvCxnSpPr>
            <p:cNvPr id="27" name="直線コネクタ 26"/>
            <p:cNvCxnSpPr/>
            <p:nvPr/>
          </p:nvCxnSpPr>
          <p:spPr>
            <a:xfrm flipH="1">
              <a:off x="971600" y="6250012"/>
              <a:ext cx="326459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直角三角形 27"/>
            <p:cNvSpPr/>
            <p:nvPr/>
          </p:nvSpPr>
          <p:spPr>
            <a:xfrm>
              <a:off x="3824951" y="6008369"/>
              <a:ext cx="392771" cy="241643"/>
            </a:xfrm>
            <a:prstGeom prst="rtTriangl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latin typeface="+mn-ea"/>
              </a:endParaRPr>
            </a:p>
          </p:txBody>
        </p:sp>
      </p:grpSp>
      <p:sp>
        <p:nvSpPr>
          <p:cNvPr id="29" name="正方形/長方形 28"/>
          <p:cNvSpPr/>
          <p:nvPr/>
        </p:nvSpPr>
        <p:spPr>
          <a:xfrm>
            <a:off x="5719019" y="325684"/>
            <a:ext cx="1469184" cy="778336"/>
          </a:xfrm>
          <a:prstGeom prst="rect">
            <a:avLst/>
          </a:prstGeom>
          <a:ln>
            <a:solidFill>
              <a:schemeClr val="tx1"/>
            </a:solidFill>
            <a:prstDash val="dash"/>
          </a:ln>
        </p:spPr>
        <p:txBody>
          <a:bodyPr wrap="none" anchor="ctr">
            <a:noAutofit/>
          </a:bodyPr>
          <a:lstStyle/>
          <a:p>
            <a:pPr algn="ctr"/>
            <a:r>
              <a:rPr lang="ja-JP" altLang="en-US" sz="1500" dirty="0">
                <a:latin typeface="+mn-ea"/>
              </a:rPr>
              <a:t>身体</a:t>
            </a:r>
            <a:r>
              <a:rPr lang="ja-JP" altLang="en-US" sz="1500" dirty="0" smtClean="0">
                <a:latin typeface="+mn-ea"/>
              </a:rPr>
              <a:t>保持感</a:t>
            </a:r>
            <a:endParaRPr lang="en-US" altLang="ja-JP" sz="1500" dirty="0" smtClean="0">
              <a:latin typeface="+mn-ea"/>
            </a:endParaRPr>
          </a:p>
          <a:p>
            <a:pPr algn="ctr"/>
            <a:r>
              <a:rPr lang="en-US" altLang="ja-JP" sz="1500" dirty="0" smtClean="0">
                <a:latin typeface="+mn-ea"/>
              </a:rPr>
              <a:t>(</a:t>
            </a:r>
            <a:r>
              <a:rPr lang="ja-JP" altLang="en-US" sz="1500" dirty="0">
                <a:latin typeface="+mn-ea"/>
              </a:rPr>
              <a:t>触覚＆視覚</a:t>
            </a:r>
            <a:r>
              <a:rPr lang="en-US" altLang="ja-JP" sz="1500" dirty="0">
                <a:latin typeface="+mn-ea"/>
              </a:rPr>
              <a:t>)</a:t>
            </a:r>
            <a:endParaRPr lang="ja-JP" altLang="en-US" sz="1500" dirty="0">
              <a:latin typeface="+mn-ea"/>
            </a:endParaRPr>
          </a:p>
        </p:txBody>
      </p:sp>
      <p:sp>
        <p:nvSpPr>
          <p:cNvPr id="30" name="正方形/長方形 29"/>
          <p:cNvSpPr/>
          <p:nvPr/>
        </p:nvSpPr>
        <p:spPr>
          <a:xfrm>
            <a:off x="6111075" y="1809691"/>
            <a:ext cx="2281394" cy="323165"/>
          </a:xfrm>
          <a:prstGeom prst="rect">
            <a:avLst/>
          </a:prstGeom>
          <a:ln>
            <a:solidFill>
              <a:schemeClr val="tx1"/>
            </a:solidFill>
          </a:ln>
        </p:spPr>
        <p:txBody>
          <a:bodyPr wrap="none">
            <a:spAutoFit/>
          </a:bodyPr>
          <a:lstStyle/>
          <a:p>
            <a:pPr algn="ctr"/>
            <a:r>
              <a:rPr lang="ja-JP" altLang="en-US" sz="1500" dirty="0">
                <a:latin typeface="+mn-ea"/>
              </a:rPr>
              <a:t>主観的な身体位置の移動</a:t>
            </a:r>
          </a:p>
        </p:txBody>
      </p:sp>
      <p:cxnSp>
        <p:nvCxnSpPr>
          <p:cNvPr id="31" name="カギ線コネクタ 30"/>
          <p:cNvCxnSpPr>
            <a:stCxn id="29" idx="2"/>
            <a:endCxn id="30" idx="0"/>
          </p:cNvCxnSpPr>
          <p:nvPr/>
        </p:nvCxnSpPr>
        <p:spPr>
          <a:xfrm rot="16200000" flipH="1">
            <a:off x="6499856" y="1057774"/>
            <a:ext cx="705671" cy="798161"/>
          </a:xfrm>
          <a:prstGeom prst="bentConnector3">
            <a:avLst>
              <a:gd name="adj1" fmla="val 50000"/>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7395057" y="325684"/>
            <a:ext cx="1469184" cy="778336"/>
          </a:xfrm>
          <a:prstGeom prst="rect">
            <a:avLst/>
          </a:prstGeom>
          <a:ln w="38100" cmpd="thickThin">
            <a:solidFill>
              <a:srgbClr val="0070C0"/>
            </a:solidFill>
          </a:ln>
        </p:spPr>
        <p:txBody>
          <a:bodyPr wrap="none" anchor="ctr">
            <a:noAutofit/>
          </a:bodyPr>
          <a:lstStyle/>
          <a:p>
            <a:pPr algn="ctr"/>
            <a:r>
              <a:rPr lang="ja-JP" altLang="en-US" sz="1500" dirty="0">
                <a:solidFill>
                  <a:srgbClr val="0070C0"/>
                </a:solidFill>
                <a:latin typeface="+mn-ea"/>
              </a:rPr>
              <a:t>運動主</a:t>
            </a:r>
            <a:r>
              <a:rPr lang="ja-JP" altLang="en-US" sz="1500" dirty="0" smtClean="0">
                <a:solidFill>
                  <a:srgbClr val="0070C0"/>
                </a:solidFill>
                <a:latin typeface="+mn-ea"/>
              </a:rPr>
              <a:t>体感</a:t>
            </a:r>
            <a:endParaRPr lang="en-US" altLang="ja-JP" sz="1500" dirty="0" smtClean="0">
              <a:solidFill>
                <a:srgbClr val="0070C0"/>
              </a:solidFill>
              <a:latin typeface="+mn-ea"/>
            </a:endParaRPr>
          </a:p>
          <a:p>
            <a:pPr algn="ctr"/>
            <a:r>
              <a:rPr lang="en-US" altLang="ja-JP" sz="1500" dirty="0" smtClean="0">
                <a:solidFill>
                  <a:srgbClr val="0070C0"/>
                </a:solidFill>
                <a:latin typeface="+mn-ea"/>
              </a:rPr>
              <a:t>(</a:t>
            </a:r>
            <a:r>
              <a:rPr lang="ja-JP" altLang="en-US" sz="1500" dirty="0">
                <a:solidFill>
                  <a:srgbClr val="0070C0"/>
                </a:solidFill>
                <a:latin typeface="+mn-ea"/>
              </a:rPr>
              <a:t>運動＆視覚</a:t>
            </a:r>
            <a:r>
              <a:rPr lang="en-US" altLang="ja-JP" sz="1500" dirty="0">
                <a:solidFill>
                  <a:srgbClr val="0070C0"/>
                </a:solidFill>
                <a:latin typeface="+mn-ea"/>
              </a:rPr>
              <a:t>)</a:t>
            </a:r>
            <a:endParaRPr lang="ja-JP" altLang="en-US" sz="1500" dirty="0">
              <a:solidFill>
                <a:srgbClr val="0070C0"/>
              </a:solidFill>
              <a:latin typeface="+mn-ea"/>
            </a:endParaRPr>
          </a:p>
        </p:txBody>
      </p:sp>
      <p:cxnSp>
        <p:nvCxnSpPr>
          <p:cNvPr id="33" name="カギ線コネクタ 32"/>
          <p:cNvCxnSpPr>
            <a:stCxn id="32" idx="2"/>
            <a:endCxn id="30" idx="0"/>
          </p:cNvCxnSpPr>
          <p:nvPr/>
        </p:nvCxnSpPr>
        <p:spPr>
          <a:xfrm rot="5400000">
            <a:off x="7337876" y="1017917"/>
            <a:ext cx="705671" cy="877877"/>
          </a:xfrm>
          <a:prstGeom prst="bentConnector3">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62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randombar(horizontal)">
                                      <p:cBhvr>
                                        <p:cTn id="20" dur="500"/>
                                        <p:tgtEl>
                                          <p:spTgt spid="32"/>
                                        </p:tgtEl>
                                      </p:cBhvr>
                                    </p:animEffect>
                                  </p:childTnLst>
                                </p:cTn>
                              </p:par>
                              <p:par>
                                <p:cTn id="21" presetID="14" presetClass="entr" presetSubtype="1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randombar(horizont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randombar(horizontal)">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23" grpId="0" animBg="1"/>
      <p:bldP spid="29" grpId="0" animBg="1"/>
      <p:bldP spid="30"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5480" y="116632"/>
            <a:ext cx="752129" cy="276999"/>
          </a:xfrm>
          <a:prstGeom prst="rect">
            <a:avLst/>
          </a:prstGeom>
        </p:spPr>
        <p:txBody>
          <a:bodyPr wrap="none">
            <a:spAutoFit/>
          </a:bodyPr>
          <a:lstStyle/>
          <a:p>
            <a:r>
              <a:rPr lang="ja-JP" altLang="en-US" sz="1200" dirty="0" smtClean="0">
                <a:latin typeface="+mn-ea"/>
              </a:rPr>
              <a:t>はじめに</a:t>
            </a:r>
            <a:endParaRPr lang="en-US" altLang="ja-JP" sz="1200" dirty="0">
              <a:latin typeface="+mn-ea"/>
            </a:endParaRPr>
          </a:p>
        </p:txBody>
      </p:sp>
      <p:sp>
        <p:nvSpPr>
          <p:cNvPr id="3" name="正方形/長方形 2"/>
          <p:cNvSpPr/>
          <p:nvPr/>
        </p:nvSpPr>
        <p:spPr>
          <a:xfrm>
            <a:off x="153630" y="992922"/>
            <a:ext cx="8836741" cy="646331"/>
          </a:xfrm>
          <a:prstGeom prst="rect">
            <a:avLst/>
          </a:prstGeom>
        </p:spPr>
        <p:txBody>
          <a:bodyPr>
            <a:spAutoFit/>
          </a:bodyPr>
          <a:lstStyle/>
          <a:p>
            <a:pPr algn="ctr"/>
            <a:r>
              <a:rPr lang="ja-JP" altLang="en-US" smtClean="0">
                <a:latin typeface="+mn-ea"/>
              </a:rPr>
              <a:t>映画</a:t>
            </a:r>
            <a:r>
              <a:rPr lang="ja-JP" altLang="en-US" dirty="0">
                <a:latin typeface="+mn-ea"/>
              </a:rPr>
              <a:t>や</a:t>
            </a:r>
            <a:r>
              <a:rPr lang="ja-JP" altLang="en-US" dirty="0" smtClean="0">
                <a:latin typeface="+mn-ea"/>
              </a:rPr>
              <a:t>芸術、ゲーム</a:t>
            </a:r>
            <a:r>
              <a:rPr lang="ja-JP" altLang="ja-JP" dirty="0" smtClean="0">
                <a:latin typeface="+mn-ea"/>
              </a:rPr>
              <a:t>等</a:t>
            </a:r>
            <a:r>
              <a:rPr lang="ja-JP" altLang="en-US" dirty="0" smtClean="0">
                <a:latin typeface="+mn-ea"/>
              </a:rPr>
              <a:t>の</a:t>
            </a:r>
            <a:r>
              <a:rPr lang="ja-JP" altLang="ja-JP" dirty="0" smtClean="0">
                <a:latin typeface="+mn-ea"/>
              </a:rPr>
              <a:t>様々</a:t>
            </a:r>
            <a:r>
              <a:rPr lang="ja-JP" altLang="ja-JP" dirty="0">
                <a:latin typeface="+mn-ea"/>
              </a:rPr>
              <a:t>な</a:t>
            </a:r>
            <a:r>
              <a:rPr lang="ja-JP" altLang="ja-JP" dirty="0" smtClean="0">
                <a:solidFill>
                  <a:srgbClr val="FF0000"/>
                </a:solidFill>
                <a:latin typeface="+mn-ea"/>
              </a:rPr>
              <a:t>エンターテイメント</a:t>
            </a:r>
            <a:r>
              <a:rPr lang="ja-JP" altLang="ja-JP" smtClean="0">
                <a:solidFill>
                  <a:srgbClr val="FF0000"/>
                </a:solidFill>
                <a:latin typeface="+mn-ea"/>
              </a:rPr>
              <a:t>作品</a:t>
            </a:r>
            <a:r>
              <a:rPr lang="ja-JP" altLang="ja-JP" smtClean="0">
                <a:latin typeface="+mn-ea"/>
              </a:rPr>
              <a:t>が大きな</a:t>
            </a:r>
            <a:r>
              <a:rPr lang="ja-JP" altLang="ja-JP" dirty="0">
                <a:latin typeface="+mn-ea"/>
              </a:rPr>
              <a:t>経済効果を持つのは</a:t>
            </a:r>
            <a:r>
              <a:rPr lang="ja-JP" altLang="ja-JP" dirty="0" smtClean="0">
                <a:latin typeface="+mn-ea"/>
              </a:rPr>
              <a:t>、</a:t>
            </a:r>
            <a:endParaRPr lang="en-US" altLang="ja-JP" dirty="0" smtClean="0">
              <a:latin typeface="+mn-ea"/>
            </a:endParaRPr>
          </a:p>
          <a:p>
            <a:pPr algn="ctr"/>
            <a:r>
              <a:rPr lang="en-US" altLang="ja-JP" dirty="0" smtClean="0">
                <a:latin typeface="+mn-ea"/>
              </a:rPr>
              <a:t>	</a:t>
            </a:r>
            <a:r>
              <a:rPr lang="ja-JP" altLang="ja-JP" dirty="0" smtClean="0">
                <a:latin typeface="+mn-ea"/>
              </a:rPr>
              <a:t>ユーザー</a:t>
            </a:r>
            <a:r>
              <a:rPr lang="ja-JP" altLang="ja-JP" dirty="0">
                <a:latin typeface="+mn-ea"/>
              </a:rPr>
              <a:t>に</a:t>
            </a:r>
            <a:r>
              <a:rPr lang="ja-JP" altLang="ja-JP">
                <a:solidFill>
                  <a:srgbClr val="FF0000"/>
                </a:solidFill>
                <a:latin typeface="+mn-ea"/>
              </a:rPr>
              <a:t>豊か</a:t>
            </a:r>
            <a:r>
              <a:rPr lang="ja-JP" altLang="ja-JP" smtClean="0">
                <a:solidFill>
                  <a:srgbClr val="FF0000"/>
                </a:solidFill>
                <a:latin typeface="+mn-ea"/>
              </a:rPr>
              <a:t>な</a:t>
            </a:r>
            <a:r>
              <a:rPr lang="ja-JP" altLang="en-US" smtClean="0">
                <a:solidFill>
                  <a:srgbClr val="FF0000"/>
                </a:solidFill>
                <a:latin typeface="+mn-ea"/>
              </a:rPr>
              <a:t>感情</a:t>
            </a:r>
            <a:r>
              <a:rPr lang="ja-JP" altLang="ja-JP" smtClean="0">
                <a:solidFill>
                  <a:srgbClr val="FF0000"/>
                </a:solidFill>
                <a:latin typeface="+mn-ea"/>
              </a:rPr>
              <a:t>体験</a:t>
            </a:r>
            <a:r>
              <a:rPr lang="ja-JP" altLang="ja-JP" dirty="0">
                <a:solidFill>
                  <a:srgbClr val="FF0000"/>
                </a:solidFill>
                <a:latin typeface="+mn-ea"/>
              </a:rPr>
              <a:t>をもたらす</a:t>
            </a:r>
            <a:r>
              <a:rPr lang="ja-JP" altLang="ja-JP" dirty="0">
                <a:latin typeface="+mn-ea"/>
              </a:rPr>
              <a:t>からに他</a:t>
            </a:r>
            <a:r>
              <a:rPr lang="ja-JP" altLang="ja-JP" smtClean="0">
                <a:latin typeface="+mn-ea"/>
              </a:rPr>
              <a:t>ならない</a:t>
            </a:r>
            <a:r>
              <a:rPr lang="ja-JP" altLang="en-US" smtClean="0">
                <a:latin typeface="+mn-ea"/>
              </a:rPr>
              <a:t>。</a:t>
            </a:r>
            <a:r>
              <a:rPr lang="en-US" altLang="ja-JP" dirty="0" smtClean="0">
                <a:latin typeface="+mn-ea"/>
              </a:rPr>
              <a:t>	</a:t>
            </a:r>
          </a:p>
        </p:txBody>
      </p:sp>
      <p:sp>
        <p:nvSpPr>
          <p:cNvPr id="12" name="正方形/長方形 11"/>
          <p:cNvSpPr/>
          <p:nvPr/>
        </p:nvSpPr>
        <p:spPr>
          <a:xfrm>
            <a:off x="197376" y="2323715"/>
            <a:ext cx="8749249" cy="923330"/>
          </a:xfrm>
          <a:prstGeom prst="rect">
            <a:avLst/>
          </a:prstGeom>
        </p:spPr>
        <p:txBody>
          <a:bodyPr wrap="square">
            <a:spAutoFit/>
          </a:bodyPr>
          <a:lstStyle/>
          <a:p>
            <a:pPr algn="ctr"/>
            <a:r>
              <a:rPr lang="en-US" altLang="ja-JP" dirty="0" smtClean="0">
                <a:solidFill>
                  <a:srgbClr val="FF0000"/>
                </a:solidFill>
                <a:latin typeface="+mn-ea"/>
              </a:rPr>
              <a:t>CG</a:t>
            </a:r>
            <a:r>
              <a:rPr lang="ja-JP" altLang="en-US" dirty="0" smtClean="0">
                <a:solidFill>
                  <a:srgbClr val="FF0000"/>
                </a:solidFill>
                <a:latin typeface="+mn-ea"/>
              </a:rPr>
              <a:t>技術進歩</a:t>
            </a:r>
            <a:r>
              <a:rPr lang="ja-JP" altLang="en-US" dirty="0" smtClean="0">
                <a:latin typeface="+mn-ea"/>
              </a:rPr>
              <a:t>に伴い、各種</a:t>
            </a:r>
            <a:r>
              <a:rPr lang="ja-JP" altLang="ja-JP" dirty="0" smtClean="0">
                <a:latin typeface="+mn-ea"/>
              </a:rPr>
              <a:t>映像</a:t>
            </a:r>
            <a:r>
              <a:rPr lang="ja-JP" altLang="ja-JP" dirty="0">
                <a:latin typeface="+mn-ea"/>
              </a:rPr>
              <a:t>コンテンツ</a:t>
            </a:r>
            <a:r>
              <a:rPr lang="ja-JP" altLang="ja-JP" dirty="0" smtClean="0">
                <a:latin typeface="+mn-ea"/>
              </a:rPr>
              <a:t>は</a:t>
            </a:r>
            <a:r>
              <a:rPr lang="ja-JP" altLang="en-US" dirty="0" smtClean="0">
                <a:latin typeface="+mn-ea"/>
              </a:rPr>
              <a:t>めざましい</a:t>
            </a:r>
            <a:r>
              <a:rPr lang="ja-JP" altLang="ja-JP" dirty="0" smtClean="0">
                <a:latin typeface="+mn-ea"/>
              </a:rPr>
              <a:t>速さ</a:t>
            </a:r>
            <a:r>
              <a:rPr lang="ja-JP" altLang="ja-JP" dirty="0">
                <a:latin typeface="+mn-ea"/>
              </a:rPr>
              <a:t>で発展を</a:t>
            </a:r>
            <a:r>
              <a:rPr lang="ja-JP" altLang="ja-JP" dirty="0" smtClean="0">
                <a:latin typeface="+mn-ea"/>
              </a:rPr>
              <a:t>遂げ、</a:t>
            </a:r>
            <a:endParaRPr lang="en-US" altLang="ja-JP" dirty="0" smtClean="0">
              <a:latin typeface="+mn-ea"/>
            </a:endParaRPr>
          </a:p>
          <a:p>
            <a:pPr algn="ctr"/>
            <a:r>
              <a:rPr lang="ja-JP" altLang="en-US" dirty="0" smtClean="0">
                <a:latin typeface="+mn-ea"/>
              </a:rPr>
              <a:t>メーカー側は</a:t>
            </a:r>
            <a:r>
              <a:rPr lang="ja-JP" altLang="ja-JP" dirty="0" smtClean="0">
                <a:solidFill>
                  <a:srgbClr val="FF0000"/>
                </a:solidFill>
                <a:latin typeface="+mn-ea"/>
              </a:rPr>
              <a:t>より</a:t>
            </a:r>
            <a:r>
              <a:rPr lang="ja-JP" altLang="en-US" dirty="0" smtClean="0">
                <a:solidFill>
                  <a:srgbClr val="FF0000"/>
                </a:solidFill>
                <a:latin typeface="+mn-ea"/>
              </a:rPr>
              <a:t>独創的</a:t>
            </a:r>
            <a:r>
              <a:rPr lang="ja-JP" altLang="ja-JP" dirty="0" smtClean="0">
                <a:solidFill>
                  <a:srgbClr val="FF0000"/>
                </a:solidFill>
                <a:latin typeface="+mn-ea"/>
              </a:rPr>
              <a:t>な表現</a:t>
            </a:r>
            <a:r>
              <a:rPr lang="ja-JP" altLang="en-US" dirty="0" smtClean="0">
                <a:latin typeface="+mn-ea"/>
              </a:rPr>
              <a:t>が</a:t>
            </a:r>
            <a:r>
              <a:rPr lang="ja-JP" altLang="ja-JP" dirty="0" smtClean="0">
                <a:latin typeface="+mn-ea"/>
              </a:rPr>
              <a:t>、</a:t>
            </a:r>
            <a:r>
              <a:rPr lang="en-US" altLang="ja-JP" dirty="0" smtClean="0">
                <a:latin typeface="+mn-ea"/>
              </a:rPr>
              <a:t>				</a:t>
            </a:r>
          </a:p>
          <a:p>
            <a:pPr algn="ctr"/>
            <a:r>
              <a:rPr lang="en-US" altLang="ja-JP" dirty="0" smtClean="0">
                <a:latin typeface="+mn-ea"/>
              </a:rPr>
              <a:t>			</a:t>
            </a:r>
            <a:r>
              <a:rPr lang="ja-JP" altLang="en-US" dirty="0" smtClean="0">
                <a:latin typeface="+mn-ea"/>
              </a:rPr>
              <a:t>ユーザー側は</a:t>
            </a:r>
            <a:r>
              <a:rPr lang="ja-JP" altLang="ja-JP" dirty="0" smtClean="0">
                <a:solidFill>
                  <a:srgbClr val="FF0000"/>
                </a:solidFill>
                <a:latin typeface="+mn-ea"/>
              </a:rPr>
              <a:t>より</a:t>
            </a:r>
            <a:r>
              <a:rPr lang="ja-JP" altLang="ja-JP">
                <a:solidFill>
                  <a:srgbClr val="FF0000"/>
                </a:solidFill>
                <a:latin typeface="+mn-ea"/>
              </a:rPr>
              <a:t>豊か</a:t>
            </a:r>
            <a:r>
              <a:rPr lang="ja-JP" altLang="ja-JP" smtClean="0">
                <a:solidFill>
                  <a:srgbClr val="FF0000"/>
                </a:solidFill>
                <a:latin typeface="+mn-ea"/>
              </a:rPr>
              <a:t>な</a:t>
            </a:r>
            <a:r>
              <a:rPr lang="ja-JP" altLang="en-US" smtClean="0">
                <a:solidFill>
                  <a:srgbClr val="FF0000"/>
                </a:solidFill>
                <a:latin typeface="+mn-ea"/>
              </a:rPr>
              <a:t>感情体験</a:t>
            </a:r>
            <a:r>
              <a:rPr lang="ja-JP" altLang="en-US" dirty="0">
                <a:latin typeface="+mn-ea"/>
              </a:rPr>
              <a:t>が</a:t>
            </a:r>
            <a:r>
              <a:rPr lang="ja-JP" altLang="en-US" dirty="0" smtClean="0">
                <a:latin typeface="+mn-ea"/>
              </a:rPr>
              <a:t>可能となった。</a:t>
            </a:r>
            <a:endParaRPr lang="ja-JP" altLang="en-US" dirty="0">
              <a:latin typeface="+mn-ea"/>
            </a:endParaRPr>
          </a:p>
        </p:txBody>
      </p:sp>
      <p:sp>
        <p:nvSpPr>
          <p:cNvPr id="18" name="スライド番号プレースホルダー 1"/>
          <p:cNvSpPr>
            <a:spLocks noGrp="1"/>
          </p:cNvSpPr>
          <p:nvPr>
            <p:ph type="sldNum" sz="quarter" idx="12"/>
          </p:nvPr>
        </p:nvSpPr>
        <p:spPr/>
        <p:txBody>
          <a:bodyPr/>
          <a:lstStyle/>
          <a:p>
            <a:fld id="{D2D8002D-B5B0-4BAC-B1F6-782DDCCE6D9C}" type="slidenum">
              <a:rPr kumimoji="1" lang="ja-JP" altLang="en-US" smtClean="0">
                <a:latin typeface="+mn-ea"/>
              </a:rPr>
              <a:t>2</a:t>
            </a:fld>
            <a:endParaRPr kumimoji="1" lang="ja-JP" altLang="en-US" dirty="0">
              <a:latin typeface="+mn-ea"/>
            </a:endParaRPr>
          </a:p>
        </p:txBody>
      </p:sp>
      <p:sp>
        <p:nvSpPr>
          <p:cNvPr id="4" name="正方形/長方形 3"/>
          <p:cNvSpPr/>
          <p:nvPr/>
        </p:nvSpPr>
        <p:spPr>
          <a:xfrm>
            <a:off x="197376" y="5262299"/>
            <a:ext cx="8749249" cy="646331"/>
          </a:xfrm>
          <a:prstGeom prst="rect">
            <a:avLst/>
          </a:prstGeom>
        </p:spPr>
        <p:txBody>
          <a:bodyPr wrap="square">
            <a:spAutoFit/>
          </a:bodyPr>
          <a:lstStyle/>
          <a:p>
            <a:pPr algn="ctr"/>
            <a:r>
              <a:rPr lang="ja-JP" altLang="en-US" dirty="0" smtClean="0">
                <a:solidFill>
                  <a:srgbClr val="FF0000"/>
                </a:solidFill>
                <a:latin typeface="+mn-ea"/>
              </a:rPr>
              <a:t>自己をどれ</a:t>
            </a:r>
            <a:r>
              <a:rPr lang="ja-JP" altLang="en-US" dirty="0">
                <a:solidFill>
                  <a:srgbClr val="FF0000"/>
                </a:solidFill>
                <a:latin typeface="+mn-ea"/>
              </a:rPr>
              <a:t>だけ作品内に投影</a:t>
            </a:r>
            <a:r>
              <a:rPr lang="ja-JP" altLang="en-US" dirty="0" smtClean="0">
                <a:solidFill>
                  <a:srgbClr val="FF0000"/>
                </a:solidFill>
                <a:latin typeface="+mn-ea"/>
              </a:rPr>
              <a:t>できるか</a:t>
            </a:r>
            <a:r>
              <a:rPr lang="ja-JP" altLang="en-US" dirty="0" smtClean="0">
                <a:latin typeface="+mn-ea"/>
              </a:rPr>
              <a:t>、というこ</a:t>
            </a:r>
            <a:r>
              <a:rPr lang="ja-JP" altLang="en-US" dirty="0">
                <a:latin typeface="+mn-ea"/>
              </a:rPr>
              <a:t>と</a:t>
            </a:r>
            <a:r>
              <a:rPr lang="ja-JP" altLang="en-US" dirty="0" smtClean="0">
                <a:latin typeface="+mn-ea"/>
              </a:rPr>
              <a:t>が、</a:t>
            </a:r>
            <a:r>
              <a:rPr lang="en-US" altLang="ja-JP" dirty="0" smtClean="0">
                <a:latin typeface="+mn-ea"/>
              </a:rPr>
              <a:t>	</a:t>
            </a:r>
          </a:p>
          <a:p>
            <a:pPr algn="ctr"/>
            <a:r>
              <a:rPr lang="en-US" altLang="ja-JP" dirty="0" smtClean="0">
                <a:latin typeface="+mn-ea"/>
              </a:rPr>
              <a:t>		</a:t>
            </a:r>
            <a:r>
              <a:rPr lang="ja-JP" altLang="ja-JP" dirty="0" smtClean="0">
                <a:latin typeface="+mn-ea"/>
              </a:rPr>
              <a:t>非現実的</a:t>
            </a:r>
            <a:r>
              <a:rPr lang="ja-JP" altLang="ja-JP" dirty="0">
                <a:latin typeface="+mn-ea"/>
              </a:rPr>
              <a:t>な世界へと</a:t>
            </a:r>
            <a:r>
              <a:rPr lang="ja-JP" altLang="ja-JP" dirty="0">
                <a:solidFill>
                  <a:srgbClr val="FF0000"/>
                </a:solidFill>
                <a:latin typeface="+mn-ea"/>
              </a:rPr>
              <a:t>没入</a:t>
            </a:r>
            <a:r>
              <a:rPr lang="ja-JP" altLang="ja-JP" dirty="0" smtClean="0">
                <a:solidFill>
                  <a:srgbClr val="FF0000"/>
                </a:solidFill>
                <a:latin typeface="+mn-ea"/>
              </a:rPr>
              <a:t>する</a:t>
            </a:r>
            <a:r>
              <a:rPr lang="ja-JP" altLang="en-US" dirty="0" smtClean="0">
                <a:solidFill>
                  <a:srgbClr val="FF0000"/>
                </a:solidFill>
                <a:latin typeface="+mn-ea"/>
              </a:rPr>
              <a:t>ためのカギ</a:t>
            </a:r>
            <a:r>
              <a:rPr lang="ja-JP" altLang="en-US" smtClean="0">
                <a:latin typeface="+mn-ea"/>
              </a:rPr>
              <a:t>となる</a:t>
            </a:r>
            <a:endParaRPr lang="ja-JP" altLang="en-US" dirty="0">
              <a:latin typeface="+mn-ea"/>
            </a:endParaRPr>
          </a:p>
        </p:txBody>
      </p:sp>
      <p:sp>
        <p:nvSpPr>
          <p:cNvPr id="21" name="正方形/長方形 20"/>
          <p:cNvSpPr/>
          <p:nvPr/>
        </p:nvSpPr>
        <p:spPr>
          <a:xfrm>
            <a:off x="197376" y="3962285"/>
            <a:ext cx="8749249" cy="646331"/>
          </a:xfrm>
          <a:prstGeom prst="rect">
            <a:avLst/>
          </a:prstGeom>
        </p:spPr>
        <p:txBody>
          <a:bodyPr wrap="square">
            <a:spAutoFit/>
          </a:bodyPr>
          <a:lstStyle/>
          <a:p>
            <a:pPr algn="ctr"/>
            <a:r>
              <a:rPr lang="ja-JP" altLang="ja-JP" dirty="0" smtClean="0">
                <a:latin typeface="+mn-ea"/>
              </a:rPr>
              <a:t>映画や小説など</a:t>
            </a:r>
            <a:r>
              <a:rPr lang="ja-JP" altLang="en-US" dirty="0" smtClean="0">
                <a:latin typeface="+mn-ea"/>
              </a:rPr>
              <a:t>、実際に体験することができないエンターテイメントを、</a:t>
            </a:r>
            <a:r>
              <a:rPr lang="en-US" altLang="ja-JP" dirty="0" smtClean="0">
                <a:latin typeface="+mn-ea"/>
              </a:rPr>
              <a:t>	</a:t>
            </a:r>
          </a:p>
          <a:p>
            <a:pPr algn="ctr"/>
            <a:r>
              <a:rPr lang="en-US" altLang="ja-JP" dirty="0" smtClean="0">
                <a:solidFill>
                  <a:srgbClr val="FF0000"/>
                </a:solidFill>
                <a:latin typeface="+mn-ea"/>
              </a:rPr>
              <a:t>			</a:t>
            </a:r>
            <a:r>
              <a:rPr lang="ja-JP" altLang="en-US" dirty="0" smtClean="0">
                <a:solidFill>
                  <a:srgbClr val="FF0000"/>
                </a:solidFill>
                <a:latin typeface="+mn-ea"/>
              </a:rPr>
              <a:t>よりリアルな体験的な感覚</a:t>
            </a:r>
            <a:r>
              <a:rPr lang="ja-JP" altLang="en-US" dirty="0" smtClean="0">
                <a:latin typeface="+mn-ea"/>
              </a:rPr>
              <a:t>として楽しむには</a:t>
            </a:r>
            <a:r>
              <a:rPr lang="ja-JP" altLang="en-US" dirty="0">
                <a:latin typeface="+mn-ea"/>
              </a:rPr>
              <a:t>・・</a:t>
            </a:r>
            <a:r>
              <a:rPr lang="ja-JP" altLang="en-US" dirty="0" smtClean="0">
                <a:latin typeface="+mn-ea"/>
              </a:rPr>
              <a:t>・？</a:t>
            </a:r>
            <a:endParaRPr lang="en-US" altLang="ja-JP" dirty="0" smtClean="0">
              <a:latin typeface="+mn-ea"/>
            </a:endParaRPr>
          </a:p>
        </p:txBody>
      </p:sp>
    </p:spTree>
    <p:extLst>
      <p:ext uri="{BB962C8B-B14F-4D97-AF65-F5344CB8AC3E}">
        <p14:creationId xmlns:p14="http://schemas.microsoft.com/office/powerpoint/2010/main" val="77933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4"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20</a:t>
            </a:fld>
            <a:endParaRPr kumimoji="1" lang="ja-JP" altLang="en-US"/>
          </a:p>
        </p:txBody>
      </p:sp>
      <p:sp>
        <p:nvSpPr>
          <p:cNvPr id="5" name="正方形/長方形 4"/>
          <p:cNvSpPr/>
          <p:nvPr/>
        </p:nvSpPr>
        <p:spPr>
          <a:xfrm>
            <a:off x="371117" y="539969"/>
            <a:ext cx="1525012" cy="338554"/>
          </a:xfrm>
          <a:prstGeom prst="rect">
            <a:avLst/>
          </a:prstGeom>
        </p:spPr>
        <p:txBody>
          <a:bodyPr wrap="square">
            <a:spAutoFit/>
          </a:bodyPr>
          <a:lstStyle/>
          <a:p>
            <a:pPr algn="ctr"/>
            <a:r>
              <a:rPr lang="ja-JP" altLang="en-US" sz="1600" b="1" u="sng" dirty="0">
                <a:latin typeface="+mn-ea"/>
              </a:rPr>
              <a:t>実験</a:t>
            </a:r>
            <a:r>
              <a:rPr lang="ja-JP" altLang="en-US" sz="1600" b="1" u="sng" dirty="0" smtClean="0">
                <a:latin typeface="+mn-ea"/>
              </a:rPr>
              <a:t>参加者</a:t>
            </a:r>
            <a:endParaRPr lang="ja-JP" altLang="en-US" sz="1600" b="1" u="sng" dirty="0">
              <a:latin typeface="+mn-ea"/>
            </a:endParaRPr>
          </a:p>
        </p:txBody>
      </p:sp>
      <p:sp>
        <p:nvSpPr>
          <p:cNvPr id="6" name="正方形/長方形 5"/>
          <p:cNvSpPr/>
          <p:nvPr/>
        </p:nvSpPr>
        <p:spPr>
          <a:xfrm>
            <a:off x="2097050" y="539969"/>
            <a:ext cx="6102424" cy="338554"/>
          </a:xfrm>
          <a:prstGeom prst="rect">
            <a:avLst/>
          </a:prstGeom>
        </p:spPr>
        <p:txBody>
          <a:bodyPr wrap="square">
            <a:spAutoFit/>
          </a:bodyPr>
          <a:lstStyle/>
          <a:p>
            <a:r>
              <a:rPr lang="zh-CN" altLang="en-US" sz="1600" smtClean="0">
                <a:latin typeface="ＭＳ Ｐゴシック" pitchFamily="50" charset="-128"/>
                <a:ea typeface="ＭＳ Ｐゴシック" pitchFamily="50" charset="-128"/>
              </a:rPr>
              <a:t>大学生</a:t>
            </a:r>
            <a:r>
              <a:rPr lang="en-US" altLang="zh-CN" sz="1600">
                <a:latin typeface="ＭＳ Ｐゴシック" pitchFamily="50" charset="-128"/>
                <a:ea typeface="ＭＳ Ｐゴシック" pitchFamily="50" charset="-128"/>
              </a:rPr>
              <a:t>20</a:t>
            </a:r>
            <a:r>
              <a:rPr lang="zh-CN" altLang="en-US" sz="1600">
                <a:latin typeface="ＭＳ Ｐゴシック" pitchFamily="50" charset="-128"/>
                <a:ea typeface="ＭＳ Ｐゴシック" pitchFamily="50" charset="-128"/>
              </a:rPr>
              <a:t>名</a:t>
            </a:r>
            <a:r>
              <a:rPr lang="en-US" altLang="zh-CN" sz="1600">
                <a:latin typeface="ＭＳ Ｐゴシック" pitchFamily="50" charset="-128"/>
                <a:ea typeface="ＭＳ Ｐゴシック" pitchFamily="50" charset="-128"/>
              </a:rPr>
              <a:t>(</a:t>
            </a:r>
            <a:r>
              <a:rPr lang="zh-CN" altLang="en-US" sz="1600">
                <a:latin typeface="ＭＳ Ｐゴシック" pitchFamily="50" charset="-128"/>
                <a:ea typeface="ＭＳ Ｐゴシック" pitchFamily="50" charset="-128"/>
              </a:rPr>
              <a:t>男性</a:t>
            </a:r>
            <a:r>
              <a:rPr lang="en-US" altLang="zh-CN" sz="1600">
                <a:latin typeface="ＭＳ Ｐゴシック" pitchFamily="50" charset="-128"/>
                <a:ea typeface="ＭＳ Ｐゴシック" pitchFamily="50" charset="-128"/>
              </a:rPr>
              <a:t>8</a:t>
            </a:r>
            <a:r>
              <a:rPr lang="zh-CN" altLang="en-US" sz="1600">
                <a:latin typeface="ＭＳ Ｐゴシック" pitchFamily="50" charset="-128"/>
                <a:ea typeface="ＭＳ Ｐゴシック" pitchFamily="50" charset="-128"/>
              </a:rPr>
              <a:t>名、女性</a:t>
            </a:r>
            <a:r>
              <a:rPr lang="en-US" altLang="zh-CN" sz="1600">
                <a:latin typeface="ＭＳ Ｐゴシック" pitchFamily="50" charset="-128"/>
                <a:ea typeface="ＭＳ Ｐゴシック" pitchFamily="50" charset="-128"/>
              </a:rPr>
              <a:t>12</a:t>
            </a:r>
            <a:r>
              <a:rPr lang="zh-CN" altLang="en-US" sz="1600">
                <a:latin typeface="ＭＳ Ｐゴシック" pitchFamily="50" charset="-128"/>
                <a:ea typeface="ＭＳ Ｐゴシック" pitchFamily="50" charset="-128"/>
              </a:rPr>
              <a:t>名</a:t>
            </a:r>
            <a:r>
              <a:rPr lang="en-US" altLang="zh-CN" sz="1600">
                <a:latin typeface="ＭＳ Ｐゴシック" pitchFamily="50" charset="-128"/>
                <a:ea typeface="ＭＳ Ｐゴシック" pitchFamily="50" charset="-128"/>
              </a:rPr>
              <a:t>)</a:t>
            </a:r>
            <a:r>
              <a:rPr lang="zh-CN" altLang="en-US" sz="1600">
                <a:latin typeface="ＭＳ Ｐゴシック" pitchFamily="50" charset="-128"/>
                <a:ea typeface="ＭＳ Ｐゴシック" pitchFamily="50" charset="-128"/>
              </a:rPr>
              <a:t>　　平均</a:t>
            </a:r>
            <a:r>
              <a:rPr lang="en-US" altLang="zh-CN" sz="1600">
                <a:latin typeface="ＭＳ Ｐゴシック" pitchFamily="50" charset="-128"/>
                <a:ea typeface="ＭＳ Ｐゴシック" pitchFamily="50" charset="-128"/>
              </a:rPr>
              <a:t>21.45</a:t>
            </a:r>
            <a:r>
              <a:rPr lang="zh-CN" altLang="en-US" sz="1600">
                <a:latin typeface="ＭＳ Ｐゴシック" pitchFamily="50" charset="-128"/>
                <a:ea typeface="ＭＳ Ｐゴシック" pitchFamily="50" charset="-128"/>
              </a:rPr>
              <a:t>歳</a:t>
            </a:r>
            <a:r>
              <a:rPr lang="en-US" altLang="zh-CN" sz="1600">
                <a:latin typeface="ＭＳ Ｐゴシック" pitchFamily="50" charset="-128"/>
                <a:ea typeface="ＭＳ Ｐゴシック" pitchFamily="50" charset="-128"/>
              </a:rPr>
              <a:t>(SD=1.32</a:t>
            </a:r>
            <a:r>
              <a:rPr lang="en-US" altLang="zh-CN" sz="1600" smtClean="0">
                <a:latin typeface="ＭＳ Ｐゴシック" pitchFamily="50" charset="-128"/>
                <a:ea typeface="ＭＳ Ｐゴシック" pitchFamily="50" charset="-128"/>
              </a:rPr>
              <a:t>)</a:t>
            </a:r>
            <a:endParaRPr lang="en-US" altLang="zh-CN" sz="1600">
              <a:latin typeface="ＭＳ Ｐゴシック" pitchFamily="50" charset="-128"/>
              <a:ea typeface="ＭＳ Ｐゴシック" pitchFamily="50" charset="-128"/>
            </a:endParaRPr>
          </a:p>
        </p:txBody>
      </p:sp>
      <p:sp>
        <p:nvSpPr>
          <p:cNvPr id="7" name="正方形/長方形 6"/>
          <p:cNvSpPr/>
          <p:nvPr/>
        </p:nvSpPr>
        <p:spPr>
          <a:xfrm>
            <a:off x="2097050" y="1146230"/>
            <a:ext cx="6723422" cy="338554"/>
          </a:xfrm>
          <a:prstGeom prst="rect">
            <a:avLst/>
          </a:prstGeom>
        </p:spPr>
        <p:txBody>
          <a:bodyPr wrap="square">
            <a:spAutoFit/>
          </a:bodyPr>
          <a:lstStyle/>
          <a:p>
            <a:r>
              <a:rPr lang="en-US" altLang="ja-JP" sz="1600">
                <a:latin typeface="+mn-ea"/>
              </a:rPr>
              <a:t>CG</a:t>
            </a:r>
            <a:r>
              <a:rPr lang="ja-JP" altLang="en-US" sz="1600">
                <a:latin typeface="+mn-ea"/>
              </a:rPr>
              <a:t>シーン内への感覚転移を独自作成項目にて測定</a:t>
            </a:r>
            <a:endParaRPr lang="en-US" altLang="ja-JP" sz="1600">
              <a:latin typeface="+mn-ea"/>
            </a:endParaRPr>
          </a:p>
        </p:txBody>
      </p:sp>
      <p:sp>
        <p:nvSpPr>
          <p:cNvPr id="8" name="正方形/長方形 7"/>
          <p:cNvSpPr/>
          <p:nvPr/>
        </p:nvSpPr>
        <p:spPr>
          <a:xfrm>
            <a:off x="625284" y="1146230"/>
            <a:ext cx="1005403" cy="338554"/>
          </a:xfrm>
          <a:prstGeom prst="rect">
            <a:avLst/>
          </a:prstGeom>
        </p:spPr>
        <p:txBody>
          <a:bodyPr wrap="none">
            <a:spAutoFit/>
          </a:bodyPr>
          <a:lstStyle/>
          <a:p>
            <a:pPr algn="ctr"/>
            <a:r>
              <a:rPr lang="ja-JP" altLang="en-US" sz="1600" b="1" u="sng" dirty="0">
                <a:latin typeface="+mn-ea"/>
              </a:rPr>
              <a:t>心理指標</a:t>
            </a:r>
            <a:endParaRPr lang="en-US" altLang="ja-JP" sz="1600" b="1" u="sng" dirty="0">
              <a:latin typeface="+mn-ea"/>
            </a:endParaRPr>
          </a:p>
        </p:txBody>
      </p:sp>
      <p:sp>
        <p:nvSpPr>
          <p:cNvPr id="9" name="正方形/長方形 8"/>
          <p:cNvSpPr/>
          <p:nvPr/>
        </p:nvSpPr>
        <p:spPr>
          <a:xfrm>
            <a:off x="473077" y="1578278"/>
            <a:ext cx="1332000" cy="338554"/>
          </a:xfrm>
          <a:prstGeom prst="rect">
            <a:avLst/>
          </a:prstGeom>
        </p:spPr>
        <p:txBody>
          <a:bodyPr wrap="square">
            <a:spAutoFit/>
          </a:bodyPr>
          <a:lstStyle/>
          <a:p>
            <a:pPr algn="ctr"/>
            <a:r>
              <a:rPr lang="ja-JP" altLang="en-US" sz="1600" b="1" u="sng" dirty="0">
                <a:latin typeface="+mn-ea"/>
              </a:rPr>
              <a:t>生理</a:t>
            </a:r>
            <a:r>
              <a:rPr lang="ja-JP" altLang="en-US" sz="1600" b="1" u="sng" dirty="0" smtClean="0">
                <a:latin typeface="+mn-ea"/>
              </a:rPr>
              <a:t>指標</a:t>
            </a:r>
            <a:endParaRPr lang="ja-JP" altLang="en-US" sz="1600" b="1" u="sng" dirty="0">
              <a:latin typeface="+mn-ea"/>
            </a:endParaRPr>
          </a:p>
        </p:txBody>
      </p:sp>
      <p:sp>
        <p:nvSpPr>
          <p:cNvPr id="10" name="正方形/長方形 9"/>
          <p:cNvSpPr/>
          <p:nvPr/>
        </p:nvSpPr>
        <p:spPr>
          <a:xfrm>
            <a:off x="2097050" y="1578278"/>
            <a:ext cx="6075350" cy="338554"/>
          </a:xfrm>
          <a:prstGeom prst="rect">
            <a:avLst/>
          </a:prstGeom>
        </p:spPr>
        <p:txBody>
          <a:bodyPr wrap="square">
            <a:spAutoFit/>
          </a:bodyPr>
          <a:lstStyle/>
          <a:p>
            <a:r>
              <a:rPr lang="ja-JP" altLang="en-US" sz="1600">
                <a:latin typeface="+mn-ea"/>
              </a:rPr>
              <a:t>心拍数</a:t>
            </a:r>
            <a:r>
              <a:rPr lang="en-US" altLang="ja-JP" sz="1600">
                <a:latin typeface="+mn-ea"/>
              </a:rPr>
              <a:t>(HR</a:t>
            </a:r>
            <a:r>
              <a:rPr lang="en-US" altLang="ja-JP" sz="1600" smtClean="0">
                <a:latin typeface="+mn-ea"/>
              </a:rPr>
              <a:t>)</a:t>
            </a:r>
            <a:r>
              <a:rPr lang="ja-JP" altLang="en-US" sz="1600" smtClean="0">
                <a:latin typeface="+mn-ea"/>
              </a:rPr>
              <a:t>　　指尖</a:t>
            </a:r>
            <a:r>
              <a:rPr lang="ja-JP" altLang="en-US" sz="1600">
                <a:latin typeface="+mn-ea"/>
              </a:rPr>
              <a:t>容積脈波振幅</a:t>
            </a:r>
            <a:r>
              <a:rPr lang="en-US" altLang="ja-JP" sz="1600">
                <a:latin typeface="+mn-ea"/>
              </a:rPr>
              <a:t>(PVA</a:t>
            </a:r>
            <a:r>
              <a:rPr lang="en-US" altLang="ja-JP" sz="1600" smtClean="0">
                <a:latin typeface="+mn-ea"/>
              </a:rPr>
              <a:t>)</a:t>
            </a:r>
            <a:r>
              <a:rPr lang="ja-JP" altLang="en-US" sz="1600" smtClean="0">
                <a:latin typeface="+mn-ea"/>
              </a:rPr>
              <a:t>　　皮膚</a:t>
            </a:r>
            <a:r>
              <a:rPr lang="ja-JP" altLang="en-US" sz="1600">
                <a:latin typeface="+mn-ea"/>
              </a:rPr>
              <a:t>コンダクタンス</a:t>
            </a:r>
            <a:r>
              <a:rPr lang="en-US" altLang="ja-JP" sz="1600">
                <a:latin typeface="+mn-ea"/>
              </a:rPr>
              <a:t>(SCC</a:t>
            </a:r>
            <a:r>
              <a:rPr lang="ja-JP" altLang="en-US" sz="1600">
                <a:latin typeface="+mn-ea"/>
              </a:rPr>
              <a:t>）</a:t>
            </a:r>
            <a:endParaRPr lang="ja-JP" altLang="en-US" sz="1600" dirty="0">
              <a:latin typeface="+mn-ea"/>
            </a:endParaRPr>
          </a:p>
        </p:txBody>
      </p:sp>
      <p:sp>
        <p:nvSpPr>
          <p:cNvPr id="11" name="正方形/長方形 10"/>
          <p:cNvSpPr/>
          <p:nvPr/>
        </p:nvSpPr>
        <p:spPr>
          <a:xfrm>
            <a:off x="467544" y="2204864"/>
            <a:ext cx="1332000" cy="338554"/>
          </a:xfrm>
          <a:prstGeom prst="rect">
            <a:avLst/>
          </a:prstGeom>
        </p:spPr>
        <p:txBody>
          <a:bodyPr wrap="square">
            <a:spAutoFit/>
          </a:bodyPr>
          <a:lstStyle/>
          <a:p>
            <a:pPr algn="ctr"/>
            <a:r>
              <a:rPr lang="ja-JP" altLang="en-US" sz="1600" b="1" u="sng" smtClean="0">
                <a:latin typeface="+mn-ea"/>
              </a:rPr>
              <a:t>実験課題</a:t>
            </a:r>
            <a:endParaRPr lang="ja-JP" altLang="en-US" sz="1600" b="1" u="sng" dirty="0">
              <a:latin typeface="+mn-ea"/>
            </a:endParaRPr>
          </a:p>
        </p:txBody>
      </p:sp>
      <p:sp>
        <p:nvSpPr>
          <p:cNvPr id="12" name="正方形/長方形 11"/>
          <p:cNvSpPr/>
          <p:nvPr/>
        </p:nvSpPr>
        <p:spPr>
          <a:xfrm>
            <a:off x="379948" y="2732412"/>
            <a:ext cx="8512531" cy="307777"/>
          </a:xfrm>
          <a:prstGeom prst="rect">
            <a:avLst/>
          </a:prstGeom>
        </p:spPr>
        <p:txBody>
          <a:bodyPr wrap="square">
            <a:spAutoFit/>
          </a:bodyPr>
          <a:lstStyle/>
          <a:p>
            <a:r>
              <a:rPr lang="ja-JP" altLang="en-US" sz="1400">
                <a:solidFill>
                  <a:srgbClr val="0070C0"/>
                </a:solidFill>
                <a:latin typeface="+mn-ea"/>
              </a:rPr>
              <a:t>低操作解像度</a:t>
            </a:r>
            <a:r>
              <a:rPr lang="ja-JP" altLang="en-US" sz="1400" smtClean="0">
                <a:solidFill>
                  <a:srgbClr val="0070C0"/>
                </a:solidFill>
                <a:latin typeface="+mn-ea"/>
              </a:rPr>
              <a:t>条件　</a:t>
            </a:r>
            <a:r>
              <a:rPr lang="ja-JP" altLang="en-US" sz="1400" smtClean="0">
                <a:latin typeface="+mn-ea"/>
              </a:rPr>
              <a:t>・</a:t>
            </a:r>
            <a:r>
              <a:rPr lang="ja-JP" altLang="en-US" sz="1400">
                <a:latin typeface="+mn-ea"/>
              </a:rPr>
              <a:t>・・視点移動の円滑さを低減させるよう設定</a:t>
            </a:r>
            <a:r>
              <a:rPr lang="ja-JP" altLang="en-US" sz="1100">
                <a:latin typeface="+mn-ea"/>
              </a:rPr>
              <a:t> </a:t>
            </a:r>
            <a:r>
              <a:rPr lang="en-US" altLang="ja-JP" sz="1100">
                <a:latin typeface="+mn-ea"/>
              </a:rPr>
              <a:t>(0.1°</a:t>
            </a:r>
            <a:r>
              <a:rPr lang="ja-JP" altLang="en-US" sz="1100">
                <a:latin typeface="+mn-ea"/>
              </a:rPr>
              <a:t>単位で反映→</a:t>
            </a:r>
            <a:r>
              <a:rPr lang="en-US" altLang="ja-JP" sz="1100">
                <a:latin typeface="+mn-ea"/>
              </a:rPr>
              <a:t>1°</a:t>
            </a:r>
            <a:r>
              <a:rPr lang="ja-JP" altLang="en-US" sz="1100">
                <a:latin typeface="+mn-ea"/>
              </a:rPr>
              <a:t>単位で反映</a:t>
            </a:r>
            <a:r>
              <a:rPr lang="en-US" altLang="ja-JP" sz="1100">
                <a:latin typeface="+mn-ea"/>
              </a:rPr>
              <a:t>)</a:t>
            </a:r>
            <a:endParaRPr lang="en-US" altLang="ja-JP" sz="1100" dirty="0">
              <a:latin typeface="+mn-ea"/>
            </a:endParaRPr>
          </a:p>
        </p:txBody>
      </p:sp>
      <p:sp>
        <p:nvSpPr>
          <p:cNvPr id="13" name="テキスト ボックス 12"/>
          <p:cNvSpPr txBox="1"/>
          <p:nvPr/>
        </p:nvSpPr>
        <p:spPr>
          <a:xfrm>
            <a:off x="2097050" y="2204864"/>
            <a:ext cx="6795430" cy="338554"/>
          </a:xfrm>
          <a:prstGeom prst="rect">
            <a:avLst/>
          </a:prstGeom>
          <a:noFill/>
        </p:spPr>
        <p:txBody>
          <a:bodyPr wrap="square" rtlCol="0">
            <a:spAutoFit/>
          </a:bodyPr>
          <a:lstStyle/>
          <a:p>
            <a:pPr algn="ctr"/>
            <a:r>
              <a:rPr lang="ja-JP" altLang="en-US" sz="1600">
                <a:latin typeface="+mn-ea"/>
              </a:rPr>
              <a:t>画面中央に表示される円の中に、歩いているキャラクターを収め続ける課題</a:t>
            </a:r>
            <a:endParaRPr lang="en-US" altLang="ja-JP" sz="1600" dirty="0">
              <a:latin typeface="+mn-ea"/>
            </a:endParaRPr>
          </a:p>
        </p:txBody>
      </p:sp>
      <p:sp>
        <p:nvSpPr>
          <p:cNvPr id="14" name="正方形/長方形 13"/>
          <p:cNvSpPr/>
          <p:nvPr/>
        </p:nvSpPr>
        <p:spPr>
          <a:xfrm>
            <a:off x="379948" y="2977788"/>
            <a:ext cx="8512531" cy="307777"/>
          </a:xfrm>
          <a:prstGeom prst="rect">
            <a:avLst/>
          </a:prstGeom>
        </p:spPr>
        <p:txBody>
          <a:bodyPr wrap="square">
            <a:spAutoFit/>
          </a:bodyPr>
          <a:lstStyle/>
          <a:p>
            <a:r>
              <a:rPr lang="ja-JP" altLang="en-US" sz="1400" smtClean="0">
                <a:solidFill>
                  <a:srgbClr val="FF0000"/>
                </a:solidFill>
                <a:latin typeface="+mn-ea"/>
              </a:rPr>
              <a:t>　 時間</a:t>
            </a:r>
            <a:r>
              <a:rPr lang="ja-JP" altLang="en-US" sz="1400">
                <a:solidFill>
                  <a:srgbClr val="FF0000"/>
                </a:solidFill>
                <a:latin typeface="+mn-ea"/>
              </a:rPr>
              <a:t>遅延</a:t>
            </a:r>
            <a:r>
              <a:rPr lang="ja-JP" altLang="en-US" sz="1400" smtClean="0">
                <a:solidFill>
                  <a:srgbClr val="FF0000"/>
                </a:solidFill>
                <a:latin typeface="+mn-ea"/>
              </a:rPr>
              <a:t>条件　　</a:t>
            </a:r>
            <a:r>
              <a:rPr lang="ja-JP" altLang="en-US" sz="1400" smtClean="0">
                <a:latin typeface="+mn-ea"/>
              </a:rPr>
              <a:t>・</a:t>
            </a:r>
            <a:r>
              <a:rPr lang="ja-JP" altLang="en-US" sz="1400">
                <a:latin typeface="+mn-ea"/>
              </a:rPr>
              <a:t>・・頭部の動作に対して視覚映像に遅れが生じるよう</a:t>
            </a:r>
            <a:r>
              <a:rPr lang="ja-JP" altLang="en-US" sz="1400" smtClean="0">
                <a:latin typeface="+mn-ea"/>
              </a:rPr>
              <a:t>設定</a:t>
            </a:r>
            <a:r>
              <a:rPr lang="en-US" altLang="ja-JP" sz="1100" smtClean="0">
                <a:latin typeface="+mn-ea"/>
              </a:rPr>
              <a:t>(</a:t>
            </a:r>
            <a:r>
              <a:rPr lang="ja-JP" altLang="en-US" sz="1100">
                <a:latin typeface="+mn-ea"/>
              </a:rPr>
              <a:t>ハイカットフィルタ：カットオフ周波数</a:t>
            </a:r>
            <a:r>
              <a:rPr lang="en-US" altLang="ja-JP" sz="1100">
                <a:latin typeface="+mn-ea"/>
              </a:rPr>
              <a:t>0.4Hz)</a:t>
            </a:r>
            <a:endParaRPr lang="en-US" altLang="ja-JP" sz="1400">
              <a:latin typeface="+mn-ea"/>
            </a:endParaRPr>
          </a:p>
        </p:txBody>
      </p:sp>
      <p:sp>
        <p:nvSpPr>
          <p:cNvPr id="25" name="正方形/長方形 24"/>
          <p:cNvSpPr/>
          <p:nvPr/>
        </p:nvSpPr>
        <p:spPr>
          <a:xfrm>
            <a:off x="125480" y="116632"/>
            <a:ext cx="979755" cy="276999"/>
          </a:xfrm>
          <a:prstGeom prst="rect">
            <a:avLst/>
          </a:prstGeom>
        </p:spPr>
        <p:txBody>
          <a:bodyPr wrap="none">
            <a:spAutoFit/>
          </a:bodyPr>
          <a:lstStyle/>
          <a:p>
            <a:r>
              <a:rPr lang="ja-JP" altLang="en-US" sz="1200" smtClean="0">
                <a:latin typeface="+mn-ea"/>
              </a:rPr>
              <a:t>研究</a:t>
            </a:r>
            <a:r>
              <a:rPr lang="en-US" altLang="ja-JP" sz="1200" smtClean="0">
                <a:latin typeface="+mn-ea"/>
              </a:rPr>
              <a:t>4</a:t>
            </a:r>
            <a:r>
              <a:rPr lang="ja-JP" altLang="en-US" sz="1200" smtClean="0">
                <a:latin typeface="+mn-ea"/>
              </a:rPr>
              <a:t>　方法</a:t>
            </a:r>
            <a:endParaRPr lang="en-US" altLang="ja-JP" sz="1200" smtClean="0">
              <a:latin typeface="+mn-ea"/>
            </a:endParaRPr>
          </a:p>
        </p:txBody>
      </p:sp>
      <p:pic>
        <p:nvPicPr>
          <p:cNvPr id="2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9308" y="3493087"/>
            <a:ext cx="2922070" cy="240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4045023"/>
            <a:ext cx="1536205" cy="204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左右矢印 16"/>
          <p:cNvSpPr/>
          <p:nvPr/>
        </p:nvSpPr>
        <p:spPr>
          <a:xfrm rot="21206536">
            <a:off x="5626693" y="4655001"/>
            <a:ext cx="1587127" cy="730518"/>
          </a:xfrm>
          <a:prstGeom prst="lef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0000"/>
                </a:solidFill>
              </a:rPr>
              <a:t>動きを反映</a:t>
            </a:r>
            <a:endParaRPr kumimoji="1" lang="ja-JP" altLang="en-US" sz="1600" dirty="0">
              <a:solidFill>
                <a:srgbClr val="FF0000"/>
              </a:solidFill>
            </a:endParaRPr>
          </a:p>
        </p:txBody>
      </p:sp>
      <p:sp>
        <p:nvSpPr>
          <p:cNvPr id="30" name="テキスト ボックス 29"/>
          <p:cNvSpPr txBox="1"/>
          <p:nvPr/>
        </p:nvSpPr>
        <p:spPr>
          <a:xfrm>
            <a:off x="4006984" y="6204583"/>
            <a:ext cx="5072607" cy="338554"/>
          </a:xfrm>
          <a:prstGeom prst="rect">
            <a:avLst/>
          </a:prstGeom>
          <a:noFill/>
        </p:spPr>
        <p:txBody>
          <a:bodyPr wrap="square" lIns="0" tIns="0" rIns="0" bIns="0" rtlCol="0">
            <a:spAutoFit/>
          </a:bodyPr>
          <a:lstStyle/>
          <a:p>
            <a:r>
              <a:rPr lang="en-US" altLang="ja-JP" sz="1100" dirty="0" smtClean="0">
                <a:latin typeface="+mn-ea"/>
              </a:rPr>
              <a:t>※</a:t>
            </a:r>
            <a:r>
              <a:rPr lang="ja-JP" altLang="en-US" sz="1100" smtClean="0">
                <a:latin typeface="+mn-ea"/>
              </a:rPr>
              <a:t>阻害</a:t>
            </a:r>
            <a:r>
              <a:rPr lang="ja-JP" altLang="en-US" sz="1100" smtClean="0">
                <a:latin typeface="+mn-ea"/>
              </a:rPr>
              <a:t>セッションの操作性：悪において、</a:t>
            </a:r>
            <a:r>
              <a:rPr lang="ja-JP" altLang="en-US" sz="1100" dirty="0" smtClean="0">
                <a:latin typeface="+mn-ea"/>
              </a:rPr>
              <a:t>低操作解像度条件と時間遅延</a:t>
            </a:r>
            <a:r>
              <a:rPr lang="ja-JP" altLang="en-US" sz="1100" smtClean="0">
                <a:latin typeface="+mn-ea"/>
              </a:rPr>
              <a:t>条件</a:t>
            </a:r>
            <a:r>
              <a:rPr lang="ja-JP" altLang="en-US" sz="1100" smtClean="0">
                <a:latin typeface="+mn-ea"/>
              </a:rPr>
              <a:t>を設定。</a:t>
            </a:r>
            <a:endParaRPr lang="en-US" altLang="ja-JP" sz="1100" dirty="0" smtClean="0">
              <a:latin typeface="+mn-ea"/>
            </a:endParaRPr>
          </a:p>
          <a:p>
            <a:r>
              <a:rPr lang="ja-JP" altLang="en-US" sz="1100" dirty="0" smtClean="0">
                <a:latin typeface="+mn-ea"/>
              </a:rPr>
              <a:t>　条件の実施順序はカウンタバランスした。</a:t>
            </a:r>
            <a:endParaRPr lang="en-US" altLang="ja-JP" sz="1100" dirty="0" smtClean="0">
              <a:latin typeface="+mn-ea"/>
            </a:endParaRPr>
          </a:p>
        </p:txBody>
      </p:sp>
      <p:sp>
        <p:nvSpPr>
          <p:cNvPr id="31" name="テキスト ボックス 30"/>
          <p:cNvSpPr txBox="1"/>
          <p:nvPr/>
        </p:nvSpPr>
        <p:spPr>
          <a:xfrm>
            <a:off x="1033773" y="6263734"/>
            <a:ext cx="1531541" cy="261610"/>
          </a:xfrm>
          <a:prstGeom prst="rect">
            <a:avLst/>
          </a:prstGeom>
          <a:noFill/>
        </p:spPr>
        <p:txBody>
          <a:bodyPr wrap="square" rtlCol="0">
            <a:spAutoFit/>
          </a:bodyPr>
          <a:lstStyle/>
          <a:p>
            <a:r>
              <a:rPr lang="ja-JP" altLang="en-US" sz="1100" dirty="0" smtClean="0">
                <a:latin typeface="+mn-ea"/>
              </a:rPr>
              <a:t>☆：質問項目への回答</a:t>
            </a:r>
            <a:endParaRPr kumimoji="1" lang="ja-JP" altLang="en-US" sz="1100" dirty="0">
              <a:latin typeface="+mn-ea"/>
            </a:endParaRPr>
          </a:p>
        </p:txBody>
      </p:sp>
      <p:sp>
        <p:nvSpPr>
          <p:cNvPr id="32" name="正方形/長方形 31"/>
          <p:cNvSpPr/>
          <p:nvPr/>
        </p:nvSpPr>
        <p:spPr>
          <a:xfrm>
            <a:off x="683643" y="3691553"/>
            <a:ext cx="2832665" cy="111265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3" name="正方形/長方形 32"/>
          <p:cNvSpPr/>
          <p:nvPr/>
        </p:nvSpPr>
        <p:spPr>
          <a:xfrm>
            <a:off x="276025" y="5075866"/>
            <a:ext cx="3647903" cy="11126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4" name="テキスト ボックス 33"/>
          <p:cNvSpPr txBox="1"/>
          <p:nvPr/>
        </p:nvSpPr>
        <p:spPr>
          <a:xfrm>
            <a:off x="3211025" y="4602504"/>
            <a:ext cx="283197" cy="161583"/>
          </a:xfrm>
          <a:prstGeom prst="rect">
            <a:avLst/>
          </a:prstGeom>
          <a:noFill/>
        </p:spPr>
        <p:txBody>
          <a:bodyPr wrap="square" lIns="0" tIns="0" rIns="0" bIns="0" rtlCol="0">
            <a:spAutoFit/>
          </a:bodyPr>
          <a:lstStyle/>
          <a:p>
            <a:r>
              <a:rPr lang="ja-JP" altLang="en-US" sz="1050" smtClean="0">
                <a:latin typeface="+mn-ea"/>
              </a:rPr>
              <a:t>☆</a:t>
            </a:r>
            <a:endParaRPr kumimoji="1" lang="ja-JP" altLang="en-US" sz="1050" dirty="0">
              <a:latin typeface="+mn-ea"/>
            </a:endParaRPr>
          </a:p>
        </p:txBody>
      </p:sp>
      <p:sp>
        <p:nvSpPr>
          <p:cNvPr id="35" name="正方形/長方形 34"/>
          <p:cNvSpPr/>
          <p:nvPr/>
        </p:nvSpPr>
        <p:spPr>
          <a:xfrm>
            <a:off x="1711152" y="4044397"/>
            <a:ext cx="731930" cy="544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n-ea"/>
              </a:rPr>
              <a:t>訓練</a:t>
            </a:r>
            <a:endParaRPr kumimoji="1" lang="en-US" altLang="ja-JP" sz="1100" dirty="0" smtClean="0">
              <a:solidFill>
                <a:schemeClr val="tx1"/>
              </a:solidFill>
              <a:latin typeface="+mn-ea"/>
            </a:endParaRPr>
          </a:p>
          <a:p>
            <a:pPr algn="ctr"/>
            <a:r>
              <a:rPr lang="en-US" altLang="ja-JP" sz="1100" dirty="0" smtClean="0">
                <a:solidFill>
                  <a:schemeClr val="tx1"/>
                </a:solidFill>
                <a:latin typeface="+mn-ea"/>
              </a:rPr>
              <a:t>3</a:t>
            </a:r>
            <a:r>
              <a:rPr lang="ja-JP" altLang="en-US" sz="1100" dirty="0" smtClean="0">
                <a:solidFill>
                  <a:schemeClr val="tx1"/>
                </a:solidFill>
                <a:latin typeface="+mn-ea"/>
              </a:rPr>
              <a:t>分</a:t>
            </a:r>
            <a:endParaRPr kumimoji="1" lang="ja-JP" altLang="en-US" sz="1100" dirty="0">
              <a:solidFill>
                <a:schemeClr val="tx1"/>
              </a:solidFill>
              <a:latin typeface="+mn-ea"/>
            </a:endParaRPr>
          </a:p>
        </p:txBody>
      </p:sp>
      <p:sp>
        <p:nvSpPr>
          <p:cNvPr id="36" name="正方形/長方形 35"/>
          <p:cNvSpPr/>
          <p:nvPr/>
        </p:nvSpPr>
        <p:spPr>
          <a:xfrm>
            <a:off x="2473662" y="4044397"/>
            <a:ext cx="844044" cy="544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n-ea"/>
              </a:rPr>
              <a:t>後安静</a:t>
            </a:r>
            <a:endParaRPr kumimoji="1" lang="en-US" altLang="ja-JP" sz="1100" dirty="0" smtClean="0">
              <a:solidFill>
                <a:schemeClr val="tx1"/>
              </a:solidFill>
              <a:latin typeface="+mn-ea"/>
            </a:endParaRPr>
          </a:p>
          <a:p>
            <a:pPr algn="ctr"/>
            <a:r>
              <a:rPr lang="en-US" altLang="ja-JP" sz="1100" dirty="0" smtClean="0">
                <a:solidFill>
                  <a:schemeClr val="tx1"/>
                </a:solidFill>
                <a:latin typeface="+mn-ea"/>
              </a:rPr>
              <a:t>4</a:t>
            </a:r>
            <a:r>
              <a:rPr lang="ja-JP" altLang="en-US" sz="1100" dirty="0" smtClean="0">
                <a:solidFill>
                  <a:schemeClr val="tx1"/>
                </a:solidFill>
                <a:latin typeface="+mn-ea"/>
              </a:rPr>
              <a:t>分</a:t>
            </a:r>
            <a:endParaRPr kumimoji="1" lang="ja-JP" altLang="en-US" sz="1100" dirty="0">
              <a:solidFill>
                <a:schemeClr val="tx1"/>
              </a:solidFill>
              <a:latin typeface="+mn-ea"/>
            </a:endParaRPr>
          </a:p>
        </p:txBody>
      </p:sp>
      <p:sp>
        <p:nvSpPr>
          <p:cNvPr id="37" name="正方形/長方形 36"/>
          <p:cNvSpPr/>
          <p:nvPr/>
        </p:nvSpPr>
        <p:spPr>
          <a:xfrm>
            <a:off x="836527" y="4044397"/>
            <a:ext cx="844044" cy="544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n-ea"/>
              </a:rPr>
              <a:t>前安静</a:t>
            </a:r>
            <a:endParaRPr kumimoji="1" lang="en-US" altLang="ja-JP" sz="1100" dirty="0" smtClean="0">
              <a:solidFill>
                <a:schemeClr val="tx1"/>
              </a:solidFill>
              <a:latin typeface="+mn-ea"/>
            </a:endParaRPr>
          </a:p>
          <a:p>
            <a:pPr algn="ctr"/>
            <a:r>
              <a:rPr lang="en-US" altLang="ja-JP" sz="1100" dirty="0" smtClean="0">
                <a:solidFill>
                  <a:schemeClr val="tx1"/>
                </a:solidFill>
                <a:latin typeface="+mn-ea"/>
              </a:rPr>
              <a:t>4</a:t>
            </a:r>
            <a:r>
              <a:rPr lang="ja-JP" altLang="en-US" sz="1100" dirty="0" smtClean="0">
                <a:solidFill>
                  <a:schemeClr val="tx1"/>
                </a:solidFill>
                <a:latin typeface="+mn-ea"/>
              </a:rPr>
              <a:t>分</a:t>
            </a:r>
            <a:endParaRPr kumimoji="1" lang="ja-JP" altLang="en-US" sz="1100" dirty="0">
              <a:solidFill>
                <a:schemeClr val="tx1"/>
              </a:solidFill>
              <a:latin typeface="+mn-ea"/>
            </a:endParaRPr>
          </a:p>
        </p:txBody>
      </p:sp>
      <p:sp>
        <p:nvSpPr>
          <p:cNvPr id="38" name="テキスト ボックス 37"/>
          <p:cNvSpPr txBox="1"/>
          <p:nvPr/>
        </p:nvSpPr>
        <p:spPr>
          <a:xfrm>
            <a:off x="1483803" y="3740169"/>
            <a:ext cx="1186626" cy="274107"/>
          </a:xfrm>
          <a:prstGeom prst="rect">
            <a:avLst/>
          </a:prstGeom>
          <a:noFill/>
        </p:spPr>
        <p:txBody>
          <a:bodyPr wrap="square" rtlCol="0">
            <a:spAutoFit/>
          </a:bodyPr>
          <a:lstStyle/>
          <a:p>
            <a:pPr algn="ctr"/>
            <a:r>
              <a:rPr kumimoji="1" lang="ja-JP" altLang="en-US" sz="1200" dirty="0" smtClean="0">
                <a:solidFill>
                  <a:srgbClr val="0070C0"/>
                </a:solidFill>
                <a:latin typeface="+mn-ea"/>
              </a:rPr>
              <a:t>順応セッション</a:t>
            </a:r>
            <a:endParaRPr kumimoji="1" lang="ja-JP" altLang="en-US" sz="1200" dirty="0">
              <a:solidFill>
                <a:srgbClr val="0070C0"/>
              </a:solidFill>
              <a:latin typeface="+mn-ea"/>
            </a:endParaRPr>
          </a:p>
        </p:txBody>
      </p:sp>
      <p:sp>
        <p:nvSpPr>
          <p:cNvPr id="39" name="テキスト ボックス 38"/>
          <p:cNvSpPr txBox="1"/>
          <p:nvPr/>
        </p:nvSpPr>
        <p:spPr>
          <a:xfrm>
            <a:off x="3628360" y="6023672"/>
            <a:ext cx="283197" cy="161583"/>
          </a:xfrm>
          <a:prstGeom prst="rect">
            <a:avLst/>
          </a:prstGeom>
          <a:noFill/>
        </p:spPr>
        <p:txBody>
          <a:bodyPr wrap="square" lIns="0" tIns="0" rIns="0" bIns="0" rtlCol="0">
            <a:spAutoFit/>
          </a:bodyPr>
          <a:lstStyle/>
          <a:p>
            <a:r>
              <a:rPr lang="ja-JP" altLang="en-US" sz="1050" smtClean="0">
                <a:latin typeface="+mn-ea"/>
              </a:rPr>
              <a:t>☆</a:t>
            </a:r>
            <a:endParaRPr kumimoji="1" lang="ja-JP" altLang="en-US" sz="1050" dirty="0">
              <a:latin typeface="+mn-ea"/>
            </a:endParaRPr>
          </a:p>
        </p:txBody>
      </p:sp>
      <p:sp>
        <p:nvSpPr>
          <p:cNvPr id="41" name="正方形/長方形 40"/>
          <p:cNvSpPr/>
          <p:nvPr/>
        </p:nvSpPr>
        <p:spPr>
          <a:xfrm>
            <a:off x="483514" y="5463339"/>
            <a:ext cx="844044" cy="544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n-ea"/>
              </a:rPr>
              <a:t>前安静</a:t>
            </a:r>
            <a:endParaRPr kumimoji="1" lang="en-US" altLang="ja-JP" sz="1050" dirty="0" smtClean="0">
              <a:solidFill>
                <a:schemeClr val="tx1"/>
              </a:solidFill>
              <a:latin typeface="+mn-ea"/>
            </a:endParaRPr>
          </a:p>
          <a:p>
            <a:pPr algn="ctr"/>
            <a:r>
              <a:rPr lang="en-US" altLang="ja-JP" sz="1050" dirty="0">
                <a:solidFill>
                  <a:schemeClr val="tx1"/>
                </a:solidFill>
                <a:latin typeface="+mn-ea"/>
              </a:rPr>
              <a:t>4</a:t>
            </a:r>
            <a:r>
              <a:rPr lang="ja-JP" altLang="en-US" sz="1050" dirty="0" smtClean="0">
                <a:solidFill>
                  <a:schemeClr val="tx1"/>
                </a:solidFill>
                <a:latin typeface="+mn-ea"/>
              </a:rPr>
              <a:t>分</a:t>
            </a:r>
            <a:endParaRPr kumimoji="1" lang="ja-JP" altLang="en-US" sz="1050" dirty="0">
              <a:solidFill>
                <a:schemeClr val="tx1"/>
              </a:solidFill>
              <a:latin typeface="+mn-ea"/>
            </a:endParaRPr>
          </a:p>
        </p:txBody>
      </p:sp>
      <p:sp>
        <p:nvSpPr>
          <p:cNvPr id="42" name="正方形/長方形 41"/>
          <p:cNvSpPr/>
          <p:nvPr/>
        </p:nvSpPr>
        <p:spPr>
          <a:xfrm>
            <a:off x="1369941" y="5463339"/>
            <a:ext cx="731930" cy="544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50" dirty="0" smtClean="0">
                <a:solidFill>
                  <a:schemeClr val="tx1"/>
                </a:solidFill>
                <a:latin typeface="+mn-ea"/>
              </a:rPr>
              <a:t>課題</a:t>
            </a:r>
            <a:endParaRPr lang="en-US" altLang="ja-JP" sz="1050" dirty="0" smtClean="0">
              <a:solidFill>
                <a:schemeClr val="tx1"/>
              </a:solidFill>
              <a:latin typeface="+mn-ea"/>
            </a:endParaRPr>
          </a:p>
          <a:p>
            <a:pPr algn="ctr"/>
            <a:r>
              <a:rPr lang="en-US" altLang="ja-JP" sz="1050" dirty="0" smtClean="0">
                <a:solidFill>
                  <a:schemeClr val="tx1"/>
                </a:solidFill>
                <a:latin typeface="+mn-ea"/>
              </a:rPr>
              <a:t>(</a:t>
            </a:r>
            <a:r>
              <a:rPr lang="ja-JP" altLang="en-US" sz="1050" dirty="0" smtClean="0">
                <a:solidFill>
                  <a:schemeClr val="tx1"/>
                </a:solidFill>
                <a:latin typeface="+mn-ea"/>
              </a:rPr>
              <a:t>操作性</a:t>
            </a:r>
            <a:r>
              <a:rPr lang="en-US" altLang="ja-JP" sz="1050" dirty="0" smtClean="0">
                <a:solidFill>
                  <a:schemeClr val="tx1"/>
                </a:solidFill>
                <a:latin typeface="+mn-ea"/>
              </a:rPr>
              <a:t>:</a:t>
            </a:r>
            <a:r>
              <a:rPr lang="ja-JP" altLang="en-US" sz="1050" dirty="0" smtClean="0">
                <a:solidFill>
                  <a:schemeClr val="tx1"/>
                </a:solidFill>
                <a:latin typeface="+mn-ea"/>
              </a:rPr>
              <a:t>良</a:t>
            </a:r>
            <a:r>
              <a:rPr lang="en-US" altLang="ja-JP" sz="1050" dirty="0" smtClean="0">
                <a:solidFill>
                  <a:schemeClr val="tx1"/>
                </a:solidFill>
                <a:latin typeface="+mn-ea"/>
              </a:rPr>
              <a:t>)</a:t>
            </a:r>
          </a:p>
          <a:p>
            <a:pPr algn="ctr"/>
            <a:r>
              <a:rPr kumimoji="1" lang="en-US" altLang="ja-JP" sz="1050" dirty="0" smtClean="0">
                <a:solidFill>
                  <a:schemeClr val="tx1"/>
                </a:solidFill>
                <a:latin typeface="+mn-ea"/>
              </a:rPr>
              <a:t>3</a:t>
            </a:r>
            <a:r>
              <a:rPr kumimoji="1" lang="ja-JP" altLang="en-US" sz="1050" dirty="0" smtClean="0">
                <a:solidFill>
                  <a:schemeClr val="tx1"/>
                </a:solidFill>
                <a:latin typeface="+mn-ea"/>
              </a:rPr>
              <a:t>分</a:t>
            </a:r>
            <a:endParaRPr kumimoji="1" lang="ja-JP" altLang="en-US" sz="1050" dirty="0">
              <a:solidFill>
                <a:schemeClr val="tx1"/>
              </a:solidFill>
              <a:latin typeface="+mn-ea"/>
            </a:endParaRPr>
          </a:p>
        </p:txBody>
      </p:sp>
      <p:sp>
        <p:nvSpPr>
          <p:cNvPr id="43" name="正方形/長方形 42"/>
          <p:cNvSpPr/>
          <p:nvPr/>
        </p:nvSpPr>
        <p:spPr>
          <a:xfrm>
            <a:off x="2144253" y="5463339"/>
            <a:ext cx="731930" cy="544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050" dirty="0" smtClean="0">
                <a:solidFill>
                  <a:schemeClr val="tx1"/>
                </a:solidFill>
                <a:latin typeface="+mn-ea"/>
              </a:rPr>
              <a:t>課題</a:t>
            </a:r>
            <a:endParaRPr lang="en-US" altLang="ja-JP" sz="1050" dirty="0" smtClean="0">
              <a:solidFill>
                <a:schemeClr val="tx1"/>
              </a:solidFill>
              <a:latin typeface="+mn-ea"/>
            </a:endParaRPr>
          </a:p>
          <a:p>
            <a:pPr algn="ctr"/>
            <a:r>
              <a:rPr lang="en-US" altLang="ja-JP" sz="1050" dirty="0" smtClean="0">
                <a:solidFill>
                  <a:schemeClr val="tx1"/>
                </a:solidFill>
                <a:latin typeface="+mn-ea"/>
              </a:rPr>
              <a:t>(</a:t>
            </a:r>
            <a:r>
              <a:rPr lang="ja-JP" altLang="en-US" sz="1050" dirty="0" smtClean="0">
                <a:solidFill>
                  <a:schemeClr val="tx1"/>
                </a:solidFill>
                <a:latin typeface="+mn-ea"/>
              </a:rPr>
              <a:t>操作性</a:t>
            </a:r>
            <a:r>
              <a:rPr lang="en-US" altLang="ja-JP" sz="1050" dirty="0" smtClean="0">
                <a:solidFill>
                  <a:schemeClr val="tx1"/>
                </a:solidFill>
                <a:latin typeface="+mn-ea"/>
              </a:rPr>
              <a:t>:</a:t>
            </a:r>
            <a:r>
              <a:rPr lang="ja-JP" altLang="en-US" sz="1050" dirty="0" smtClean="0">
                <a:solidFill>
                  <a:schemeClr val="tx1"/>
                </a:solidFill>
                <a:latin typeface="+mn-ea"/>
              </a:rPr>
              <a:t>悪</a:t>
            </a:r>
            <a:r>
              <a:rPr lang="en-US" altLang="ja-JP" sz="1050" dirty="0" smtClean="0">
                <a:solidFill>
                  <a:schemeClr val="tx1"/>
                </a:solidFill>
                <a:latin typeface="+mn-ea"/>
              </a:rPr>
              <a:t>)</a:t>
            </a:r>
          </a:p>
          <a:p>
            <a:pPr algn="ctr"/>
            <a:r>
              <a:rPr kumimoji="1" lang="en-US" altLang="ja-JP" sz="1050" dirty="0" smtClean="0">
                <a:solidFill>
                  <a:schemeClr val="tx1"/>
                </a:solidFill>
                <a:latin typeface="+mn-ea"/>
              </a:rPr>
              <a:t>3</a:t>
            </a:r>
            <a:r>
              <a:rPr kumimoji="1" lang="ja-JP" altLang="en-US" sz="1050" dirty="0" smtClean="0">
                <a:solidFill>
                  <a:schemeClr val="tx1"/>
                </a:solidFill>
                <a:latin typeface="+mn-ea"/>
              </a:rPr>
              <a:t>分</a:t>
            </a:r>
            <a:endParaRPr kumimoji="1" lang="ja-JP" altLang="en-US" sz="1050" dirty="0">
              <a:solidFill>
                <a:schemeClr val="tx1"/>
              </a:solidFill>
              <a:latin typeface="+mn-ea"/>
            </a:endParaRPr>
          </a:p>
        </p:txBody>
      </p:sp>
      <p:sp>
        <p:nvSpPr>
          <p:cNvPr id="44" name="正方形/長方形 43"/>
          <p:cNvSpPr/>
          <p:nvPr/>
        </p:nvSpPr>
        <p:spPr>
          <a:xfrm>
            <a:off x="2918565" y="5463339"/>
            <a:ext cx="844044" cy="544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n-ea"/>
              </a:rPr>
              <a:t>後安静</a:t>
            </a:r>
            <a:endParaRPr kumimoji="1" lang="en-US" altLang="ja-JP" sz="1050" dirty="0" smtClean="0">
              <a:solidFill>
                <a:schemeClr val="tx1"/>
              </a:solidFill>
              <a:latin typeface="+mn-ea"/>
            </a:endParaRPr>
          </a:p>
          <a:p>
            <a:pPr algn="ctr"/>
            <a:r>
              <a:rPr lang="en-US" altLang="ja-JP" sz="1050" dirty="0" smtClean="0">
                <a:solidFill>
                  <a:schemeClr val="tx1"/>
                </a:solidFill>
                <a:latin typeface="+mn-ea"/>
              </a:rPr>
              <a:t>4</a:t>
            </a:r>
            <a:r>
              <a:rPr lang="ja-JP" altLang="en-US" sz="1050" dirty="0" smtClean="0">
                <a:solidFill>
                  <a:schemeClr val="tx1"/>
                </a:solidFill>
                <a:latin typeface="+mn-ea"/>
              </a:rPr>
              <a:t>分</a:t>
            </a:r>
            <a:endParaRPr kumimoji="1" lang="ja-JP" altLang="en-US" sz="1050" dirty="0">
              <a:solidFill>
                <a:schemeClr val="tx1"/>
              </a:solidFill>
              <a:latin typeface="+mn-ea"/>
            </a:endParaRPr>
          </a:p>
        </p:txBody>
      </p:sp>
      <p:sp>
        <p:nvSpPr>
          <p:cNvPr id="45" name="正方形/長方形 44"/>
          <p:cNvSpPr/>
          <p:nvPr/>
        </p:nvSpPr>
        <p:spPr>
          <a:xfrm>
            <a:off x="455850" y="5428710"/>
            <a:ext cx="844044" cy="544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n-ea"/>
              </a:rPr>
              <a:t>前安静</a:t>
            </a:r>
            <a:endParaRPr kumimoji="1" lang="en-US" altLang="ja-JP" sz="1100" dirty="0" smtClean="0">
              <a:solidFill>
                <a:schemeClr val="tx1"/>
              </a:solidFill>
              <a:latin typeface="+mn-ea"/>
            </a:endParaRPr>
          </a:p>
          <a:p>
            <a:pPr algn="ctr"/>
            <a:r>
              <a:rPr lang="en-US" altLang="ja-JP" sz="1100" dirty="0">
                <a:solidFill>
                  <a:schemeClr val="tx1"/>
                </a:solidFill>
                <a:latin typeface="+mn-ea"/>
              </a:rPr>
              <a:t>4</a:t>
            </a:r>
            <a:r>
              <a:rPr lang="ja-JP" altLang="en-US" sz="1100" dirty="0" smtClean="0">
                <a:solidFill>
                  <a:schemeClr val="tx1"/>
                </a:solidFill>
                <a:latin typeface="+mn-ea"/>
              </a:rPr>
              <a:t>分</a:t>
            </a:r>
            <a:endParaRPr kumimoji="1" lang="ja-JP" altLang="en-US" sz="1100" dirty="0">
              <a:solidFill>
                <a:schemeClr val="tx1"/>
              </a:solidFill>
              <a:latin typeface="+mn-ea"/>
            </a:endParaRPr>
          </a:p>
        </p:txBody>
      </p:sp>
      <p:sp>
        <p:nvSpPr>
          <p:cNvPr id="46" name="正方形/長方形 45"/>
          <p:cNvSpPr/>
          <p:nvPr/>
        </p:nvSpPr>
        <p:spPr>
          <a:xfrm>
            <a:off x="1342277" y="5428710"/>
            <a:ext cx="731930" cy="544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100" dirty="0" smtClean="0">
                <a:solidFill>
                  <a:schemeClr val="tx1"/>
                </a:solidFill>
                <a:latin typeface="+mn-ea"/>
              </a:rPr>
              <a:t>課題</a:t>
            </a:r>
            <a:endParaRPr lang="en-US" altLang="ja-JP" sz="1100" dirty="0" smtClean="0">
              <a:solidFill>
                <a:schemeClr val="tx1"/>
              </a:solidFill>
              <a:latin typeface="+mn-ea"/>
            </a:endParaRPr>
          </a:p>
          <a:p>
            <a:pPr algn="ctr"/>
            <a:r>
              <a:rPr lang="en-US" altLang="ja-JP" sz="1100" dirty="0" smtClean="0">
                <a:solidFill>
                  <a:schemeClr val="tx1"/>
                </a:solidFill>
                <a:latin typeface="+mn-ea"/>
              </a:rPr>
              <a:t>(</a:t>
            </a:r>
            <a:r>
              <a:rPr lang="ja-JP" altLang="en-US" sz="1100" dirty="0" smtClean="0">
                <a:solidFill>
                  <a:schemeClr val="tx1"/>
                </a:solidFill>
                <a:latin typeface="+mn-ea"/>
              </a:rPr>
              <a:t>操作性</a:t>
            </a:r>
            <a:r>
              <a:rPr lang="en-US" altLang="ja-JP" sz="1100" dirty="0" smtClean="0">
                <a:solidFill>
                  <a:schemeClr val="tx1"/>
                </a:solidFill>
                <a:latin typeface="+mn-ea"/>
              </a:rPr>
              <a:t>:</a:t>
            </a:r>
            <a:r>
              <a:rPr lang="ja-JP" altLang="en-US" sz="1100" dirty="0" smtClean="0">
                <a:solidFill>
                  <a:schemeClr val="tx1"/>
                </a:solidFill>
                <a:latin typeface="+mn-ea"/>
              </a:rPr>
              <a:t>良</a:t>
            </a:r>
            <a:r>
              <a:rPr lang="en-US" altLang="ja-JP" sz="1100" dirty="0" smtClean="0">
                <a:solidFill>
                  <a:schemeClr val="tx1"/>
                </a:solidFill>
                <a:latin typeface="+mn-ea"/>
              </a:rPr>
              <a:t>)</a:t>
            </a:r>
          </a:p>
          <a:p>
            <a:pPr algn="ctr"/>
            <a:r>
              <a:rPr kumimoji="1" lang="en-US" altLang="ja-JP" sz="1100" dirty="0" smtClean="0">
                <a:solidFill>
                  <a:schemeClr val="tx1"/>
                </a:solidFill>
                <a:latin typeface="+mn-ea"/>
              </a:rPr>
              <a:t>3</a:t>
            </a:r>
            <a:r>
              <a:rPr kumimoji="1" lang="ja-JP" altLang="en-US" sz="1100" dirty="0" smtClean="0">
                <a:solidFill>
                  <a:schemeClr val="tx1"/>
                </a:solidFill>
                <a:latin typeface="+mn-ea"/>
              </a:rPr>
              <a:t>分</a:t>
            </a:r>
            <a:endParaRPr kumimoji="1" lang="ja-JP" altLang="en-US" sz="1100" dirty="0">
              <a:solidFill>
                <a:schemeClr val="tx1"/>
              </a:solidFill>
              <a:latin typeface="+mn-ea"/>
            </a:endParaRPr>
          </a:p>
        </p:txBody>
      </p:sp>
      <p:sp>
        <p:nvSpPr>
          <p:cNvPr id="47" name="正方形/長方形 46"/>
          <p:cNvSpPr/>
          <p:nvPr/>
        </p:nvSpPr>
        <p:spPr>
          <a:xfrm>
            <a:off x="2116589" y="5428710"/>
            <a:ext cx="731930" cy="544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100" dirty="0" smtClean="0">
                <a:solidFill>
                  <a:schemeClr val="tx1"/>
                </a:solidFill>
                <a:latin typeface="+mn-ea"/>
              </a:rPr>
              <a:t>課題</a:t>
            </a:r>
            <a:endParaRPr lang="en-US" altLang="ja-JP" sz="1100" dirty="0" smtClean="0">
              <a:solidFill>
                <a:schemeClr val="tx1"/>
              </a:solidFill>
              <a:latin typeface="+mn-ea"/>
            </a:endParaRPr>
          </a:p>
          <a:p>
            <a:pPr algn="ctr"/>
            <a:r>
              <a:rPr lang="en-US" altLang="ja-JP" sz="1100" dirty="0" smtClean="0">
                <a:solidFill>
                  <a:schemeClr val="tx1"/>
                </a:solidFill>
                <a:latin typeface="+mn-ea"/>
              </a:rPr>
              <a:t>(</a:t>
            </a:r>
            <a:r>
              <a:rPr lang="ja-JP" altLang="en-US" sz="1100" dirty="0" smtClean="0">
                <a:solidFill>
                  <a:schemeClr val="tx1"/>
                </a:solidFill>
                <a:latin typeface="+mn-ea"/>
              </a:rPr>
              <a:t>操作性</a:t>
            </a:r>
            <a:r>
              <a:rPr lang="en-US" altLang="ja-JP" sz="1100" dirty="0" smtClean="0">
                <a:solidFill>
                  <a:schemeClr val="tx1"/>
                </a:solidFill>
                <a:latin typeface="+mn-ea"/>
              </a:rPr>
              <a:t>:</a:t>
            </a:r>
            <a:r>
              <a:rPr lang="ja-JP" altLang="en-US" sz="1100" dirty="0" smtClean="0">
                <a:solidFill>
                  <a:schemeClr val="tx1"/>
                </a:solidFill>
                <a:latin typeface="+mn-ea"/>
              </a:rPr>
              <a:t>悪</a:t>
            </a:r>
            <a:r>
              <a:rPr lang="en-US" altLang="ja-JP" sz="1100" dirty="0" smtClean="0">
                <a:solidFill>
                  <a:schemeClr val="tx1"/>
                </a:solidFill>
                <a:latin typeface="+mn-ea"/>
              </a:rPr>
              <a:t>)</a:t>
            </a:r>
          </a:p>
          <a:p>
            <a:pPr algn="ctr"/>
            <a:r>
              <a:rPr kumimoji="1" lang="en-US" altLang="ja-JP" sz="1100" dirty="0" smtClean="0">
                <a:solidFill>
                  <a:schemeClr val="tx1"/>
                </a:solidFill>
                <a:latin typeface="+mn-ea"/>
              </a:rPr>
              <a:t>3</a:t>
            </a:r>
            <a:r>
              <a:rPr kumimoji="1" lang="ja-JP" altLang="en-US" sz="1100" dirty="0" smtClean="0">
                <a:solidFill>
                  <a:schemeClr val="tx1"/>
                </a:solidFill>
                <a:latin typeface="+mn-ea"/>
              </a:rPr>
              <a:t>分</a:t>
            </a:r>
            <a:endParaRPr kumimoji="1" lang="ja-JP" altLang="en-US" sz="1100" dirty="0">
              <a:solidFill>
                <a:schemeClr val="tx1"/>
              </a:solidFill>
              <a:latin typeface="+mn-ea"/>
            </a:endParaRPr>
          </a:p>
        </p:txBody>
      </p:sp>
      <p:sp>
        <p:nvSpPr>
          <p:cNvPr id="48" name="正方形/長方形 47"/>
          <p:cNvSpPr/>
          <p:nvPr/>
        </p:nvSpPr>
        <p:spPr>
          <a:xfrm>
            <a:off x="2890901" y="5428710"/>
            <a:ext cx="844044" cy="544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n-ea"/>
              </a:rPr>
              <a:t>後安静</a:t>
            </a:r>
            <a:endParaRPr kumimoji="1" lang="en-US" altLang="ja-JP" sz="1100" dirty="0" smtClean="0">
              <a:solidFill>
                <a:schemeClr val="tx1"/>
              </a:solidFill>
              <a:latin typeface="+mn-ea"/>
            </a:endParaRPr>
          </a:p>
          <a:p>
            <a:pPr algn="ctr"/>
            <a:r>
              <a:rPr lang="en-US" altLang="ja-JP" sz="1100" dirty="0" smtClean="0">
                <a:solidFill>
                  <a:schemeClr val="tx1"/>
                </a:solidFill>
                <a:latin typeface="+mn-ea"/>
              </a:rPr>
              <a:t>4</a:t>
            </a:r>
            <a:r>
              <a:rPr lang="ja-JP" altLang="en-US" sz="1100" dirty="0" smtClean="0">
                <a:solidFill>
                  <a:schemeClr val="tx1"/>
                </a:solidFill>
                <a:latin typeface="+mn-ea"/>
              </a:rPr>
              <a:t>分</a:t>
            </a:r>
            <a:endParaRPr kumimoji="1" lang="ja-JP" altLang="en-US" sz="1100" dirty="0">
              <a:solidFill>
                <a:schemeClr val="tx1"/>
              </a:solidFill>
              <a:latin typeface="+mn-ea"/>
            </a:endParaRPr>
          </a:p>
        </p:txBody>
      </p:sp>
      <p:sp>
        <p:nvSpPr>
          <p:cNvPr id="49" name="テキスト ボックス 48"/>
          <p:cNvSpPr txBox="1"/>
          <p:nvPr/>
        </p:nvSpPr>
        <p:spPr>
          <a:xfrm>
            <a:off x="1585174" y="5124482"/>
            <a:ext cx="1186626" cy="276999"/>
          </a:xfrm>
          <a:prstGeom prst="rect">
            <a:avLst/>
          </a:prstGeom>
          <a:noFill/>
        </p:spPr>
        <p:txBody>
          <a:bodyPr wrap="square" rtlCol="0">
            <a:spAutoFit/>
          </a:bodyPr>
          <a:lstStyle/>
          <a:p>
            <a:pPr algn="ctr"/>
            <a:r>
              <a:rPr kumimoji="1" lang="ja-JP" altLang="en-US" sz="1200" dirty="0" smtClean="0">
                <a:solidFill>
                  <a:srgbClr val="7030A0"/>
                </a:solidFill>
                <a:latin typeface="+mn-ea"/>
              </a:rPr>
              <a:t>阻害セッション</a:t>
            </a:r>
            <a:endParaRPr kumimoji="1" lang="ja-JP" altLang="en-US" sz="1200" dirty="0">
              <a:solidFill>
                <a:srgbClr val="7030A0"/>
              </a:solidFill>
              <a:latin typeface="+mn-ea"/>
            </a:endParaRPr>
          </a:p>
        </p:txBody>
      </p:sp>
      <p:sp>
        <p:nvSpPr>
          <p:cNvPr id="51" name="U ターン矢印 50"/>
          <p:cNvSpPr/>
          <p:nvPr/>
        </p:nvSpPr>
        <p:spPr>
          <a:xfrm>
            <a:off x="329188" y="4966870"/>
            <a:ext cx="3541574" cy="434006"/>
          </a:xfrm>
          <a:prstGeom prst="uturnArrow">
            <a:avLst>
              <a:gd name="adj1" fmla="val 14507"/>
              <a:gd name="adj2" fmla="val 25000"/>
              <a:gd name="adj3" fmla="val 29237"/>
              <a:gd name="adj4" fmla="val 56462"/>
              <a:gd name="adj5" fmla="val 96187"/>
            </a:avLst>
          </a:prstGeom>
          <a:solidFill>
            <a:schemeClr val="bg1">
              <a:lumMod val="50000"/>
            </a:schemeClr>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solidFill>
                <a:schemeClr val="tx1"/>
              </a:solidFill>
              <a:latin typeface="+mn-ea"/>
            </a:endParaRPr>
          </a:p>
        </p:txBody>
      </p:sp>
    </p:spTree>
    <p:extLst>
      <p:ext uri="{BB962C8B-B14F-4D97-AF65-F5344CB8AC3E}">
        <p14:creationId xmlns:p14="http://schemas.microsoft.com/office/powerpoint/2010/main" val="31593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7" grpId="0" animBg="1"/>
      <p:bldP spid="30" grpId="0"/>
      <p:bldP spid="31" grpId="0"/>
      <p:bldP spid="32" grpId="0" animBg="1"/>
      <p:bldP spid="33" grpId="0" animBg="1"/>
      <p:bldP spid="34" grpId="0"/>
      <p:bldP spid="35" grpId="0" animBg="1"/>
      <p:bldP spid="36" grpId="0" animBg="1"/>
      <p:bldP spid="37" grpId="0" animBg="1"/>
      <p:bldP spid="38" grpId="0"/>
      <p:bldP spid="39" grpId="0"/>
      <p:bldP spid="41" grpId="0" animBg="1"/>
      <p:bldP spid="42" grpId="0" animBg="1"/>
      <p:bldP spid="43" grpId="0" animBg="1"/>
      <p:bldP spid="44" grpId="0" animBg="1"/>
      <p:bldP spid="45" grpId="0" animBg="1"/>
      <p:bldP spid="46" grpId="0" animBg="1"/>
      <p:bldP spid="47" grpId="0" animBg="1"/>
      <p:bldP spid="48" grpId="0" animBg="1"/>
      <p:bldP spid="49" grpId="0"/>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下矢印 109"/>
          <p:cNvSpPr/>
          <p:nvPr/>
        </p:nvSpPr>
        <p:spPr>
          <a:xfrm>
            <a:off x="3228911" y="3716451"/>
            <a:ext cx="436172" cy="186191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下矢印 110"/>
          <p:cNvSpPr/>
          <p:nvPr/>
        </p:nvSpPr>
        <p:spPr>
          <a:xfrm>
            <a:off x="5249835" y="3716451"/>
            <a:ext cx="436172" cy="186191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latin typeface="+mn-ea"/>
              </a:rPr>
              <a:t>21</a:t>
            </a:fld>
            <a:endParaRPr kumimoji="1" lang="ja-JP" altLang="en-US" dirty="0">
              <a:latin typeface="+mn-ea"/>
            </a:endParaRPr>
          </a:p>
        </p:txBody>
      </p:sp>
      <p:sp>
        <p:nvSpPr>
          <p:cNvPr id="168" name="円/楕円 167"/>
          <p:cNvSpPr/>
          <p:nvPr/>
        </p:nvSpPr>
        <p:spPr>
          <a:xfrm>
            <a:off x="1127901" y="611563"/>
            <a:ext cx="2265474" cy="188226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n-ea"/>
            </a:endParaRPr>
          </a:p>
        </p:txBody>
      </p:sp>
      <p:grpSp>
        <p:nvGrpSpPr>
          <p:cNvPr id="45" name="グループ化 44"/>
          <p:cNvGrpSpPr/>
          <p:nvPr/>
        </p:nvGrpSpPr>
        <p:grpSpPr>
          <a:xfrm>
            <a:off x="1366223" y="926979"/>
            <a:ext cx="1879590" cy="78315"/>
            <a:chOff x="2342551" y="20154759"/>
            <a:chExt cx="3746574" cy="118457"/>
          </a:xfrm>
        </p:grpSpPr>
        <p:cxnSp>
          <p:nvCxnSpPr>
            <p:cNvPr id="46" name="直線コネクタ 45"/>
            <p:cNvCxnSpPr/>
            <p:nvPr/>
          </p:nvCxnSpPr>
          <p:spPr>
            <a:xfrm>
              <a:off x="2349281" y="20154759"/>
              <a:ext cx="3739844" cy="0"/>
            </a:xfrm>
            <a:prstGeom prst="line">
              <a:avLst/>
            </a:prstGeom>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a:off x="2342551" y="20158951"/>
              <a:ext cx="0" cy="114265"/>
            </a:xfrm>
            <a:prstGeom prst="line">
              <a:avLst/>
            </a:prstGeom>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6080665" y="20158951"/>
              <a:ext cx="0" cy="114265"/>
            </a:xfrm>
            <a:prstGeom prst="line">
              <a:avLst/>
            </a:prstGeom>
          </p:spPr>
          <p:style>
            <a:lnRef idx="1">
              <a:schemeClr val="dk1"/>
            </a:lnRef>
            <a:fillRef idx="0">
              <a:schemeClr val="dk1"/>
            </a:fillRef>
            <a:effectRef idx="0">
              <a:schemeClr val="dk1"/>
            </a:effectRef>
            <a:fontRef idx="minor">
              <a:schemeClr val="tx1"/>
            </a:fontRef>
          </p:style>
        </p:cxnSp>
      </p:grpSp>
      <p:sp>
        <p:nvSpPr>
          <p:cNvPr id="49" name="テキスト ボックス 48"/>
          <p:cNvSpPr txBox="1"/>
          <p:nvPr/>
        </p:nvSpPr>
        <p:spPr>
          <a:xfrm>
            <a:off x="2010913" y="642174"/>
            <a:ext cx="509012" cy="338554"/>
          </a:xfrm>
          <a:prstGeom prst="rect">
            <a:avLst/>
          </a:prstGeom>
          <a:noFill/>
        </p:spPr>
        <p:txBody>
          <a:bodyPr wrap="square" rtlCol="0">
            <a:spAutoFit/>
          </a:bodyPr>
          <a:lstStyle/>
          <a:p>
            <a:pPr algn="ctr"/>
            <a:r>
              <a:rPr kumimoji="1" lang="en-US" altLang="ja-JP" sz="1600" dirty="0" smtClean="0">
                <a:latin typeface="+mn-ea"/>
              </a:rPr>
              <a:t>**</a:t>
            </a:r>
            <a:endParaRPr kumimoji="1" lang="ja-JP" altLang="en-US" sz="1600" dirty="0">
              <a:latin typeface="+mn-ea"/>
            </a:endParaRPr>
          </a:p>
        </p:txBody>
      </p:sp>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70" y="705900"/>
            <a:ext cx="3386050" cy="188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テキスト ボックス 87"/>
          <p:cNvSpPr txBox="1"/>
          <p:nvPr/>
        </p:nvSpPr>
        <p:spPr>
          <a:xfrm>
            <a:off x="1127712" y="2450516"/>
            <a:ext cx="653970" cy="257369"/>
          </a:xfrm>
          <a:prstGeom prst="rect">
            <a:avLst/>
          </a:prstGeom>
          <a:noFill/>
        </p:spPr>
        <p:txBody>
          <a:bodyPr wrap="square" lIns="36000" tIns="36000" rIns="36000" bIns="36000" rtlCol="0" anchor="ctr">
            <a:spAutoFit/>
          </a:bodyPr>
          <a:lstStyle/>
          <a:p>
            <a:pPr algn="ctr"/>
            <a:r>
              <a:rPr lang="ja-JP" altLang="en-US" sz="1200" dirty="0">
                <a:latin typeface="+mn-ea"/>
              </a:rPr>
              <a:t>訓練</a:t>
            </a:r>
            <a:endParaRPr lang="ja-JP" altLang="ja-JP" sz="1200" dirty="0">
              <a:latin typeface="+mn-ea"/>
            </a:endParaRPr>
          </a:p>
        </p:txBody>
      </p:sp>
      <p:sp>
        <p:nvSpPr>
          <p:cNvPr id="89" name="テキスト ボックス 88"/>
          <p:cNvSpPr txBox="1"/>
          <p:nvPr/>
        </p:nvSpPr>
        <p:spPr>
          <a:xfrm>
            <a:off x="1881839" y="2358178"/>
            <a:ext cx="870433" cy="442035"/>
          </a:xfrm>
          <a:prstGeom prst="rect">
            <a:avLst/>
          </a:prstGeom>
          <a:noFill/>
        </p:spPr>
        <p:txBody>
          <a:bodyPr wrap="square" lIns="36000" tIns="36000" rIns="36000" bIns="36000" rtlCol="0" anchor="ctr">
            <a:spAutoFit/>
          </a:bodyPr>
          <a:lstStyle/>
          <a:p>
            <a:pPr algn="ctr"/>
            <a:r>
              <a:rPr lang="ja-JP" altLang="en-US" sz="1200" dirty="0" smtClean="0">
                <a:latin typeface="+mn-ea"/>
              </a:rPr>
              <a:t>時間</a:t>
            </a:r>
            <a:endParaRPr lang="en-US" altLang="ja-JP" sz="1200" dirty="0" smtClean="0">
              <a:latin typeface="+mn-ea"/>
            </a:endParaRPr>
          </a:p>
          <a:p>
            <a:pPr algn="ctr"/>
            <a:r>
              <a:rPr lang="ja-JP" altLang="en-US" sz="1200" dirty="0" smtClean="0">
                <a:latin typeface="+mn-ea"/>
              </a:rPr>
              <a:t>遅延</a:t>
            </a:r>
            <a:endParaRPr lang="ja-JP" altLang="ja-JP" sz="1200" dirty="0">
              <a:latin typeface="+mn-ea"/>
            </a:endParaRPr>
          </a:p>
        </p:txBody>
      </p:sp>
      <p:sp>
        <p:nvSpPr>
          <p:cNvPr id="90" name="テキスト ボックス 89"/>
          <p:cNvSpPr txBox="1"/>
          <p:nvPr/>
        </p:nvSpPr>
        <p:spPr>
          <a:xfrm>
            <a:off x="2827818" y="2358180"/>
            <a:ext cx="870433" cy="442035"/>
          </a:xfrm>
          <a:prstGeom prst="rect">
            <a:avLst/>
          </a:prstGeom>
          <a:noFill/>
        </p:spPr>
        <p:txBody>
          <a:bodyPr wrap="square" lIns="36000" tIns="36000" rIns="36000" bIns="36000" rtlCol="0" anchor="ctr">
            <a:spAutoFit/>
          </a:bodyPr>
          <a:lstStyle/>
          <a:p>
            <a:pPr algn="ctr"/>
            <a:r>
              <a:rPr lang="ja-JP" altLang="en-US" sz="1200" dirty="0" smtClean="0">
                <a:latin typeface="+mn-ea"/>
              </a:rPr>
              <a:t>低操作</a:t>
            </a:r>
            <a:endParaRPr lang="en-US" altLang="ja-JP" sz="1200" dirty="0" smtClean="0">
              <a:latin typeface="+mn-ea"/>
            </a:endParaRPr>
          </a:p>
          <a:p>
            <a:pPr algn="ctr"/>
            <a:r>
              <a:rPr lang="ja-JP" altLang="en-US" sz="1200" dirty="0" smtClean="0">
                <a:latin typeface="+mn-ea"/>
              </a:rPr>
              <a:t>解像度</a:t>
            </a:r>
            <a:endParaRPr lang="ja-JP" altLang="ja-JP" sz="1200" dirty="0">
              <a:latin typeface="+mn-ea"/>
            </a:endParaRPr>
          </a:p>
        </p:txBody>
      </p:sp>
      <p:sp>
        <p:nvSpPr>
          <p:cNvPr id="91" name="テキスト ボックス 90"/>
          <p:cNvSpPr txBox="1"/>
          <p:nvPr/>
        </p:nvSpPr>
        <p:spPr>
          <a:xfrm>
            <a:off x="169120" y="873594"/>
            <a:ext cx="369332" cy="1477771"/>
          </a:xfrm>
          <a:prstGeom prst="rect">
            <a:avLst/>
          </a:prstGeom>
          <a:noFill/>
        </p:spPr>
        <p:txBody>
          <a:bodyPr vert="eaVert" wrap="square" rtlCol="0">
            <a:spAutoFit/>
          </a:bodyPr>
          <a:lstStyle/>
          <a:p>
            <a:pPr algn="ctr"/>
            <a:r>
              <a:rPr kumimoji="1" lang="ja-JP" altLang="en-US" sz="1200" dirty="0" smtClean="0">
                <a:latin typeface="+mn-ea"/>
              </a:rPr>
              <a:t>自己感覚転移</a:t>
            </a:r>
            <a:endParaRPr kumimoji="1" lang="ja-JP" altLang="en-US" sz="1200" dirty="0">
              <a:latin typeface="+mn-ea"/>
            </a:endParaRPr>
          </a:p>
        </p:txBody>
      </p:sp>
      <p:sp>
        <p:nvSpPr>
          <p:cNvPr id="33" name="正方形/長方形 32"/>
          <p:cNvSpPr/>
          <p:nvPr/>
        </p:nvSpPr>
        <p:spPr>
          <a:xfrm>
            <a:off x="125480" y="116632"/>
            <a:ext cx="1406154" cy="276999"/>
          </a:xfrm>
          <a:prstGeom prst="rect">
            <a:avLst/>
          </a:prstGeom>
        </p:spPr>
        <p:txBody>
          <a:bodyPr wrap="none">
            <a:spAutoFit/>
          </a:bodyPr>
          <a:lstStyle/>
          <a:p>
            <a:r>
              <a:rPr lang="ja-JP" altLang="en-US" sz="1200" smtClean="0">
                <a:latin typeface="+mn-ea"/>
              </a:rPr>
              <a:t>研究</a:t>
            </a:r>
            <a:r>
              <a:rPr lang="en-US" altLang="ja-JP" sz="1200" smtClean="0">
                <a:latin typeface="+mn-ea"/>
              </a:rPr>
              <a:t>4</a:t>
            </a:r>
            <a:r>
              <a:rPr lang="ja-JP" altLang="en-US" sz="1200" smtClean="0">
                <a:latin typeface="+mn-ea"/>
              </a:rPr>
              <a:t>　結果と考察</a:t>
            </a:r>
            <a:endParaRPr lang="en-US" altLang="ja-JP" sz="1200" smtClean="0">
              <a:latin typeface="+mn-ea"/>
            </a:endParaRPr>
          </a:p>
        </p:txBody>
      </p:sp>
      <p:sp>
        <p:nvSpPr>
          <p:cNvPr id="51" name="円/楕円 50"/>
          <p:cNvSpPr/>
          <p:nvPr/>
        </p:nvSpPr>
        <p:spPr>
          <a:xfrm>
            <a:off x="6793718" y="1438897"/>
            <a:ext cx="1922638" cy="901703"/>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9" name="テキスト ボックス 78"/>
          <p:cNvSpPr txBox="1"/>
          <p:nvPr/>
        </p:nvSpPr>
        <p:spPr>
          <a:xfrm>
            <a:off x="3988182" y="791027"/>
            <a:ext cx="369332" cy="1836181"/>
          </a:xfrm>
          <a:prstGeom prst="rect">
            <a:avLst/>
          </a:prstGeom>
          <a:noFill/>
        </p:spPr>
        <p:txBody>
          <a:bodyPr vert="eaVert" wrap="square" rtlCol="0">
            <a:spAutoFit/>
          </a:bodyPr>
          <a:lstStyle/>
          <a:p>
            <a:pPr algn="ctr"/>
            <a:r>
              <a:rPr lang="ja-JP" altLang="en-US" sz="1200" dirty="0" smtClean="0">
                <a:latin typeface="+mn-ea"/>
              </a:rPr>
              <a:t>課題成功率</a:t>
            </a:r>
            <a:r>
              <a:rPr lang="en-US" altLang="ja-JP" sz="1200" dirty="0" smtClean="0">
                <a:latin typeface="+mn-ea"/>
              </a:rPr>
              <a:t> (</a:t>
            </a:r>
            <a:r>
              <a:rPr lang="ja-JP" altLang="en-US" sz="1200" dirty="0" smtClean="0">
                <a:latin typeface="+mn-ea"/>
              </a:rPr>
              <a:t>％</a:t>
            </a:r>
            <a:r>
              <a:rPr lang="en-US" altLang="ja-JP" sz="1200" dirty="0" smtClean="0">
                <a:latin typeface="+mn-ea"/>
              </a:rPr>
              <a:t>)</a:t>
            </a:r>
            <a:endParaRPr kumimoji="1" lang="ja-JP" altLang="en-US" sz="1200" dirty="0">
              <a:latin typeface="+mn-ea"/>
            </a:endParaRPr>
          </a:p>
        </p:txBody>
      </p:sp>
      <p:cxnSp>
        <p:nvCxnSpPr>
          <p:cNvPr id="81" name="直線コネクタ 80"/>
          <p:cNvCxnSpPr/>
          <p:nvPr/>
        </p:nvCxnSpPr>
        <p:spPr>
          <a:xfrm flipV="1">
            <a:off x="6744161" y="1034234"/>
            <a:ext cx="0" cy="1337143"/>
          </a:xfrm>
          <a:prstGeom prst="line">
            <a:avLst/>
          </a:prstGeom>
        </p:spPr>
        <p:style>
          <a:lnRef idx="1">
            <a:schemeClr val="dk1"/>
          </a:lnRef>
          <a:fillRef idx="0">
            <a:schemeClr val="dk1"/>
          </a:fillRef>
          <a:effectRef idx="0">
            <a:schemeClr val="dk1"/>
          </a:effectRef>
          <a:fontRef idx="minor">
            <a:schemeClr val="tx1"/>
          </a:fontRef>
        </p:style>
      </p:cxnSp>
      <p:pic>
        <p:nvPicPr>
          <p:cNvPr id="104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900" y="863383"/>
            <a:ext cx="4618986" cy="172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 name="テキスト ボックス 168"/>
          <p:cNvSpPr txBox="1"/>
          <p:nvPr/>
        </p:nvSpPr>
        <p:spPr>
          <a:xfrm>
            <a:off x="5310329" y="2542846"/>
            <a:ext cx="893840" cy="257369"/>
          </a:xfrm>
          <a:prstGeom prst="rect">
            <a:avLst/>
          </a:prstGeom>
          <a:noFill/>
        </p:spPr>
        <p:txBody>
          <a:bodyPr wrap="square" lIns="36000" tIns="36000" rIns="36000" bIns="36000" rtlCol="0" anchor="ctr">
            <a:spAutoFit/>
          </a:bodyPr>
          <a:lstStyle/>
          <a:p>
            <a:pPr algn="ctr"/>
            <a:r>
              <a:rPr lang="ja-JP" altLang="en-US" sz="1200" dirty="0">
                <a:latin typeface="+mn-ea"/>
              </a:rPr>
              <a:t>操作性</a:t>
            </a:r>
            <a:r>
              <a:rPr lang="ja-JP" altLang="en-US" sz="1200" dirty="0" smtClean="0">
                <a:latin typeface="+mn-ea"/>
              </a:rPr>
              <a:t>：良</a:t>
            </a:r>
            <a:endParaRPr lang="ja-JP" altLang="ja-JP" sz="1200" dirty="0">
              <a:latin typeface="+mn-ea"/>
            </a:endParaRPr>
          </a:p>
        </p:txBody>
      </p:sp>
      <p:sp>
        <p:nvSpPr>
          <p:cNvPr id="171" name="テキスト ボックス 170"/>
          <p:cNvSpPr txBox="1"/>
          <p:nvPr/>
        </p:nvSpPr>
        <p:spPr>
          <a:xfrm>
            <a:off x="7325466" y="2527306"/>
            <a:ext cx="983224" cy="257369"/>
          </a:xfrm>
          <a:prstGeom prst="rect">
            <a:avLst/>
          </a:prstGeom>
          <a:noFill/>
        </p:spPr>
        <p:txBody>
          <a:bodyPr wrap="square" lIns="36000" tIns="36000" rIns="36000" bIns="36000" rtlCol="0" anchor="ctr">
            <a:spAutoFit/>
          </a:bodyPr>
          <a:lstStyle/>
          <a:p>
            <a:pPr algn="ctr"/>
            <a:r>
              <a:rPr lang="ja-JP" altLang="en-US" sz="1200" dirty="0" smtClean="0">
                <a:latin typeface="+mn-ea"/>
              </a:rPr>
              <a:t>操作性：悪</a:t>
            </a:r>
            <a:endParaRPr lang="ja-JP" altLang="ja-JP" sz="1200" dirty="0">
              <a:latin typeface="+mn-ea"/>
            </a:endParaRPr>
          </a:p>
        </p:txBody>
      </p:sp>
      <p:sp>
        <p:nvSpPr>
          <p:cNvPr id="172" name="テキスト ボックス 171"/>
          <p:cNvSpPr txBox="1"/>
          <p:nvPr/>
        </p:nvSpPr>
        <p:spPr>
          <a:xfrm>
            <a:off x="4788495" y="1857828"/>
            <a:ext cx="1795024" cy="430887"/>
          </a:xfrm>
          <a:prstGeom prst="rect">
            <a:avLst/>
          </a:prstGeom>
          <a:noFill/>
        </p:spPr>
        <p:txBody>
          <a:bodyPr wrap="square" rtlCol="0">
            <a:spAutoFit/>
          </a:bodyPr>
          <a:lstStyle/>
          <a:p>
            <a:r>
              <a:rPr lang="en-US" altLang="ja-JP" sz="1100" dirty="0" smtClean="0">
                <a:solidFill>
                  <a:schemeClr val="accent6">
                    <a:lumMod val="75000"/>
                  </a:schemeClr>
                </a:solidFill>
                <a:latin typeface="+mn-ea"/>
              </a:rPr>
              <a:t>―――</a:t>
            </a:r>
            <a:r>
              <a:rPr lang="ja-JP" altLang="en-US" sz="1100" dirty="0" smtClean="0">
                <a:latin typeface="+mn-ea"/>
              </a:rPr>
              <a:t>　低操作</a:t>
            </a:r>
            <a:r>
              <a:rPr lang="ja-JP" altLang="en-US" sz="1100" dirty="0">
                <a:latin typeface="+mn-ea"/>
              </a:rPr>
              <a:t>解像度</a:t>
            </a:r>
            <a:endParaRPr lang="en-US" altLang="ja-JP" sz="1100" dirty="0" smtClean="0">
              <a:latin typeface="+mn-ea"/>
            </a:endParaRPr>
          </a:p>
          <a:p>
            <a:r>
              <a:rPr lang="en-US" altLang="ja-JP" sz="1100" dirty="0">
                <a:solidFill>
                  <a:srgbClr val="00B050"/>
                </a:solidFill>
                <a:latin typeface="+mn-ea"/>
              </a:rPr>
              <a:t>―――</a:t>
            </a:r>
            <a:r>
              <a:rPr lang="ja-JP" altLang="en-US" sz="1100" dirty="0">
                <a:latin typeface="+mn-ea"/>
              </a:rPr>
              <a:t>　</a:t>
            </a:r>
            <a:r>
              <a:rPr lang="ja-JP" altLang="en-US" sz="1100" dirty="0" smtClean="0">
                <a:latin typeface="+mn-ea"/>
              </a:rPr>
              <a:t>時間遅延</a:t>
            </a:r>
            <a:endParaRPr lang="ja-JP" altLang="en-US" sz="1100" dirty="0">
              <a:solidFill>
                <a:srgbClr val="FF0000"/>
              </a:solidFill>
              <a:latin typeface="+mn-ea"/>
            </a:endParaRPr>
          </a:p>
        </p:txBody>
      </p:sp>
      <p:cxnSp>
        <p:nvCxnSpPr>
          <p:cNvPr id="37" name="直線コネクタ 36"/>
          <p:cNvCxnSpPr/>
          <p:nvPr/>
        </p:nvCxnSpPr>
        <p:spPr>
          <a:xfrm>
            <a:off x="8136728" y="1812429"/>
            <a:ext cx="0" cy="144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8153511" y="1845278"/>
            <a:ext cx="104188" cy="85394"/>
          </a:xfrm>
          <a:prstGeom prst="rect">
            <a:avLst/>
          </a:prstGeom>
          <a:noFill/>
          <a:ln>
            <a:noFill/>
          </a:ln>
        </p:spPr>
        <p:txBody>
          <a:bodyPr wrap="none" lIns="0" tIns="0" rIns="0" bIns="0" rtlCol="0" anchor="ctr">
            <a:noAutofit/>
          </a:bodyPr>
          <a:lstStyle/>
          <a:p>
            <a:pPr algn="ctr"/>
            <a:r>
              <a:rPr kumimoji="1" lang="en-US" altLang="ja-JP" sz="1050" smtClean="0">
                <a:latin typeface="+mn-ea"/>
              </a:rPr>
              <a:t>*</a:t>
            </a:r>
            <a:endParaRPr kumimoji="1" lang="ja-JP" altLang="en-US" sz="1050" dirty="0">
              <a:latin typeface="+mn-ea"/>
            </a:endParaRPr>
          </a:p>
        </p:txBody>
      </p:sp>
      <p:sp>
        <p:nvSpPr>
          <p:cNvPr id="40" name="テキスト ボックス 39"/>
          <p:cNvSpPr txBox="1"/>
          <p:nvPr/>
        </p:nvSpPr>
        <p:spPr>
          <a:xfrm>
            <a:off x="7269265" y="126446"/>
            <a:ext cx="1734926" cy="257369"/>
          </a:xfrm>
          <a:prstGeom prst="rect">
            <a:avLst/>
          </a:prstGeom>
          <a:noFill/>
        </p:spPr>
        <p:txBody>
          <a:bodyPr wrap="square" lIns="36000" tIns="36000" rIns="36000" bIns="36000" rtlCol="0">
            <a:spAutoFit/>
          </a:bodyPr>
          <a:lstStyle/>
          <a:p>
            <a:pPr algn="ctr"/>
            <a:r>
              <a:rPr lang="en-US" altLang="ja-JP" sz="1200">
                <a:latin typeface="+mn-ea"/>
              </a:rPr>
              <a:t>* * </a:t>
            </a:r>
            <a:r>
              <a:rPr lang="ja-JP" altLang="en-US" sz="1200" smtClean="0">
                <a:latin typeface="+mn-ea"/>
              </a:rPr>
              <a:t>：</a:t>
            </a:r>
            <a:r>
              <a:rPr lang="en-US" altLang="ja-JP" sz="1200" i="1">
                <a:latin typeface="+mn-ea"/>
              </a:rPr>
              <a:t>p</a:t>
            </a:r>
            <a:r>
              <a:rPr lang="en-US" altLang="ja-JP" sz="1200">
                <a:latin typeface="+mn-ea"/>
              </a:rPr>
              <a:t>&lt;.</a:t>
            </a:r>
            <a:r>
              <a:rPr lang="en-US" altLang="ja-JP" sz="1200" smtClean="0">
                <a:latin typeface="+mn-ea"/>
              </a:rPr>
              <a:t>01  *</a:t>
            </a:r>
            <a:r>
              <a:rPr lang="ja-JP" altLang="en-US" sz="1200" smtClean="0">
                <a:latin typeface="+mn-ea"/>
              </a:rPr>
              <a:t>：</a:t>
            </a:r>
            <a:r>
              <a:rPr lang="en-US" altLang="ja-JP" sz="1200" i="1" smtClean="0">
                <a:latin typeface="+mn-ea"/>
              </a:rPr>
              <a:t>p</a:t>
            </a:r>
            <a:r>
              <a:rPr lang="en-US" altLang="ja-JP" sz="1200">
                <a:latin typeface="+mn-ea"/>
              </a:rPr>
              <a:t>&lt;.</a:t>
            </a:r>
            <a:r>
              <a:rPr lang="en-US" altLang="ja-JP" sz="1200" smtClean="0">
                <a:latin typeface="+mn-ea"/>
              </a:rPr>
              <a:t>05</a:t>
            </a:r>
          </a:p>
        </p:txBody>
      </p:sp>
      <p:sp>
        <p:nvSpPr>
          <p:cNvPr id="41" name="正方形/長方形 40"/>
          <p:cNvSpPr/>
          <p:nvPr/>
        </p:nvSpPr>
        <p:spPr>
          <a:xfrm>
            <a:off x="413773" y="3036677"/>
            <a:ext cx="3870195" cy="679774"/>
          </a:xfrm>
          <a:prstGeom prst="rect">
            <a:avLst/>
          </a:prstGeom>
          <a:ln>
            <a:noFill/>
          </a:ln>
        </p:spPr>
        <p:txBody>
          <a:bodyPr wrap="square" lIns="108000" tIns="108000" rIns="108000" bIns="108000">
            <a:spAutoFit/>
          </a:bodyPr>
          <a:lstStyle/>
          <a:p>
            <a:pPr algn="ctr"/>
            <a:r>
              <a:rPr lang="ja-JP" altLang="en-US" sz="1500">
                <a:latin typeface="+mn-ea"/>
              </a:rPr>
              <a:t>感覚転移得点は訓練で最も</a:t>
            </a:r>
            <a:r>
              <a:rPr lang="ja-JP" altLang="en-US" sz="1500" smtClean="0">
                <a:latin typeface="+mn-ea"/>
              </a:rPr>
              <a:t>高く、</a:t>
            </a:r>
            <a:endParaRPr lang="en-US" altLang="ja-JP" sz="1500" smtClean="0">
              <a:latin typeface="+mn-ea"/>
            </a:endParaRPr>
          </a:p>
          <a:p>
            <a:pPr algn="ctr"/>
            <a:r>
              <a:rPr lang="ja-JP" altLang="en-US" sz="1500" smtClean="0">
                <a:solidFill>
                  <a:srgbClr val="FF0000"/>
                </a:solidFill>
                <a:latin typeface="+mn-ea"/>
              </a:rPr>
              <a:t>低操作</a:t>
            </a:r>
            <a:r>
              <a:rPr lang="ja-JP" altLang="en-US" sz="1500">
                <a:solidFill>
                  <a:srgbClr val="FF0000"/>
                </a:solidFill>
                <a:latin typeface="+mn-ea"/>
              </a:rPr>
              <a:t>解像度条件において有意に</a:t>
            </a:r>
            <a:r>
              <a:rPr lang="ja-JP" altLang="en-US" sz="1500" smtClean="0">
                <a:solidFill>
                  <a:srgbClr val="FF0000"/>
                </a:solidFill>
                <a:latin typeface="+mn-ea"/>
              </a:rPr>
              <a:t>低下。</a:t>
            </a:r>
            <a:endParaRPr lang="en-US" altLang="ja-JP" sz="1500" dirty="0">
              <a:solidFill>
                <a:srgbClr val="FF0000"/>
              </a:solidFill>
              <a:latin typeface="+mn-ea"/>
            </a:endParaRPr>
          </a:p>
        </p:txBody>
      </p:sp>
      <p:sp>
        <p:nvSpPr>
          <p:cNvPr id="42" name="正方形/長方形 41"/>
          <p:cNvSpPr/>
          <p:nvPr/>
        </p:nvSpPr>
        <p:spPr>
          <a:xfrm>
            <a:off x="5058576" y="3036677"/>
            <a:ext cx="3545872" cy="679774"/>
          </a:xfrm>
          <a:prstGeom prst="rect">
            <a:avLst/>
          </a:prstGeom>
          <a:ln>
            <a:noFill/>
          </a:ln>
        </p:spPr>
        <p:txBody>
          <a:bodyPr wrap="square" lIns="108000" tIns="108000" rIns="108000" bIns="108000">
            <a:spAutoFit/>
          </a:bodyPr>
          <a:lstStyle/>
          <a:p>
            <a:pPr algn="ctr"/>
            <a:r>
              <a:rPr lang="ja-JP" altLang="en-US" sz="1500" smtClean="0">
                <a:latin typeface="+mn-ea"/>
              </a:rPr>
              <a:t>両条件</a:t>
            </a:r>
            <a:r>
              <a:rPr lang="ja-JP" altLang="en-US" sz="1500">
                <a:latin typeface="+mn-ea"/>
              </a:rPr>
              <a:t>共にパフォーマンスは低下したが</a:t>
            </a:r>
            <a:r>
              <a:rPr lang="ja-JP" altLang="en-US" sz="1500" smtClean="0">
                <a:latin typeface="+mn-ea"/>
              </a:rPr>
              <a:t>、</a:t>
            </a:r>
            <a:endParaRPr lang="en-US" altLang="ja-JP" sz="1500" smtClean="0">
              <a:latin typeface="+mn-ea"/>
            </a:endParaRPr>
          </a:p>
          <a:p>
            <a:pPr algn="ctr"/>
            <a:r>
              <a:rPr lang="ja-JP" altLang="en-US" sz="1500" smtClean="0">
                <a:solidFill>
                  <a:srgbClr val="FF0000"/>
                </a:solidFill>
                <a:latin typeface="+mn-ea"/>
              </a:rPr>
              <a:t>時間</a:t>
            </a:r>
            <a:r>
              <a:rPr lang="ja-JP" altLang="en-US" sz="1500">
                <a:solidFill>
                  <a:srgbClr val="FF0000"/>
                </a:solidFill>
                <a:latin typeface="+mn-ea"/>
              </a:rPr>
              <a:t>遅延条件で</a:t>
            </a:r>
            <a:r>
              <a:rPr lang="ja-JP" altLang="en-US" sz="1500" smtClean="0">
                <a:solidFill>
                  <a:srgbClr val="FF0000"/>
                </a:solidFill>
                <a:latin typeface="+mn-ea"/>
              </a:rPr>
              <a:t>顕著。</a:t>
            </a:r>
            <a:endParaRPr lang="ja-JP" altLang="en-US" sz="1500">
              <a:solidFill>
                <a:srgbClr val="FF0000"/>
              </a:solidFill>
              <a:latin typeface="+mn-ea"/>
            </a:endParaRPr>
          </a:p>
        </p:txBody>
      </p:sp>
      <p:sp>
        <p:nvSpPr>
          <p:cNvPr id="102" name="正方形/長方形 101"/>
          <p:cNvSpPr/>
          <p:nvPr/>
        </p:nvSpPr>
        <p:spPr>
          <a:xfrm>
            <a:off x="2788221" y="5772981"/>
            <a:ext cx="3545872" cy="464331"/>
          </a:xfrm>
          <a:prstGeom prst="rect">
            <a:avLst/>
          </a:prstGeom>
          <a:ln>
            <a:noFill/>
          </a:ln>
        </p:spPr>
        <p:txBody>
          <a:bodyPr wrap="square" lIns="108000" tIns="108000" rIns="108000" bIns="108000">
            <a:spAutoFit/>
          </a:bodyPr>
          <a:lstStyle/>
          <a:p>
            <a:pPr algn="ctr"/>
            <a:r>
              <a:rPr lang="ja-JP" altLang="en-US" sz="1600" smtClean="0">
                <a:solidFill>
                  <a:srgbClr val="FF0000"/>
                </a:solidFill>
                <a:latin typeface="+mn-ea"/>
              </a:rPr>
              <a:t>感覚転移の低下　≠　課題の成功率</a:t>
            </a:r>
            <a:endParaRPr lang="ja-JP" altLang="en-US" sz="1600">
              <a:solidFill>
                <a:srgbClr val="FF0000"/>
              </a:solidFill>
              <a:latin typeface="+mn-ea"/>
            </a:endParaRPr>
          </a:p>
        </p:txBody>
      </p:sp>
      <p:sp>
        <p:nvSpPr>
          <p:cNvPr id="104" name="正方形/長方形 103"/>
          <p:cNvSpPr/>
          <p:nvPr/>
        </p:nvSpPr>
        <p:spPr>
          <a:xfrm>
            <a:off x="5412128" y="6076282"/>
            <a:ext cx="2664066" cy="448942"/>
          </a:xfrm>
          <a:prstGeom prst="rect">
            <a:avLst/>
          </a:prstGeom>
          <a:ln>
            <a:noFill/>
          </a:ln>
        </p:spPr>
        <p:txBody>
          <a:bodyPr wrap="square" lIns="108000" tIns="108000" rIns="108000" bIns="108000">
            <a:spAutoFit/>
          </a:bodyPr>
          <a:lstStyle/>
          <a:p>
            <a:pPr algn="ctr"/>
            <a:r>
              <a:rPr lang="ja-JP" altLang="en-US" sz="1500" smtClean="0">
                <a:latin typeface="+mn-ea"/>
              </a:rPr>
              <a:t>・・・では、生体反応は？？</a:t>
            </a:r>
            <a:endParaRPr lang="ja-JP" altLang="en-US" sz="1500">
              <a:latin typeface="+mn-ea"/>
            </a:endParaRPr>
          </a:p>
        </p:txBody>
      </p:sp>
      <p:sp>
        <p:nvSpPr>
          <p:cNvPr id="105" name="正方形/長方形 104"/>
          <p:cNvSpPr/>
          <p:nvPr/>
        </p:nvSpPr>
        <p:spPr>
          <a:xfrm>
            <a:off x="113117" y="4324110"/>
            <a:ext cx="8937207" cy="584775"/>
          </a:xfrm>
          <a:prstGeom prst="rect">
            <a:avLst/>
          </a:prstGeom>
          <a:solidFill>
            <a:schemeClr val="bg1"/>
          </a:solidFill>
        </p:spPr>
        <p:txBody>
          <a:bodyPr wrap="square">
            <a:spAutoFit/>
          </a:bodyPr>
          <a:lstStyle/>
          <a:p>
            <a:pPr algn="ctr"/>
            <a:r>
              <a:rPr lang="ja-JP" altLang="en-US" sz="1600" smtClean="0">
                <a:solidFill>
                  <a:srgbClr val="0070C0"/>
                </a:solidFill>
                <a:latin typeface="+mn-ea"/>
              </a:rPr>
              <a:t>・訓練</a:t>
            </a:r>
            <a:r>
              <a:rPr lang="ja-JP" altLang="en-US" sz="1600">
                <a:solidFill>
                  <a:srgbClr val="0070C0"/>
                </a:solidFill>
                <a:latin typeface="+mn-ea"/>
              </a:rPr>
              <a:t>において</a:t>
            </a:r>
            <a:r>
              <a:rPr lang="ja-JP" altLang="en-US" sz="1600" smtClean="0">
                <a:solidFill>
                  <a:srgbClr val="0070C0"/>
                </a:solidFill>
                <a:latin typeface="+mn-ea"/>
              </a:rPr>
              <a:t>、実験</a:t>
            </a:r>
            <a:r>
              <a:rPr lang="ja-JP" altLang="en-US" sz="1600" dirty="0">
                <a:solidFill>
                  <a:srgbClr val="0070C0"/>
                </a:solidFill>
                <a:latin typeface="+mn-ea"/>
              </a:rPr>
              <a:t>参加者の</a:t>
            </a:r>
            <a:r>
              <a:rPr lang="ja-JP" altLang="en-US" sz="1600">
                <a:solidFill>
                  <a:srgbClr val="0070C0"/>
                </a:solidFill>
                <a:latin typeface="+mn-ea"/>
              </a:rPr>
              <a:t>主観的</a:t>
            </a:r>
            <a:r>
              <a:rPr lang="ja-JP" altLang="en-US" sz="1600" smtClean="0">
                <a:solidFill>
                  <a:srgbClr val="0070C0"/>
                </a:solidFill>
                <a:latin typeface="+mn-ea"/>
              </a:rPr>
              <a:t>な身体位置が</a:t>
            </a:r>
            <a:r>
              <a:rPr lang="en-US" altLang="ja-JP" sz="1600" smtClean="0">
                <a:solidFill>
                  <a:srgbClr val="0070C0"/>
                </a:solidFill>
                <a:latin typeface="+mn-ea"/>
              </a:rPr>
              <a:t>CG</a:t>
            </a:r>
            <a:r>
              <a:rPr lang="ja-JP" altLang="en-US" sz="1600" smtClean="0">
                <a:solidFill>
                  <a:srgbClr val="0070C0"/>
                </a:solidFill>
                <a:latin typeface="+mn-ea"/>
              </a:rPr>
              <a:t>内へ</a:t>
            </a:r>
            <a:r>
              <a:rPr lang="ja-JP" altLang="en-US" sz="1600">
                <a:solidFill>
                  <a:srgbClr val="0070C0"/>
                </a:solidFill>
                <a:latin typeface="+mn-ea"/>
              </a:rPr>
              <a:t>と</a:t>
            </a:r>
            <a:r>
              <a:rPr lang="ja-JP" altLang="en-US" sz="1600" smtClean="0">
                <a:solidFill>
                  <a:srgbClr val="0070C0"/>
                </a:solidFill>
                <a:latin typeface="+mn-ea"/>
              </a:rPr>
              <a:t>移動していた可能性が高い。</a:t>
            </a:r>
            <a:endParaRPr lang="en-US" altLang="ja-JP" sz="1600" smtClean="0">
              <a:solidFill>
                <a:srgbClr val="0070C0"/>
              </a:solidFill>
              <a:latin typeface="+mn-ea"/>
            </a:endParaRPr>
          </a:p>
          <a:p>
            <a:pPr algn="ctr"/>
            <a:r>
              <a:rPr lang="ja-JP" altLang="en-US" sz="1600" smtClean="0">
                <a:solidFill>
                  <a:srgbClr val="0070C0"/>
                </a:solidFill>
                <a:latin typeface="+mn-ea"/>
              </a:rPr>
              <a:t>・低操作解像度条件は、</a:t>
            </a:r>
            <a:r>
              <a:rPr lang="ja-JP" altLang="ja-JP" sz="1600" smtClean="0">
                <a:solidFill>
                  <a:srgbClr val="0070C0"/>
                </a:solidFill>
              </a:rPr>
              <a:t>現実的</a:t>
            </a:r>
            <a:r>
              <a:rPr lang="ja-JP" altLang="ja-JP" sz="1600">
                <a:solidFill>
                  <a:srgbClr val="0070C0"/>
                </a:solidFill>
              </a:rPr>
              <a:t>な体験と明らかに乖離するために</a:t>
            </a:r>
            <a:r>
              <a:rPr lang="ja-JP" altLang="ja-JP" sz="1600" smtClean="0">
                <a:solidFill>
                  <a:srgbClr val="0070C0"/>
                </a:solidFill>
              </a:rPr>
              <a:t>、感覚</a:t>
            </a:r>
            <a:r>
              <a:rPr lang="ja-JP" altLang="ja-JP" sz="1600">
                <a:solidFill>
                  <a:srgbClr val="0070C0"/>
                </a:solidFill>
              </a:rPr>
              <a:t>転移が大きく阻害された</a:t>
            </a:r>
            <a:r>
              <a:rPr lang="ja-JP" altLang="en-US" sz="1600" smtClean="0">
                <a:solidFill>
                  <a:srgbClr val="0070C0"/>
                </a:solidFill>
              </a:rPr>
              <a:t>可能性</a:t>
            </a:r>
            <a:endParaRPr lang="en-US" altLang="ja-JP" sz="1600">
              <a:solidFill>
                <a:srgbClr val="0070C0"/>
              </a:solidFill>
              <a:latin typeface="+mn-ea"/>
            </a:endParaRPr>
          </a:p>
        </p:txBody>
      </p:sp>
      <p:sp>
        <p:nvSpPr>
          <p:cNvPr id="108" name="下矢印 107"/>
          <p:cNvSpPr/>
          <p:nvPr/>
        </p:nvSpPr>
        <p:spPr>
          <a:xfrm>
            <a:off x="903222" y="3716450"/>
            <a:ext cx="1292514" cy="60765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196107" y="472860"/>
            <a:ext cx="3634738" cy="2487549"/>
          </a:xfrm>
          <a:prstGeom prst="rect">
            <a:avLst/>
          </a:prstGeom>
          <a:noFill/>
          <a:ln w="3810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3998165" y="477560"/>
            <a:ext cx="4963571" cy="2487549"/>
          </a:xfrm>
          <a:prstGeom prst="rect">
            <a:avLst/>
          </a:prstGeom>
          <a:noFill/>
          <a:ln w="3810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56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par>
                                <p:cTn id="20" presetID="10" presetClass="entr" presetSubtype="0" fill="hold" nodeType="with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fade">
                                      <p:cBhvr>
                                        <p:cTn id="22" dur="500"/>
                                        <p:tgtEl>
                                          <p:spTgt spid="10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8"/>
                                        </p:tgtEl>
                                        <p:attrNameLst>
                                          <p:attrName>style.visibility</p:attrName>
                                        </p:attrNameLst>
                                      </p:cBhvr>
                                      <p:to>
                                        <p:strVal val="visible"/>
                                      </p:to>
                                    </p:set>
                                    <p:animEffect transition="in" filter="fade">
                                      <p:cBhvr>
                                        <p:cTn id="27" dur="500"/>
                                        <p:tgtEl>
                                          <p:spTgt spid="168"/>
                                        </p:tgtEl>
                                      </p:cBhvr>
                                    </p:animEffect>
                                  </p:childTnLst>
                                </p:cTn>
                              </p:par>
                              <p:par>
                                <p:cTn id="28" presetID="10" presetClass="entr" presetSubtype="0"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par>
                                <p:cTn id="42" presetID="10" presetClass="entr" presetSubtype="0" fill="hold"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500"/>
                                        <p:tgtEl>
                                          <p:spTgt spid="81"/>
                                        </p:tgtEl>
                                      </p:cBhvr>
                                    </p:animEffect>
                                  </p:childTnLst>
                                </p:cTn>
                              </p:par>
                              <p:par>
                                <p:cTn id="45" presetID="10" presetClass="entr" presetSubtype="0" fill="hold" nodeType="withEffect">
                                  <p:stCondLst>
                                    <p:cond delay="0"/>
                                  </p:stCondLst>
                                  <p:childTnLst>
                                    <p:set>
                                      <p:cBhvr>
                                        <p:cTn id="46" dur="1" fill="hold">
                                          <p:stCondLst>
                                            <p:cond delay="0"/>
                                          </p:stCondLst>
                                        </p:cTn>
                                        <p:tgtEl>
                                          <p:spTgt spid="1040"/>
                                        </p:tgtEl>
                                        <p:attrNameLst>
                                          <p:attrName>style.visibility</p:attrName>
                                        </p:attrNameLst>
                                      </p:cBhvr>
                                      <p:to>
                                        <p:strVal val="visible"/>
                                      </p:to>
                                    </p:set>
                                    <p:animEffect transition="in" filter="fade">
                                      <p:cBhvr>
                                        <p:cTn id="47" dur="500"/>
                                        <p:tgtEl>
                                          <p:spTgt spid="10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9"/>
                                        </p:tgtEl>
                                        <p:attrNameLst>
                                          <p:attrName>style.visibility</p:attrName>
                                        </p:attrNameLst>
                                      </p:cBhvr>
                                      <p:to>
                                        <p:strVal val="visible"/>
                                      </p:to>
                                    </p:set>
                                    <p:animEffect transition="in" filter="fade">
                                      <p:cBhvr>
                                        <p:cTn id="50" dur="500"/>
                                        <p:tgtEl>
                                          <p:spTgt spid="16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1"/>
                                        </p:tgtEl>
                                        <p:attrNameLst>
                                          <p:attrName>style.visibility</p:attrName>
                                        </p:attrNameLst>
                                      </p:cBhvr>
                                      <p:to>
                                        <p:strVal val="visible"/>
                                      </p:to>
                                    </p:set>
                                    <p:animEffect transition="in" filter="fade">
                                      <p:cBhvr>
                                        <p:cTn id="53" dur="500"/>
                                        <p:tgtEl>
                                          <p:spTgt spid="17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2"/>
                                        </p:tgtEl>
                                        <p:attrNameLst>
                                          <p:attrName>style.visibility</p:attrName>
                                        </p:attrNameLst>
                                      </p:cBhvr>
                                      <p:to>
                                        <p:strVal val="visible"/>
                                      </p:to>
                                    </p:set>
                                    <p:animEffect transition="in" filter="fade">
                                      <p:cBhvr>
                                        <p:cTn id="56" dur="500"/>
                                        <p:tgtEl>
                                          <p:spTgt spid="17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3"/>
                                        </p:tgtEl>
                                        <p:attrNameLst>
                                          <p:attrName>style.visibility</p:attrName>
                                        </p:attrNameLst>
                                      </p:cBhvr>
                                      <p:to>
                                        <p:strVal val="visible"/>
                                      </p:to>
                                    </p:set>
                                    <p:animEffect transition="in" filter="fade">
                                      <p:cBhvr>
                                        <p:cTn id="59" dur="500"/>
                                        <p:tgtEl>
                                          <p:spTgt spid="1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08"/>
                                        </p:tgtEl>
                                        <p:attrNameLst>
                                          <p:attrName>style.visibility</p:attrName>
                                        </p:attrNameLst>
                                      </p:cBhvr>
                                      <p:to>
                                        <p:strVal val="visible"/>
                                      </p:to>
                                    </p:set>
                                    <p:animEffect transition="in" filter="randombar(horizontal)">
                                      <p:cBhvr>
                                        <p:cTn id="78" dur="500"/>
                                        <p:tgtEl>
                                          <p:spTgt spid="108"/>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05"/>
                                        </p:tgtEl>
                                        <p:attrNameLst>
                                          <p:attrName>style.visibility</p:attrName>
                                        </p:attrNameLst>
                                      </p:cBhvr>
                                      <p:to>
                                        <p:strVal val="visible"/>
                                      </p:to>
                                    </p:set>
                                    <p:animEffect transition="in" filter="randombar(horizontal)">
                                      <p:cBhvr>
                                        <p:cTn id="81" dur="500"/>
                                        <p:tgtEl>
                                          <p:spTgt spid="105"/>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randombar(horizontal)">
                                      <p:cBhvr>
                                        <p:cTn id="86" dur="500"/>
                                        <p:tgtEl>
                                          <p:spTgt spid="111"/>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randombar(horizontal)">
                                      <p:cBhvr>
                                        <p:cTn id="89" dur="500"/>
                                        <p:tgtEl>
                                          <p:spTgt spid="110"/>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02"/>
                                        </p:tgtEl>
                                        <p:attrNameLst>
                                          <p:attrName>style.visibility</p:attrName>
                                        </p:attrNameLst>
                                      </p:cBhvr>
                                      <p:to>
                                        <p:strVal val="visible"/>
                                      </p:to>
                                    </p:set>
                                    <p:animEffect transition="in" filter="randombar(horizontal)">
                                      <p:cBhvr>
                                        <p:cTn id="92" dur="500"/>
                                        <p:tgtEl>
                                          <p:spTgt spid="10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fade">
                                      <p:cBhvr>
                                        <p:cTn id="9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68" grpId="0" animBg="1"/>
      <p:bldP spid="49" grpId="0"/>
      <p:bldP spid="88" grpId="0"/>
      <p:bldP spid="89" grpId="0"/>
      <p:bldP spid="90" grpId="0"/>
      <p:bldP spid="91" grpId="0"/>
      <p:bldP spid="51" grpId="0" animBg="1"/>
      <p:bldP spid="79" grpId="0"/>
      <p:bldP spid="169" grpId="0"/>
      <p:bldP spid="171" grpId="0"/>
      <p:bldP spid="172" grpId="0"/>
      <p:bldP spid="38" grpId="0"/>
      <p:bldP spid="41" grpId="0"/>
      <p:bldP spid="42" grpId="0"/>
      <p:bldP spid="102" grpId="0"/>
      <p:bldP spid="104" grpId="0"/>
      <p:bldP spid="105" grpId="0" animBg="1"/>
      <p:bldP spid="108" grpId="0" animBg="1"/>
      <p:bldP spid="112" grpId="0" animBg="1"/>
      <p:bldP spid="1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543" y="1995745"/>
            <a:ext cx="4487761" cy="1407600"/>
          </a:xfrm>
          <a:prstGeom prst="rect">
            <a:avLst/>
          </a:prstGeom>
          <a:noFill/>
          <a:ln>
            <a:noFill/>
          </a:ln>
          <a:effectLst/>
        </p:spPr>
      </p:pic>
      <p:pic>
        <p:nvPicPr>
          <p:cNvPr id="3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0945" y="1997550"/>
            <a:ext cx="2670058" cy="1407600"/>
          </a:xfrm>
          <a:prstGeom prst="rect">
            <a:avLst/>
          </a:prstGeom>
          <a:noFill/>
          <a:ln>
            <a:noFill/>
          </a:ln>
          <a:effectLst/>
          <a:extLst/>
        </p:spPr>
      </p:pic>
      <p:pic>
        <p:nvPicPr>
          <p:cNvPr id="6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71" y="551863"/>
            <a:ext cx="4490866" cy="1407600"/>
          </a:xfrm>
          <a:prstGeom prst="rect">
            <a:avLst/>
          </a:prstGeom>
          <a:noFill/>
          <a:ln>
            <a:noFill/>
          </a:ln>
          <a:effectLst/>
          <a:extLst/>
        </p:spPr>
      </p:pic>
      <p:pic>
        <p:nvPicPr>
          <p:cNvPr id="6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2504" y="551863"/>
            <a:ext cx="2664525" cy="140760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cxnSp>
        <p:nvCxnSpPr>
          <p:cNvPr id="9" name="直線コネクタ 8"/>
          <p:cNvCxnSpPr/>
          <p:nvPr/>
        </p:nvCxnSpPr>
        <p:spPr>
          <a:xfrm flipV="1">
            <a:off x="2583894" y="1930175"/>
            <a:ext cx="0" cy="1285033"/>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flipV="1">
            <a:off x="3681712" y="1930175"/>
            <a:ext cx="0" cy="1285033"/>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395834" y="1954849"/>
            <a:ext cx="400110" cy="1421424"/>
          </a:xfrm>
          <a:prstGeom prst="rect">
            <a:avLst/>
          </a:prstGeom>
          <a:noFill/>
        </p:spPr>
        <p:txBody>
          <a:bodyPr vert="vert270" wrap="square" rtlCol="0">
            <a:spAutoFit/>
          </a:bodyPr>
          <a:lstStyle/>
          <a:p>
            <a:pPr algn="ctr"/>
            <a:r>
              <a:rPr lang="en-US" altLang="ja-JP" sz="1400">
                <a:latin typeface="+mn-ea"/>
              </a:rPr>
              <a:t>SCC(</a:t>
            </a:r>
            <a:r>
              <a:rPr lang="el-GR" altLang="ja-JP" sz="1400">
                <a:latin typeface="+mn-ea"/>
              </a:rPr>
              <a:t>μ</a:t>
            </a:r>
            <a:r>
              <a:rPr lang="en-US" altLang="ja-JP" sz="1400">
                <a:latin typeface="+mn-ea"/>
              </a:rPr>
              <a:t>S)</a:t>
            </a:r>
          </a:p>
        </p:txBody>
      </p:sp>
      <p:sp>
        <p:nvSpPr>
          <p:cNvPr id="15" name="テキスト ボックス 14"/>
          <p:cNvSpPr txBox="1"/>
          <p:nvPr/>
        </p:nvSpPr>
        <p:spPr>
          <a:xfrm>
            <a:off x="5366520" y="2095703"/>
            <a:ext cx="400110" cy="1067937"/>
          </a:xfrm>
          <a:prstGeom prst="rect">
            <a:avLst/>
          </a:prstGeom>
          <a:noFill/>
        </p:spPr>
        <p:txBody>
          <a:bodyPr vert="vert270" wrap="square" rtlCol="0">
            <a:spAutoFit/>
          </a:bodyPr>
          <a:lstStyle/>
          <a:p>
            <a:pPr algn="ctr"/>
            <a:r>
              <a:rPr lang="en-US" altLang="ja-JP" sz="1400">
                <a:latin typeface="+mn-ea"/>
              </a:rPr>
              <a:t>SCC(</a:t>
            </a:r>
            <a:r>
              <a:rPr lang="el-GR" altLang="ja-JP" sz="1400">
                <a:latin typeface="+mn-ea"/>
              </a:rPr>
              <a:t>μ</a:t>
            </a:r>
            <a:r>
              <a:rPr lang="en-US" altLang="ja-JP" sz="1400">
                <a:latin typeface="+mn-ea"/>
              </a:rPr>
              <a:t>S)</a:t>
            </a:r>
          </a:p>
        </p:txBody>
      </p:sp>
      <p:cxnSp>
        <p:nvCxnSpPr>
          <p:cNvPr id="16" name="直線コネクタ 15"/>
          <p:cNvCxnSpPr/>
          <p:nvPr/>
        </p:nvCxnSpPr>
        <p:spPr>
          <a:xfrm flipV="1">
            <a:off x="6742473" y="1950161"/>
            <a:ext cx="0" cy="1285033"/>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flipV="1">
            <a:off x="7726690" y="1950161"/>
            <a:ext cx="0" cy="1285033"/>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flipV="1">
            <a:off x="7240647" y="1950161"/>
            <a:ext cx="0" cy="1285033"/>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flipV="1">
            <a:off x="6742473" y="2031585"/>
            <a:ext cx="0" cy="120361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V="1">
            <a:off x="7726690" y="2031585"/>
            <a:ext cx="0" cy="120361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flipV="1">
            <a:off x="2766744" y="2555314"/>
            <a:ext cx="785466" cy="286926"/>
          </a:xfrm>
          <a:prstGeom prst="straightConnector1">
            <a:avLst/>
          </a:prstGeom>
          <a:ln w="889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6795253" y="2721844"/>
            <a:ext cx="392732" cy="1"/>
          </a:xfrm>
          <a:prstGeom prst="straightConnector1">
            <a:avLst/>
          </a:prstGeom>
          <a:ln w="889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608070" y="0"/>
            <a:ext cx="1550628" cy="430887"/>
          </a:xfrm>
          <a:prstGeom prst="rect">
            <a:avLst/>
          </a:prstGeom>
          <a:noFill/>
        </p:spPr>
        <p:txBody>
          <a:bodyPr wrap="square" rtlCol="0">
            <a:spAutoFit/>
          </a:bodyPr>
          <a:lstStyle/>
          <a:p>
            <a:r>
              <a:rPr lang="en-US" altLang="ja-JP" sz="1100" dirty="0" smtClean="0">
                <a:solidFill>
                  <a:schemeClr val="accent6">
                    <a:lumMod val="75000"/>
                  </a:schemeClr>
                </a:solidFill>
                <a:latin typeface="+mn-ea"/>
              </a:rPr>
              <a:t>―――</a:t>
            </a:r>
            <a:r>
              <a:rPr lang="ja-JP" altLang="en-US" sz="1100" dirty="0" smtClean="0">
                <a:latin typeface="+mn-ea"/>
              </a:rPr>
              <a:t>　低操作</a:t>
            </a:r>
            <a:r>
              <a:rPr lang="ja-JP" altLang="en-US" sz="1100" dirty="0">
                <a:latin typeface="+mn-ea"/>
              </a:rPr>
              <a:t>解像度</a:t>
            </a:r>
            <a:endParaRPr lang="en-US" altLang="ja-JP" sz="1100" dirty="0" smtClean="0">
              <a:latin typeface="+mn-ea"/>
            </a:endParaRPr>
          </a:p>
          <a:p>
            <a:r>
              <a:rPr lang="en-US" altLang="ja-JP" sz="1100" dirty="0">
                <a:solidFill>
                  <a:srgbClr val="00B050"/>
                </a:solidFill>
                <a:latin typeface="+mn-ea"/>
              </a:rPr>
              <a:t>―――</a:t>
            </a:r>
            <a:r>
              <a:rPr lang="ja-JP" altLang="en-US" sz="1100" dirty="0">
                <a:latin typeface="+mn-ea"/>
              </a:rPr>
              <a:t>　</a:t>
            </a:r>
            <a:r>
              <a:rPr lang="ja-JP" altLang="en-US" sz="1100" dirty="0" smtClean="0">
                <a:latin typeface="+mn-ea"/>
              </a:rPr>
              <a:t>時間遅延</a:t>
            </a:r>
            <a:endParaRPr lang="ja-JP" altLang="en-US" sz="1100" dirty="0">
              <a:solidFill>
                <a:srgbClr val="FF0000"/>
              </a:solidFill>
              <a:latin typeface="+mn-ea"/>
            </a:endParaRPr>
          </a:p>
        </p:txBody>
      </p:sp>
      <p:cxnSp>
        <p:nvCxnSpPr>
          <p:cNvPr id="43" name="直線コネクタ 42"/>
          <p:cNvCxnSpPr/>
          <p:nvPr/>
        </p:nvCxnSpPr>
        <p:spPr>
          <a:xfrm flipV="1">
            <a:off x="2583596" y="548680"/>
            <a:ext cx="0" cy="1285033"/>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flipV="1">
            <a:off x="3681414" y="548680"/>
            <a:ext cx="0" cy="1285033"/>
          </a:xfrm>
          <a:prstGeom prst="line">
            <a:avLst/>
          </a:prstGeom>
        </p:spPr>
        <p:style>
          <a:lnRef idx="1">
            <a:schemeClr val="dk1"/>
          </a:lnRef>
          <a:fillRef idx="0">
            <a:schemeClr val="dk1"/>
          </a:fillRef>
          <a:effectRef idx="0">
            <a:schemeClr val="dk1"/>
          </a:effectRef>
          <a:fontRef idx="minor">
            <a:schemeClr val="tx1"/>
          </a:fontRef>
        </p:style>
      </p:cxnSp>
      <p:sp>
        <p:nvSpPr>
          <p:cNvPr id="45" name="テキスト ボックス 44"/>
          <p:cNvSpPr txBox="1"/>
          <p:nvPr/>
        </p:nvSpPr>
        <p:spPr>
          <a:xfrm>
            <a:off x="395536" y="573354"/>
            <a:ext cx="400110" cy="1421424"/>
          </a:xfrm>
          <a:prstGeom prst="rect">
            <a:avLst/>
          </a:prstGeom>
          <a:noFill/>
        </p:spPr>
        <p:txBody>
          <a:bodyPr vert="vert270" wrap="square" rtlCol="0">
            <a:spAutoFit/>
          </a:bodyPr>
          <a:lstStyle/>
          <a:p>
            <a:pPr algn="ctr"/>
            <a:r>
              <a:rPr lang="en-US" altLang="ja-JP" sz="1400">
                <a:latin typeface="+mn-ea"/>
              </a:rPr>
              <a:t>HR (bpm)</a:t>
            </a:r>
            <a:endParaRPr lang="ja-JP" altLang="en-US" sz="1400" dirty="0">
              <a:latin typeface="+mn-ea"/>
            </a:endParaRPr>
          </a:p>
        </p:txBody>
      </p:sp>
      <p:sp>
        <p:nvSpPr>
          <p:cNvPr id="46" name="テキスト ボックス 45"/>
          <p:cNvSpPr txBox="1"/>
          <p:nvPr/>
        </p:nvSpPr>
        <p:spPr>
          <a:xfrm>
            <a:off x="5366222" y="714208"/>
            <a:ext cx="400110" cy="1067937"/>
          </a:xfrm>
          <a:prstGeom prst="rect">
            <a:avLst/>
          </a:prstGeom>
          <a:noFill/>
        </p:spPr>
        <p:txBody>
          <a:bodyPr vert="vert270" wrap="square" rtlCol="0">
            <a:spAutoFit/>
          </a:bodyPr>
          <a:lstStyle/>
          <a:p>
            <a:pPr algn="ctr"/>
            <a:r>
              <a:rPr lang="en-US" altLang="ja-JP" sz="1400">
                <a:latin typeface="+mn-ea"/>
              </a:rPr>
              <a:t>HR (bpm)</a:t>
            </a:r>
            <a:endParaRPr lang="ja-JP" altLang="en-US" sz="1400" dirty="0">
              <a:latin typeface="+mn-ea"/>
            </a:endParaRPr>
          </a:p>
        </p:txBody>
      </p:sp>
      <p:cxnSp>
        <p:nvCxnSpPr>
          <p:cNvPr id="47" name="直線コネクタ 46"/>
          <p:cNvCxnSpPr/>
          <p:nvPr/>
        </p:nvCxnSpPr>
        <p:spPr>
          <a:xfrm flipV="1">
            <a:off x="6742175" y="568666"/>
            <a:ext cx="0" cy="1285033"/>
          </a:xfrm>
          <a:prstGeom prst="line">
            <a:avLst/>
          </a:prstGeom>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flipV="1">
            <a:off x="7726392" y="568666"/>
            <a:ext cx="0" cy="1285033"/>
          </a:xfrm>
          <a:prstGeom prst="line">
            <a:avLst/>
          </a:prstGeom>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a:xfrm flipV="1">
            <a:off x="7240349" y="568666"/>
            <a:ext cx="0" cy="1285033"/>
          </a:xfrm>
          <a:prstGeom prst="line">
            <a:avLst/>
          </a:prstGeom>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flipV="1">
            <a:off x="6742175" y="650090"/>
            <a:ext cx="0" cy="120361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flipV="1">
            <a:off x="7726392" y="650090"/>
            <a:ext cx="0" cy="120361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3" name="直線矢印コネクタ 52"/>
          <p:cNvCxnSpPr/>
          <p:nvPr/>
        </p:nvCxnSpPr>
        <p:spPr>
          <a:xfrm flipV="1">
            <a:off x="2766446" y="1173819"/>
            <a:ext cx="785466" cy="286926"/>
          </a:xfrm>
          <a:prstGeom prst="straightConnector1">
            <a:avLst/>
          </a:prstGeom>
          <a:ln w="889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6794955" y="1664141"/>
            <a:ext cx="392732" cy="1"/>
          </a:xfrm>
          <a:prstGeom prst="straightConnector1">
            <a:avLst/>
          </a:prstGeom>
          <a:ln w="889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1210385" y="685219"/>
            <a:ext cx="1265001" cy="246221"/>
          </a:xfrm>
          <a:prstGeom prst="rect">
            <a:avLst/>
          </a:prstGeom>
          <a:noFill/>
        </p:spPr>
        <p:txBody>
          <a:bodyPr wrap="square" rtlCol="0">
            <a:spAutoFit/>
          </a:bodyPr>
          <a:lstStyle/>
          <a:p>
            <a:pPr algn="ctr"/>
            <a:r>
              <a:rPr kumimoji="1" lang="ja-JP" altLang="en-US" sz="1000" smtClean="0">
                <a:solidFill>
                  <a:schemeClr val="tx1">
                    <a:lumMod val="50000"/>
                  </a:schemeClr>
                </a:solidFill>
                <a:latin typeface="+mn-ea"/>
              </a:rPr>
              <a:t>前安静</a:t>
            </a:r>
            <a:endParaRPr kumimoji="1" lang="ja-JP" altLang="en-US" sz="1000">
              <a:solidFill>
                <a:schemeClr val="tx1">
                  <a:lumMod val="50000"/>
                </a:schemeClr>
              </a:solidFill>
              <a:latin typeface="+mn-ea"/>
            </a:endParaRPr>
          </a:p>
        </p:txBody>
      </p:sp>
      <p:sp>
        <p:nvSpPr>
          <p:cNvPr id="58" name="テキスト ボックス 57"/>
          <p:cNvSpPr txBox="1"/>
          <p:nvPr/>
        </p:nvSpPr>
        <p:spPr>
          <a:xfrm>
            <a:off x="2766446" y="685219"/>
            <a:ext cx="785466" cy="246221"/>
          </a:xfrm>
          <a:prstGeom prst="rect">
            <a:avLst/>
          </a:prstGeom>
          <a:noFill/>
        </p:spPr>
        <p:txBody>
          <a:bodyPr wrap="square" rtlCol="0">
            <a:spAutoFit/>
          </a:bodyPr>
          <a:lstStyle/>
          <a:p>
            <a:pPr algn="ctr"/>
            <a:r>
              <a:rPr kumimoji="1" lang="ja-JP" altLang="en-US" sz="1000" smtClean="0">
                <a:solidFill>
                  <a:schemeClr val="tx1">
                    <a:lumMod val="50000"/>
                  </a:schemeClr>
                </a:solidFill>
                <a:latin typeface="+mn-ea"/>
              </a:rPr>
              <a:t>訓練</a:t>
            </a:r>
            <a:endParaRPr kumimoji="1" lang="ja-JP" altLang="en-US" sz="1000">
              <a:solidFill>
                <a:schemeClr val="tx1">
                  <a:lumMod val="50000"/>
                </a:schemeClr>
              </a:solidFill>
              <a:latin typeface="+mn-ea"/>
            </a:endParaRPr>
          </a:p>
        </p:txBody>
      </p:sp>
      <p:sp>
        <p:nvSpPr>
          <p:cNvPr id="59" name="テキスト ボックス 58"/>
          <p:cNvSpPr txBox="1"/>
          <p:nvPr/>
        </p:nvSpPr>
        <p:spPr>
          <a:xfrm>
            <a:off x="4048188" y="685219"/>
            <a:ext cx="785466" cy="246221"/>
          </a:xfrm>
          <a:prstGeom prst="rect">
            <a:avLst/>
          </a:prstGeom>
          <a:noFill/>
        </p:spPr>
        <p:txBody>
          <a:bodyPr wrap="square" rtlCol="0">
            <a:spAutoFit/>
          </a:bodyPr>
          <a:lstStyle/>
          <a:p>
            <a:pPr algn="ctr"/>
            <a:r>
              <a:rPr kumimoji="1" lang="ja-JP" altLang="en-US" sz="1000" smtClean="0">
                <a:solidFill>
                  <a:schemeClr val="tx1">
                    <a:lumMod val="50000"/>
                  </a:schemeClr>
                </a:solidFill>
                <a:latin typeface="+mn-ea"/>
              </a:rPr>
              <a:t>後安静</a:t>
            </a:r>
            <a:endParaRPr kumimoji="1" lang="ja-JP" altLang="en-US" sz="1000">
              <a:solidFill>
                <a:schemeClr val="tx1">
                  <a:lumMod val="50000"/>
                </a:schemeClr>
              </a:solidFill>
              <a:latin typeface="+mn-ea"/>
            </a:endParaRPr>
          </a:p>
        </p:txBody>
      </p:sp>
      <p:sp>
        <p:nvSpPr>
          <p:cNvPr id="60" name="テキスト ボックス 59"/>
          <p:cNvSpPr txBox="1"/>
          <p:nvPr/>
        </p:nvSpPr>
        <p:spPr>
          <a:xfrm>
            <a:off x="6133480" y="698483"/>
            <a:ext cx="575182" cy="246221"/>
          </a:xfrm>
          <a:prstGeom prst="rect">
            <a:avLst/>
          </a:prstGeom>
          <a:noFill/>
        </p:spPr>
        <p:txBody>
          <a:bodyPr wrap="square" rtlCol="0">
            <a:spAutoFit/>
          </a:bodyPr>
          <a:lstStyle/>
          <a:p>
            <a:pPr algn="ctr"/>
            <a:r>
              <a:rPr kumimoji="1" lang="ja-JP" altLang="en-US" sz="1000" smtClean="0">
                <a:solidFill>
                  <a:schemeClr val="tx1">
                    <a:lumMod val="50000"/>
                  </a:schemeClr>
                </a:solidFill>
                <a:latin typeface="+mn-ea"/>
              </a:rPr>
              <a:t>前安静</a:t>
            </a:r>
            <a:endParaRPr kumimoji="1" lang="ja-JP" altLang="en-US" sz="1000">
              <a:solidFill>
                <a:schemeClr val="tx1">
                  <a:lumMod val="50000"/>
                </a:schemeClr>
              </a:solidFill>
              <a:latin typeface="+mn-ea"/>
            </a:endParaRPr>
          </a:p>
        </p:txBody>
      </p:sp>
      <p:sp>
        <p:nvSpPr>
          <p:cNvPr id="61" name="テキスト ボックス 60"/>
          <p:cNvSpPr txBox="1"/>
          <p:nvPr/>
        </p:nvSpPr>
        <p:spPr>
          <a:xfrm>
            <a:off x="6688170" y="602348"/>
            <a:ext cx="605469" cy="492443"/>
          </a:xfrm>
          <a:prstGeom prst="rect">
            <a:avLst/>
          </a:prstGeom>
          <a:noFill/>
        </p:spPr>
        <p:txBody>
          <a:bodyPr wrap="square" rtlCol="0">
            <a:spAutoFit/>
          </a:bodyPr>
          <a:lstStyle/>
          <a:p>
            <a:pPr algn="ctr"/>
            <a:r>
              <a:rPr lang="ja-JP" altLang="en-US" sz="1000">
                <a:solidFill>
                  <a:schemeClr val="tx1">
                    <a:lumMod val="50000"/>
                  </a:schemeClr>
                </a:solidFill>
                <a:latin typeface="+mn-ea"/>
              </a:rPr>
              <a:t>課題</a:t>
            </a:r>
            <a:endParaRPr lang="en-US" altLang="ja-JP" sz="900">
              <a:solidFill>
                <a:schemeClr val="tx1">
                  <a:lumMod val="50000"/>
                </a:schemeClr>
              </a:solidFill>
              <a:latin typeface="+mn-ea"/>
            </a:endParaRPr>
          </a:p>
          <a:p>
            <a:pPr algn="ctr"/>
            <a:r>
              <a:rPr lang="ja-JP" altLang="en-US" sz="800" smtClean="0">
                <a:solidFill>
                  <a:schemeClr val="tx1">
                    <a:lumMod val="50000"/>
                  </a:schemeClr>
                </a:solidFill>
                <a:latin typeface="+mn-ea"/>
              </a:rPr>
              <a:t>操作性</a:t>
            </a:r>
            <a:r>
              <a:rPr lang="en-US" altLang="ja-JP" sz="800">
                <a:solidFill>
                  <a:schemeClr val="tx1">
                    <a:lumMod val="50000"/>
                  </a:schemeClr>
                </a:solidFill>
                <a:latin typeface="+mn-ea"/>
              </a:rPr>
              <a:t>:</a:t>
            </a:r>
            <a:r>
              <a:rPr lang="ja-JP" altLang="en-US" sz="800" smtClean="0">
                <a:solidFill>
                  <a:schemeClr val="tx1">
                    <a:lumMod val="50000"/>
                  </a:schemeClr>
                </a:solidFill>
                <a:latin typeface="+mn-ea"/>
              </a:rPr>
              <a:t>良</a:t>
            </a:r>
            <a:endParaRPr lang="en-US" altLang="ja-JP" sz="800">
              <a:solidFill>
                <a:schemeClr val="tx1">
                  <a:lumMod val="50000"/>
                </a:schemeClr>
              </a:solidFill>
              <a:latin typeface="+mn-ea"/>
            </a:endParaRPr>
          </a:p>
        </p:txBody>
      </p:sp>
      <p:sp>
        <p:nvSpPr>
          <p:cNvPr id="62" name="テキスト ボックス 61"/>
          <p:cNvSpPr txBox="1"/>
          <p:nvPr/>
        </p:nvSpPr>
        <p:spPr>
          <a:xfrm>
            <a:off x="7754656" y="698483"/>
            <a:ext cx="575182" cy="246221"/>
          </a:xfrm>
          <a:prstGeom prst="rect">
            <a:avLst/>
          </a:prstGeom>
          <a:noFill/>
        </p:spPr>
        <p:txBody>
          <a:bodyPr wrap="square" rtlCol="0">
            <a:spAutoFit/>
          </a:bodyPr>
          <a:lstStyle/>
          <a:p>
            <a:pPr algn="ctr"/>
            <a:r>
              <a:rPr kumimoji="1" lang="ja-JP" altLang="en-US" sz="1000" smtClean="0">
                <a:solidFill>
                  <a:schemeClr val="tx1">
                    <a:lumMod val="50000"/>
                  </a:schemeClr>
                </a:solidFill>
                <a:latin typeface="+mn-ea"/>
              </a:rPr>
              <a:t>後安静</a:t>
            </a:r>
            <a:endParaRPr kumimoji="1" lang="ja-JP" altLang="en-US" sz="1000">
              <a:solidFill>
                <a:schemeClr val="tx1">
                  <a:lumMod val="50000"/>
                </a:schemeClr>
              </a:solidFill>
              <a:latin typeface="+mn-ea"/>
            </a:endParaRPr>
          </a:p>
        </p:txBody>
      </p:sp>
      <p:sp>
        <p:nvSpPr>
          <p:cNvPr id="63" name="テキスト ボックス 62"/>
          <p:cNvSpPr txBox="1"/>
          <p:nvPr/>
        </p:nvSpPr>
        <p:spPr>
          <a:xfrm>
            <a:off x="7179475" y="602348"/>
            <a:ext cx="605339" cy="492443"/>
          </a:xfrm>
          <a:prstGeom prst="rect">
            <a:avLst/>
          </a:prstGeom>
          <a:noFill/>
        </p:spPr>
        <p:txBody>
          <a:bodyPr wrap="square" rtlCol="0">
            <a:spAutoFit/>
          </a:bodyPr>
          <a:lstStyle/>
          <a:p>
            <a:pPr algn="ctr"/>
            <a:r>
              <a:rPr lang="ja-JP" altLang="en-US" sz="1000">
                <a:solidFill>
                  <a:schemeClr val="tx1">
                    <a:lumMod val="50000"/>
                  </a:schemeClr>
                </a:solidFill>
                <a:latin typeface="+mn-ea"/>
              </a:rPr>
              <a:t>課題</a:t>
            </a:r>
            <a:endParaRPr lang="en-US" altLang="ja-JP" sz="1000">
              <a:solidFill>
                <a:schemeClr val="tx1">
                  <a:lumMod val="50000"/>
                </a:schemeClr>
              </a:solidFill>
              <a:latin typeface="+mn-ea"/>
            </a:endParaRPr>
          </a:p>
          <a:p>
            <a:pPr algn="ctr"/>
            <a:r>
              <a:rPr lang="ja-JP" altLang="en-US" sz="800" smtClean="0">
                <a:solidFill>
                  <a:schemeClr val="tx1">
                    <a:lumMod val="50000"/>
                  </a:schemeClr>
                </a:solidFill>
                <a:latin typeface="+mn-ea"/>
              </a:rPr>
              <a:t>操作性</a:t>
            </a:r>
            <a:r>
              <a:rPr lang="en-US" altLang="ja-JP" sz="800" smtClean="0">
                <a:solidFill>
                  <a:schemeClr val="tx1">
                    <a:lumMod val="50000"/>
                  </a:schemeClr>
                </a:solidFill>
                <a:latin typeface="+mn-ea"/>
              </a:rPr>
              <a:t>:</a:t>
            </a:r>
            <a:r>
              <a:rPr lang="ja-JP" altLang="en-US" sz="800">
                <a:solidFill>
                  <a:schemeClr val="tx1">
                    <a:lumMod val="50000"/>
                  </a:schemeClr>
                </a:solidFill>
                <a:latin typeface="+mn-ea"/>
              </a:rPr>
              <a:t>悪</a:t>
            </a:r>
            <a:endParaRPr lang="en-US" altLang="ja-JP" sz="800">
              <a:solidFill>
                <a:schemeClr val="tx1">
                  <a:lumMod val="50000"/>
                </a:schemeClr>
              </a:solidFill>
              <a:latin typeface="+mn-ea"/>
            </a:endParaRPr>
          </a:p>
        </p:txBody>
      </p:sp>
      <p:sp>
        <p:nvSpPr>
          <p:cNvPr id="76" name="テキスト ボックス 75"/>
          <p:cNvSpPr txBox="1"/>
          <p:nvPr/>
        </p:nvSpPr>
        <p:spPr>
          <a:xfrm>
            <a:off x="8293830" y="3573016"/>
            <a:ext cx="705889" cy="257369"/>
          </a:xfrm>
          <a:prstGeom prst="rect">
            <a:avLst/>
          </a:prstGeom>
          <a:noFill/>
        </p:spPr>
        <p:txBody>
          <a:bodyPr wrap="none" lIns="36000" tIns="36000" rIns="36000" bIns="36000" rtlCol="0">
            <a:spAutoFit/>
          </a:bodyPr>
          <a:lstStyle/>
          <a:p>
            <a:pPr algn="ctr"/>
            <a:r>
              <a:rPr lang="en-US" altLang="ja-JP" sz="1200" smtClean="0">
                <a:latin typeface="+mn-ea"/>
              </a:rPr>
              <a:t>†</a:t>
            </a:r>
            <a:r>
              <a:rPr lang="en-US" altLang="ja-JP" sz="1200">
                <a:latin typeface="+mn-ea"/>
              </a:rPr>
              <a:t> </a:t>
            </a:r>
            <a:r>
              <a:rPr lang="ja-JP" altLang="en-US" sz="1200" smtClean="0">
                <a:latin typeface="+mn-ea"/>
              </a:rPr>
              <a:t>：</a:t>
            </a:r>
            <a:r>
              <a:rPr lang="en-US" altLang="ja-JP" sz="1200" smtClean="0">
                <a:latin typeface="+mn-ea"/>
              </a:rPr>
              <a:t> </a:t>
            </a:r>
            <a:r>
              <a:rPr lang="en-US" altLang="ja-JP" sz="1200" i="1" smtClean="0">
                <a:latin typeface="+mn-ea"/>
              </a:rPr>
              <a:t>p </a:t>
            </a:r>
            <a:r>
              <a:rPr lang="en-US" altLang="ja-JP" sz="1200" smtClean="0">
                <a:latin typeface="+mn-ea"/>
              </a:rPr>
              <a:t>&lt;.10</a:t>
            </a:r>
          </a:p>
        </p:txBody>
      </p:sp>
      <p:sp>
        <p:nvSpPr>
          <p:cNvPr id="80" name="正方形/長方形 79"/>
          <p:cNvSpPr/>
          <p:nvPr/>
        </p:nvSpPr>
        <p:spPr>
          <a:xfrm>
            <a:off x="131149" y="3965811"/>
            <a:ext cx="6169043" cy="956773"/>
          </a:xfrm>
          <a:prstGeom prst="rect">
            <a:avLst/>
          </a:prstGeom>
          <a:ln>
            <a:noFill/>
          </a:ln>
        </p:spPr>
        <p:txBody>
          <a:bodyPr wrap="square" lIns="108000" tIns="108000" rIns="108000" bIns="108000">
            <a:spAutoFit/>
          </a:bodyPr>
          <a:lstStyle/>
          <a:p>
            <a:r>
              <a:rPr lang="ja-JP" altLang="en-US" sz="1600" smtClean="0">
                <a:latin typeface="+mn-ea"/>
              </a:rPr>
              <a:t>・</a:t>
            </a:r>
            <a:r>
              <a:rPr lang="ja-JP" altLang="ja-JP" sz="1600" smtClean="0">
                <a:latin typeface="+mn-ea"/>
              </a:rPr>
              <a:t>訓練</a:t>
            </a:r>
            <a:r>
              <a:rPr lang="ja-JP" altLang="en-US" sz="1600" smtClean="0">
                <a:latin typeface="+mn-ea"/>
              </a:rPr>
              <a:t>でみられた</a:t>
            </a:r>
            <a:r>
              <a:rPr lang="ja-JP" altLang="ja-JP" sz="1600" smtClean="0">
                <a:latin typeface="+mn-ea"/>
              </a:rPr>
              <a:t>HR</a:t>
            </a:r>
            <a:r>
              <a:rPr lang="ja-JP" altLang="en-US" sz="1600">
                <a:latin typeface="+mn-ea"/>
              </a:rPr>
              <a:t>・</a:t>
            </a:r>
            <a:r>
              <a:rPr lang="ja-JP" altLang="ja-JP" sz="1600">
                <a:latin typeface="+mn-ea"/>
              </a:rPr>
              <a:t>SCCの</a:t>
            </a:r>
            <a:r>
              <a:rPr lang="ja-JP" altLang="ja-JP" sz="1600" smtClean="0">
                <a:latin typeface="+mn-ea"/>
              </a:rPr>
              <a:t>上昇</a:t>
            </a:r>
            <a:r>
              <a:rPr lang="ja-JP" altLang="en-US" sz="1600" smtClean="0">
                <a:latin typeface="+mn-ea"/>
              </a:rPr>
              <a:t>は</a:t>
            </a:r>
            <a:r>
              <a:rPr lang="ja-JP" altLang="ja-JP" sz="1600" smtClean="0">
                <a:latin typeface="+mn-ea"/>
              </a:rPr>
              <a:t>、</a:t>
            </a:r>
            <a:r>
              <a:rPr lang="ja-JP" altLang="en-US" sz="1600" smtClean="0">
                <a:latin typeface="+mn-ea"/>
              </a:rPr>
              <a:t>訓練後の</a:t>
            </a:r>
            <a:r>
              <a:rPr lang="ja-JP" altLang="ja-JP" sz="1600" smtClean="0">
                <a:latin typeface="+mn-ea"/>
              </a:rPr>
              <a:t>操作性</a:t>
            </a:r>
            <a:r>
              <a:rPr lang="ja-JP" altLang="ja-JP" sz="1600">
                <a:latin typeface="+mn-ea"/>
              </a:rPr>
              <a:t>:良</a:t>
            </a:r>
            <a:r>
              <a:rPr lang="ja-JP" altLang="ja-JP" sz="1600" smtClean="0">
                <a:latin typeface="+mn-ea"/>
              </a:rPr>
              <a:t>では減退。</a:t>
            </a:r>
            <a:endParaRPr lang="en-US" altLang="ja-JP" sz="1600" smtClean="0">
              <a:latin typeface="+mn-ea"/>
            </a:endParaRPr>
          </a:p>
          <a:p>
            <a:r>
              <a:rPr lang="en-US" altLang="ja-JP" sz="1600">
                <a:solidFill>
                  <a:srgbClr val="0070C0"/>
                </a:solidFill>
                <a:latin typeface="+mn-ea"/>
              </a:rPr>
              <a:t>	</a:t>
            </a:r>
            <a:r>
              <a:rPr lang="ja-JP" altLang="en-US" sz="1600" smtClean="0">
                <a:solidFill>
                  <a:srgbClr val="0070C0"/>
                </a:solidFill>
                <a:latin typeface="+mn-ea"/>
              </a:rPr>
              <a:t>→</a:t>
            </a:r>
            <a:r>
              <a:rPr lang="ja-JP" altLang="en-US" sz="1600">
                <a:solidFill>
                  <a:srgbClr val="0070C0"/>
                </a:solidFill>
                <a:latin typeface="+mn-ea"/>
              </a:rPr>
              <a:t>反応の消失は感覚運動学習の成立を</a:t>
            </a:r>
            <a:r>
              <a:rPr lang="ja-JP" altLang="en-US" sz="1600" smtClean="0">
                <a:solidFill>
                  <a:srgbClr val="0070C0"/>
                </a:solidFill>
                <a:latin typeface="+mn-ea"/>
              </a:rPr>
              <a:t>反映？</a:t>
            </a:r>
            <a:endParaRPr lang="en-US" altLang="ja-JP" sz="1600" smtClean="0">
              <a:solidFill>
                <a:srgbClr val="0070C0"/>
              </a:solidFill>
              <a:latin typeface="+mn-ea"/>
            </a:endParaRPr>
          </a:p>
          <a:p>
            <a:r>
              <a:rPr lang="en-US" altLang="ja-JP" sz="1600">
                <a:solidFill>
                  <a:srgbClr val="0070C0"/>
                </a:solidFill>
                <a:latin typeface="+mn-ea"/>
              </a:rPr>
              <a:t>	</a:t>
            </a:r>
            <a:r>
              <a:rPr lang="en-US" altLang="ja-JP" sz="1600" smtClean="0">
                <a:solidFill>
                  <a:srgbClr val="0070C0"/>
                </a:solidFill>
                <a:latin typeface="+mn-ea"/>
              </a:rPr>
              <a:t>	</a:t>
            </a:r>
            <a:r>
              <a:rPr lang="ja-JP" altLang="en-US" sz="1600" smtClean="0">
                <a:solidFill>
                  <a:srgbClr val="0070C0"/>
                </a:solidFill>
                <a:latin typeface="+mn-ea"/>
              </a:rPr>
              <a:t>（感覚転移が強まった状態？）</a:t>
            </a:r>
            <a:endParaRPr lang="en-US" altLang="ja-JP" sz="1600">
              <a:solidFill>
                <a:srgbClr val="0070C0"/>
              </a:solidFill>
              <a:latin typeface="+mn-ea"/>
            </a:endParaRPr>
          </a:p>
        </p:txBody>
      </p:sp>
      <p:sp>
        <p:nvSpPr>
          <p:cNvPr id="86" name="正方形/長方形 85"/>
          <p:cNvSpPr/>
          <p:nvPr/>
        </p:nvSpPr>
        <p:spPr>
          <a:xfrm>
            <a:off x="2516198" y="5823705"/>
            <a:ext cx="1098221" cy="338554"/>
          </a:xfrm>
          <a:prstGeom prst="rect">
            <a:avLst/>
          </a:prstGeom>
          <a:ln w="34925" cmpd="thickThin">
            <a:noFill/>
          </a:ln>
        </p:spPr>
        <p:txBody>
          <a:bodyPr wrap="none" anchor="ctr">
            <a:spAutoFit/>
          </a:bodyPr>
          <a:lstStyle/>
          <a:p>
            <a:pPr algn="ctr"/>
            <a:r>
              <a:rPr lang="en-US" altLang="ja-JP" sz="1600" smtClean="0"/>
              <a:t>SCC</a:t>
            </a:r>
            <a:r>
              <a:rPr lang="ja-JP" altLang="en-US" sz="1600" smtClean="0"/>
              <a:t>上昇</a:t>
            </a:r>
            <a:endParaRPr lang="ja-JP" altLang="en-US" sz="1600" dirty="0"/>
          </a:p>
        </p:txBody>
      </p:sp>
      <p:sp>
        <p:nvSpPr>
          <p:cNvPr id="87" name="正方形/長方形 86"/>
          <p:cNvSpPr/>
          <p:nvPr/>
        </p:nvSpPr>
        <p:spPr>
          <a:xfrm>
            <a:off x="611560" y="5830982"/>
            <a:ext cx="1338828" cy="324000"/>
          </a:xfrm>
          <a:prstGeom prst="rect">
            <a:avLst/>
          </a:prstGeom>
          <a:ln w="12700">
            <a:solidFill>
              <a:schemeClr val="tx1"/>
            </a:solidFill>
            <a:prstDash val="dash"/>
          </a:ln>
        </p:spPr>
        <p:txBody>
          <a:bodyPr wrap="none" anchor="ctr">
            <a:spAutoFit/>
          </a:bodyPr>
          <a:lstStyle/>
          <a:p>
            <a:pPr algn="ctr"/>
            <a:r>
              <a:rPr lang="ja-JP" altLang="en-US" sz="1500" smtClean="0"/>
              <a:t>感覚転移</a:t>
            </a:r>
            <a:r>
              <a:rPr lang="ja-JP" altLang="en-US" sz="1500" dirty="0" smtClean="0"/>
              <a:t>阻害</a:t>
            </a:r>
            <a:endParaRPr lang="ja-JP" altLang="en-US" sz="1500" dirty="0"/>
          </a:p>
        </p:txBody>
      </p:sp>
      <p:sp>
        <p:nvSpPr>
          <p:cNvPr id="88" name="正方形/長方形 87"/>
          <p:cNvSpPr/>
          <p:nvPr/>
        </p:nvSpPr>
        <p:spPr>
          <a:xfrm>
            <a:off x="4180230" y="5830982"/>
            <a:ext cx="1723549" cy="324000"/>
          </a:xfrm>
          <a:prstGeom prst="rect">
            <a:avLst/>
          </a:prstGeom>
          <a:ln>
            <a:solidFill>
              <a:srgbClr val="0070C0"/>
            </a:solidFill>
          </a:ln>
        </p:spPr>
        <p:txBody>
          <a:bodyPr wrap="none" anchor="ctr">
            <a:spAutoFit/>
          </a:bodyPr>
          <a:lstStyle/>
          <a:p>
            <a:pPr algn="ctr"/>
            <a:r>
              <a:rPr lang="ja-JP" altLang="en-US" sz="1500" dirty="0" smtClean="0">
                <a:solidFill>
                  <a:srgbClr val="0070C0"/>
                </a:solidFill>
              </a:rPr>
              <a:t>課題の難易度上昇</a:t>
            </a:r>
            <a:endParaRPr lang="ja-JP" altLang="en-US" sz="1500" dirty="0">
              <a:solidFill>
                <a:srgbClr val="0070C0"/>
              </a:solidFill>
            </a:endParaRPr>
          </a:p>
        </p:txBody>
      </p:sp>
      <p:cxnSp>
        <p:nvCxnSpPr>
          <p:cNvPr id="89" name="カギ線コネクタ 88"/>
          <p:cNvCxnSpPr>
            <a:stCxn id="87" idx="3"/>
            <a:endCxn id="86" idx="1"/>
          </p:cNvCxnSpPr>
          <p:nvPr/>
        </p:nvCxnSpPr>
        <p:spPr>
          <a:xfrm>
            <a:off x="1950388" y="5992982"/>
            <a:ext cx="565810" cy="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0" name="カギ線コネクタ 89"/>
          <p:cNvCxnSpPr>
            <a:stCxn id="88" idx="1"/>
            <a:endCxn id="86" idx="3"/>
          </p:cNvCxnSpPr>
          <p:nvPr/>
        </p:nvCxnSpPr>
        <p:spPr>
          <a:xfrm flipH="1">
            <a:off x="3614419" y="5992982"/>
            <a:ext cx="565811" cy="0"/>
          </a:xfrm>
          <a:prstGeom prst="straightConnector1">
            <a:avLst/>
          </a:prstGeom>
          <a:ln w="127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4" name="グループ化 93"/>
          <p:cNvGrpSpPr/>
          <p:nvPr/>
        </p:nvGrpSpPr>
        <p:grpSpPr>
          <a:xfrm>
            <a:off x="6270260" y="3812978"/>
            <a:ext cx="2346582" cy="2542885"/>
            <a:chOff x="6651494" y="4080398"/>
            <a:chExt cx="1995280" cy="2162195"/>
          </a:xfrm>
        </p:grpSpPr>
        <p:sp>
          <p:nvSpPr>
            <p:cNvPr id="68" name="テキスト ボックス 67"/>
            <p:cNvSpPr txBox="1"/>
            <p:nvPr/>
          </p:nvSpPr>
          <p:spPr>
            <a:xfrm>
              <a:off x="6651494" y="4351714"/>
              <a:ext cx="369332" cy="1526032"/>
            </a:xfrm>
            <a:prstGeom prst="rect">
              <a:avLst/>
            </a:prstGeom>
            <a:noFill/>
          </p:spPr>
          <p:txBody>
            <a:bodyPr vert="vert270" wrap="square" rtlCol="0">
              <a:spAutoFit/>
            </a:bodyPr>
            <a:lstStyle/>
            <a:p>
              <a:pPr algn="ctr"/>
              <a:r>
                <a:rPr lang="en-US" altLang="ja-JP" sz="1200" dirty="0" smtClean="0">
                  <a:latin typeface="+mn-ea"/>
                </a:rPr>
                <a:t>SCC</a:t>
              </a:r>
              <a:r>
                <a:rPr lang="ja-JP" altLang="en-US" sz="1200" dirty="0" smtClean="0">
                  <a:latin typeface="+mn-ea"/>
                </a:rPr>
                <a:t>変化量 </a:t>
              </a:r>
              <a:r>
                <a:rPr lang="en-US" altLang="ja-JP" sz="1200" dirty="0" smtClean="0">
                  <a:latin typeface="+mn-ea"/>
                </a:rPr>
                <a:t>(</a:t>
              </a:r>
              <a:r>
                <a:rPr lang="el-GR" altLang="ja-JP" sz="1200" dirty="0">
                  <a:latin typeface="+mn-ea"/>
                </a:rPr>
                <a:t>μ</a:t>
              </a:r>
              <a:r>
                <a:rPr lang="en-US" altLang="ja-JP" sz="1200" dirty="0">
                  <a:latin typeface="+mn-ea"/>
                </a:rPr>
                <a:t>S)</a:t>
              </a:r>
            </a:p>
          </p:txBody>
        </p:sp>
        <p:sp>
          <p:nvSpPr>
            <p:cNvPr id="69" name="円/楕円 68"/>
            <p:cNvSpPr/>
            <p:nvPr/>
          </p:nvSpPr>
          <p:spPr>
            <a:xfrm>
              <a:off x="7147142" y="4137976"/>
              <a:ext cx="1499632" cy="181658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pic>
          <p:nvPicPr>
            <p:cNvPr id="7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021" y="4361362"/>
              <a:ext cx="1474072" cy="1499950"/>
            </a:xfrm>
            <a:prstGeom prst="rect">
              <a:avLst/>
            </a:prstGeom>
            <a:noFill/>
            <a:ln>
              <a:noFill/>
            </a:ln>
            <a:effectLst/>
          </p:spPr>
        </p:pic>
        <p:grpSp>
          <p:nvGrpSpPr>
            <p:cNvPr id="71" name="グループ化 70"/>
            <p:cNvGrpSpPr/>
            <p:nvPr/>
          </p:nvGrpSpPr>
          <p:grpSpPr>
            <a:xfrm>
              <a:off x="7815521" y="4080398"/>
              <a:ext cx="464753" cy="400682"/>
              <a:chOff x="6844235" y="433239"/>
              <a:chExt cx="948649" cy="461665"/>
            </a:xfrm>
          </p:grpSpPr>
          <p:cxnSp>
            <p:nvCxnSpPr>
              <p:cNvPr id="72" name="直線コネクタ 71"/>
              <p:cNvCxnSpPr/>
              <p:nvPr/>
            </p:nvCxnSpPr>
            <p:spPr>
              <a:xfrm>
                <a:off x="6845939" y="764704"/>
                <a:ext cx="946945" cy="0"/>
              </a:xfrm>
              <a:prstGeom prst="line">
                <a:avLst/>
              </a:prstGeom>
            </p:spPr>
            <p:style>
              <a:lnRef idx="1">
                <a:schemeClr val="dk1"/>
              </a:lnRef>
              <a:fillRef idx="0">
                <a:schemeClr val="dk1"/>
              </a:fillRef>
              <a:effectRef idx="0">
                <a:schemeClr val="dk1"/>
              </a:effectRef>
              <a:fontRef idx="minor">
                <a:schemeClr val="tx1"/>
              </a:fontRef>
            </p:style>
          </p:cxnSp>
          <p:cxnSp>
            <p:nvCxnSpPr>
              <p:cNvPr id="73" name="直線コネクタ 72"/>
              <p:cNvCxnSpPr/>
              <p:nvPr/>
            </p:nvCxnSpPr>
            <p:spPr>
              <a:xfrm>
                <a:off x="6844235" y="768896"/>
                <a:ext cx="0" cy="114265"/>
              </a:xfrm>
              <a:prstGeom prst="line">
                <a:avLst/>
              </a:prstGeom>
            </p:spPr>
            <p:style>
              <a:lnRef idx="1">
                <a:schemeClr val="dk1"/>
              </a:lnRef>
              <a:fillRef idx="0">
                <a:schemeClr val="dk1"/>
              </a:fillRef>
              <a:effectRef idx="0">
                <a:schemeClr val="dk1"/>
              </a:effectRef>
              <a:fontRef idx="minor">
                <a:schemeClr val="tx1"/>
              </a:fontRef>
            </p:style>
          </p:cxnSp>
          <p:cxnSp>
            <p:nvCxnSpPr>
              <p:cNvPr id="74" name="直線コネクタ 73"/>
              <p:cNvCxnSpPr/>
              <p:nvPr/>
            </p:nvCxnSpPr>
            <p:spPr>
              <a:xfrm>
                <a:off x="7790742" y="768896"/>
                <a:ext cx="0" cy="114265"/>
              </a:xfrm>
              <a:prstGeom prst="line">
                <a:avLst/>
              </a:prstGeom>
            </p:spPr>
            <p:style>
              <a:lnRef idx="1">
                <a:schemeClr val="dk1"/>
              </a:lnRef>
              <a:fillRef idx="0">
                <a:schemeClr val="dk1"/>
              </a:fillRef>
              <a:effectRef idx="0">
                <a:schemeClr val="dk1"/>
              </a:effectRef>
              <a:fontRef idx="minor">
                <a:schemeClr val="tx1"/>
              </a:fontRef>
            </p:style>
          </p:cxnSp>
          <p:sp>
            <p:nvSpPr>
              <p:cNvPr id="75" name="テキスト ボックス 74"/>
              <p:cNvSpPr txBox="1"/>
              <p:nvPr/>
            </p:nvSpPr>
            <p:spPr>
              <a:xfrm>
                <a:off x="6975109" y="433239"/>
                <a:ext cx="653209" cy="461665"/>
              </a:xfrm>
              <a:prstGeom prst="rect">
                <a:avLst/>
              </a:prstGeom>
              <a:noFill/>
            </p:spPr>
            <p:txBody>
              <a:bodyPr wrap="square" rtlCol="0">
                <a:spAutoFit/>
              </a:bodyPr>
              <a:lstStyle/>
              <a:p>
                <a:r>
                  <a:rPr lang="en-US" altLang="ja-JP" sz="2000" dirty="0">
                    <a:latin typeface="+mn-ea"/>
                  </a:rPr>
                  <a:t>†</a:t>
                </a:r>
                <a:endParaRPr kumimoji="1" lang="ja-JP" altLang="en-US" sz="2000" dirty="0">
                  <a:latin typeface="+mn-ea"/>
                </a:endParaRPr>
              </a:p>
            </p:txBody>
          </p:sp>
        </p:grpSp>
        <p:sp>
          <p:nvSpPr>
            <p:cNvPr id="92" name="テキスト ボックス 91"/>
            <p:cNvSpPr txBox="1"/>
            <p:nvPr/>
          </p:nvSpPr>
          <p:spPr>
            <a:xfrm>
              <a:off x="7394244" y="5811706"/>
              <a:ext cx="653842" cy="430887"/>
            </a:xfrm>
            <a:prstGeom prst="rect">
              <a:avLst/>
            </a:prstGeom>
            <a:noFill/>
          </p:spPr>
          <p:txBody>
            <a:bodyPr wrap="square" rtlCol="0">
              <a:spAutoFit/>
            </a:bodyPr>
            <a:lstStyle/>
            <a:p>
              <a:pPr algn="ctr"/>
              <a:r>
                <a:rPr lang="ja-JP" altLang="en-US" sz="1100" smtClean="0">
                  <a:latin typeface="+mn-ea"/>
                </a:rPr>
                <a:t>時間</a:t>
              </a:r>
              <a:endParaRPr lang="en-US" altLang="ja-JP" sz="1100" smtClean="0">
                <a:latin typeface="+mn-ea"/>
              </a:endParaRPr>
            </a:p>
            <a:p>
              <a:pPr algn="ctr"/>
              <a:r>
                <a:rPr lang="ja-JP" altLang="en-US" sz="1100" smtClean="0">
                  <a:latin typeface="+mn-ea"/>
                </a:rPr>
                <a:t>遅延</a:t>
              </a:r>
              <a:endParaRPr lang="en-US" altLang="ja-JP" sz="1100" dirty="0" smtClean="0">
                <a:latin typeface="+mn-ea"/>
              </a:endParaRPr>
            </a:p>
          </p:txBody>
        </p:sp>
        <p:sp>
          <p:nvSpPr>
            <p:cNvPr id="93" name="テキスト ボックス 92"/>
            <p:cNvSpPr txBox="1"/>
            <p:nvPr/>
          </p:nvSpPr>
          <p:spPr>
            <a:xfrm>
              <a:off x="7935711" y="5811706"/>
              <a:ext cx="653842" cy="430887"/>
            </a:xfrm>
            <a:prstGeom prst="rect">
              <a:avLst/>
            </a:prstGeom>
            <a:noFill/>
          </p:spPr>
          <p:txBody>
            <a:bodyPr wrap="square" rtlCol="0">
              <a:spAutoFit/>
            </a:bodyPr>
            <a:lstStyle/>
            <a:p>
              <a:pPr algn="ctr"/>
              <a:r>
                <a:rPr lang="ja-JP" altLang="en-US" sz="1100" smtClean="0">
                  <a:latin typeface="+mn-ea"/>
                </a:rPr>
                <a:t>低操作</a:t>
              </a:r>
              <a:endParaRPr lang="en-US" altLang="ja-JP" sz="1100" smtClean="0">
                <a:latin typeface="+mn-ea"/>
              </a:endParaRPr>
            </a:p>
            <a:p>
              <a:pPr algn="ctr"/>
              <a:r>
                <a:rPr lang="ja-JP" altLang="en-US" sz="1100" smtClean="0">
                  <a:latin typeface="+mn-ea"/>
                </a:rPr>
                <a:t>解像度</a:t>
              </a:r>
              <a:endParaRPr lang="en-US" altLang="ja-JP" sz="1100" dirty="0" smtClean="0">
                <a:latin typeface="+mn-ea"/>
              </a:endParaRPr>
            </a:p>
          </p:txBody>
        </p:sp>
      </p:grpSp>
      <p:sp>
        <p:nvSpPr>
          <p:cNvPr id="95" name="正方形/長方形 94"/>
          <p:cNvSpPr/>
          <p:nvPr/>
        </p:nvSpPr>
        <p:spPr>
          <a:xfrm>
            <a:off x="125480" y="116632"/>
            <a:ext cx="1406154" cy="276999"/>
          </a:xfrm>
          <a:prstGeom prst="rect">
            <a:avLst/>
          </a:prstGeom>
        </p:spPr>
        <p:txBody>
          <a:bodyPr wrap="none">
            <a:spAutoFit/>
          </a:bodyPr>
          <a:lstStyle/>
          <a:p>
            <a:r>
              <a:rPr lang="ja-JP" altLang="en-US" sz="1200" smtClean="0">
                <a:latin typeface="+mn-ea"/>
              </a:rPr>
              <a:t>研究</a:t>
            </a:r>
            <a:r>
              <a:rPr lang="en-US" altLang="ja-JP" sz="1200" smtClean="0">
                <a:latin typeface="+mn-ea"/>
              </a:rPr>
              <a:t>4</a:t>
            </a:r>
            <a:r>
              <a:rPr lang="ja-JP" altLang="en-US" sz="1200" smtClean="0">
                <a:latin typeface="+mn-ea"/>
              </a:rPr>
              <a:t>　結果と考察</a:t>
            </a:r>
            <a:endParaRPr lang="en-US" altLang="ja-JP" sz="1200" smtClean="0">
              <a:latin typeface="+mn-ea"/>
            </a:endParaRPr>
          </a:p>
        </p:txBody>
      </p:sp>
      <p:sp>
        <p:nvSpPr>
          <p:cNvPr id="105" name="正方形/長方形 104"/>
          <p:cNvSpPr/>
          <p:nvPr/>
        </p:nvSpPr>
        <p:spPr>
          <a:xfrm>
            <a:off x="224793" y="470680"/>
            <a:ext cx="8583181" cy="2955077"/>
          </a:xfrm>
          <a:prstGeom prst="rect">
            <a:avLst/>
          </a:prstGeom>
          <a:noFill/>
          <a:ln w="3810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31149" y="5106670"/>
            <a:ext cx="6170400" cy="338554"/>
          </a:xfrm>
          <a:prstGeom prst="rect">
            <a:avLst/>
          </a:prstGeom>
        </p:spPr>
        <p:txBody>
          <a:bodyPr>
            <a:spAutoFit/>
          </a:bodyPr>
          <a:lstStyle/>
          <a:p>
            <a:r>
              <a:rPr lang="ja-JP" altLang="en-US" sz="1600" smtClean="0">
                <a:latin typeface="+mn-ea"/>
              </a:rPr>
              <a:t>・</a:t>
            </a:r>
            <a:r>
              <a:rPr lang="ja-JP" altLang="ja-JP" sz="1600">
                <a:latin typeface="+mn-ea"/>
              </a:rPr>
              <a:t>操作性を悪化させた際には、時間遅延条件で</a:t>
            </a:r>
            <a:r>
              <a:rPr lang="ja-JP" altLang="en-US" sz="1600">
                <a:latin typeface="+mn-ea"/>
              </a:rPr>
              <a:t>、より</a:t>
            </a:r>
            <a:r>
              <a:rPr lang="ja-JP" altLang="ja-JP" sz="1600">
                <a:latin typeface="+mn-ea"/>
              </a:rPr>
              <a:t>高い</a:t>
            </a:r>
            <a:r>
              <a:rPr lang="en-US" altLang="ja-JP" sz="1600">
                <a:latin typeface="+mn-ea"/>
              </a:rPr>
              <a:t>SCC</a:t>
            </a:r>
            <a:r>
              <a:rPr lang="ja-JP" altLang="en-US" sz="1600">
                <a:latin typeface="+mn-ea"/>
              </a:rPr>
              <a:t>。</a:t>
            </a:r>
            <a:endParaRPr lang="en-US" altLang="ja-JP" sz="1600" dirty="0">
              <a:latin typeface="+mn-ea"/>
            </a:endParaRPr>
          </a:p>
        </p:txBody>
      </p:sp>
    </p:spTree>
    <p:extLst>
      <p:ext uri="{BB962C8B-B14F-4D97-AF65-F5344CB8AC3E}">
        <p14:creationId xmlns:p14="http://schemas.microsoft.com/office/powerpoint/2010/main" val="361812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par>
                                <p:cTn id="68" presetID="10" presetClass="entr" presetSubtype="0"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5"/>
                                        </p:tgtEl>
                                        <p:attrNameLst>
                                          <p:attrName>style.visibility</p:attrName>
                                        </p:attrNameLst>
                                      </p:cBhvr>
                                      <p:to>
                                        <p:strVal val="visible"/>
                                      </p:to>
                                    </p:set>
                                    <p:animEffect transition="in" filter="fade">
                                      <p:cBhvr>
                                        <p:cTn id="94" dur="500"/>
                                        <p:tgtEl>
                                          <p:spTgt spid="10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barn(inVertical)">
                                      <p:cBhvr>
                                        <p:cTn id="102" dur="500"/>
                                        <p:tgtEl>
                                          <p:spTgt spid="80"/>
                                        </p:tgtEl>
                                      </p:cBhvr>
                                    </p:animEffect>
                                  </p:childTnLst>
                                </p:cTn>
                              </p:par>
                              <p:par>
                                <p:cTn id="103" presetID="16" presetClass="entr" presetSubtype="21" fill="hold"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barn(inVertical)">
                                      <p:cBhvr>
                                        <p:cTn id="105" dur="500"/>
                                        <p:tgtEl>
                                          <p:spTgt spid="26"/>
                                        </p:tgtEl>
                                      </p:cBhvr>
                                    </p:animEffect>
                                  </p:childTnLst>
                                </p:cTn>
                              </p:par>
                              <p:par>
                                <p:cTn id="106" presetID="16" presetClass="entr" presetSubtype="21" fill="hold"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barn(inVertical)">
                                      <p:cBhvr>
                                        <p:cTn id="108" dur="500"/>
                                        <p:tgtEl>
                                          <p:spTgt spid="53"/>
                                        </p:tgtEl>
                                      </p:cBhvr>
                                    </p:animEffect>
                                  </p:childTnLst>
                                </p:cTn>
                              </p:par>
                              <p:par>
                                <p:cTn id="109" presetID="16" presetClass="entr" presetSubtype="21" fill="hold" nodeType="with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barn(inVertical)">
                                      <p:cBhvr>
                                        <p:cTn id="111" dur="500"/>
                                        <p:tgtEl>
                                          <p:spTgt spid="54"/>
                                        </p:tgtEl>
                                      </p:cBhvr>
                                    </p:animEffect>
                                  </p:childTnLst>
                                </p:cTn>
                              </p:par>
                              <p:par>
                                <p:cTn id="112" presetID="16" presetClass="entr" presetSubtype="21" fill="hold"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arn(inVertic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500"/>
                                        <p:tgtEl>
                                          <p:spTgt spid="76"/>
                                        </p:tgtEl>
                                      </p:cBhvr>
                                    </p:animEffect>
                                  </p:childTnLst>
                                </p:cTn>
                              </p:par>
                              <p:par>
                                <p:cTn id="120" presetID="10" presetClass="entr" presetSubtype="0" fill="hold"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500"/>
                                        <p:tgtEl>
                                          <p:spTgt spid="9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
                                        </p:tgtEl>
                                        <p:attrNameLst>
                                          <p:attrName>style.visibility</p:attrName>
                                        </p:attrNameLst>
                                      </p:cBhvr>
                                      <p:to>
                                        <p:strVal val="visible"/>
                                      </p:to>
                                    </p:set>
                                    <p:animEffect transition="in" filter="fade">
                                      <p:cBhvr>
                                        <p:cTn id="125" dur="500"/>
                                        <p:tgtEl>
                                          <p:spTgt spid="2"/>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86"/>
                                        </p:tgtEl>
                                        <p:attrNameLst>
                                          <p:attrName>style.visibility</p:attrName>
                                        </p:attrNameLst>
                                      </p:cBhvr>
                                      <p:to>
                                        <p:strVal val="visible"/>
                                      </p:to>
                                    </p:set>
                                    <p:animEffect transition="in" filter="fade">
                                      <p:cBhvr>
                                        <p:cTn id="130" dur="500"/>
                                        <p:tgtEl>
                                          <p:spTgt spid="86"/>
                                        </p:tgtEl>
                                      </p:cBhvr>
                                    </p:animEffect>
                                  </p:childTnLst>
                                </p:cTn>
                              </p:par>
                            </p:childTnLst>
                          </p:cTn>
                        </p:par>
                      </p:childTnLst>
                    </p:cTn>
                  </p:par>
                  <p:par>
                    <p:cTn id="131" fill="hold">
                      <p:stCondLst>
                        <p:cond delay="indefinite"/>
                      </p:stCondLst>
                      <p:childTnLst>
                        <p:par>
                          <p:cTn id="132" fill="hold">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87"/>
                                        </p:tgtEl>
                                        <p:attrNameLst>
                                          <p:attrName>style.visibility</p:attrName>
                                        </p:attrNameLst>
                                      </p:cBhvr>
                                      <p:to>
                                        <p:strVal val="visible"/>
                                      </p:to>
                                    </p:set>
                                    <p:animEffect transition="in" filter="randombar(horizontal)">
                                      <p:cBhvr>
                                        <p:cTn id="135" dur="500"/>
                                        <p:tgtEl>
                                          <p:spTgt spid="87"/>
                                        </p:tgtEl>
                                      </p:cBhvr>
                                    </p:animEffect>
                                  </p:childTnLst>
                                </p:cTn>
                              </p:par>
                              <p:par>
                                <p:cTn id="136" presetID="14" presetClass="entr" presetSubtype="10" fill="hold" nodeType="withEffect">
                                  <p:stCondLst>
                                    <p:cond delay="0"/>
                                  </p:stCondLst>
                                  <p:childTnLst>
                                    <p:set>
                                      <p:cBhvr>
                                        <p:cTn id="137" dur="1" fill="hold">
                                          <p:stCondLst>
                                            <p:cond delay="0"/>
                                          </p:stCondLst>
                                        </p:cTn>
                                        <p:tgtEl>
                                          <p:spTgt spid="89"/>
                                        </p:tgtEl>
                                        <p:attrNameLst>
                                          <p:attrName>style.visibility</p:attrName>
                                        </p:attrNameLst>
                                      </p:cBhvr>
                                      <p:to>
                                        <p:strVal val="visible"/>
                                      </p:to>
                                    </p:set>
                                    <p:animEffect transition="in" filter="randombar(horizontal)">
                                      <p:cBhvr>
                                        <p:cTn id="138" dur="500"/>
                                        <p:tgtEl>
                                          <p:spTgt spid="89"/>
                                        </p:tgtEl>
                                      </p:cBhvr>
                                    </p:animEffect>
                                  </p:childTnLst>
                                </p:cTn>
                              </p:par>
                              <p:par>
                                <p:cTn id="139" presetID="14" presetClass="entr" presetSubtype="10" fill="hold" grpId="0" nodeType="withEffect">
                                  <p:stCondLst>
                                    <p:cond delay="0"/>
                                  </p:stCondLst>
                                  <p:childTnLst>
                                    <p:set>
                                      <p:cBhvr>
                                        <p:cTn id="140" dur="1" fill="hold">
                                          <p:stCondLst>
                                            <p:cond delay="0"/>
                                          </p:stCondLst>
                                        </p:cTn>
                                        <p:tgtEl>
                                          <p:spTgt spid="88"/>
                                        </p:tgtEl>
                                        <p:attrNameLst>
                                          <p:attrName>style.visibility</p:attrName>
                                        </p:attrNameLst>
                                      </p:cBhvr>
                                      <p:to>
                                        <p:strVal val="visible"/>
                                      </p:to>
                                    </p:set>
                                    <p:animEffect transition="in" filter="randombar(horizontal)">
                                      <p:cBhvr>
                                        <p:cTn id="141" dur="500"/>
                                        <p:tgtEl>
                                          <p:spTgt spid="88"/>
                                        </p:tgtEl>
                                      </p:cBhvr>
                                    </p:animEffect>
                                  </p:childTnLst>
                                </p:cTn>
                              </p:par>
                              <p:par>
                                <p:cTn id="142" presetID="14" presetClass="entr" presetSubtype="10" fill="hold" nodeType="withEffect">
                                  <p:stCondLst>
                                    <p:cond delay="0"/>
                                  </p:stCondLst>
                                  <p:childTnLst>
                                    <p:set>
                                      <p:cBhvr>
                                        <p:cTn id="143" dur="1" fill="hold">
                                          <p:stCondLst>
                                            <p:cond delay="0"/>
                                          </p:stCondLst>
                                        </p:cTn>
                                        <p:tgtEl>
                                          <p:spTgt spid="90"/>
                                        </p:tgtEl>
                                        <p:attrNameLst>
                                          <p:attrName>style.visibility</p:attrName>
                                        </p:attrNameLst>
                                      </p:cBhvr>
                                      <p:to>
                                        <p:strVal val="visible"/>
                                      </p:to>
                                    </p:set>
                                    <p:animEffect transition="in" filter="randombar(horizontal)">
                                      <p:cBhvr>
                                        <p:cTn id="14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41" grpId="0"/>
      <p:bldP spid="45" grpId="0"/>
      <p:bldP spid="46" grpId="0"/>
      <p:bldP spid="57" grpId="0"/>
      <p:bldP spid="58" grpId="0"/>
      <p:bldP spid="59" grpId="0"/>
      <p:bldP spid="60" grpId="0"/>
      <p:bldP spid="61" grpId="0"/>
      <p:bldP spid="62" grpId="0"/>
      <p:bldP spid="63" grpId="0"/>
      <p:bldP spid="76" grpId="0"/>
      <p:bldP spid="80" grpId="0"/>
      <p:bldP spid="86" grpId="0"/>
      <p:bldP spid="87" grpId="0" animBg="1"/>
      <p:bldP spid="88" grpId="0" animBg="1"/>
      <p:bldP spid="105"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solidFill>
                  <a:schemeClr val="tx1"/>
                </a:solidFill>
              </a:rPr>
              <a:t>23</a:t>
            </a:fld>
            <a:endParaRPr kumimoji="1" lang="ja-JP" altLang="en-US">
              <a:solidFill>
                <a:schemeClr val="tx1"/>
              </a:solidFill>
            </a:endParaRPr>
          </a:p>
        </p:txBody>
      </p:sp>
      <p:cxnSp>
        <p:nvCxnSpPr>
          <p:cNvPr id="5" name="直線矢印コネクタ 4"/>
          <p:cNvCxnSpPr/>
          <p:nvPr/>
        </p:nvCxnSpPr>
        <p:spPr>
          <a:xfrm flipH="1">
            <a:off x="3723429" y="1800658"/>
            <a:ext cx="1947122" cy="1340310"/>
          </a:xfrm>
          <a:prstGeom prst="straightConnector1">
            <a:avLst/>
          </a:prstGeom>
          <a:ln w="57150">
            <a:gradFill>
              <a:gsLst>
                <a:gs pos="0">
                  <a:srgbClr val="00B0F0">
                    <a:alpha val="40000"/>
                  </a:srgbClr>
                </a:gs>
                <a:gs pos="100000">
                  <a:srgbClr val="0070C0"/>
                </a:gs>
              </a:gsLst>
              <a:lin ang="5400000" scaled="0"/>
            </a:gra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6185716" y="1800658"/>
            <a:ext cx="2103601" cy="1340310"/>
          </a:xfrm>
          <a:prstGeom prst="straightConnector1">
            <a:avLst/>
          </a:prstGeom>
          <a:ln w="57150">
            <a:gradFill>
              <a:gsLst>
                <a:gs pos="0">
                  <a:schemeClr val="accent2">
                    <a:lumMod val="20000"/>
                    <a:lumOff val="80000"/>
                    <a:alpha val="40000"/>
                  </a:schemeClr>
                </a:gs>
                <a:gs pos="100000">
                  <a:srgbClr val="FF0000"/>
                </a:gs>
              </a:gsLst>
              <a:lin ang="5400000" scaled="0"/>
            </a:gra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2"/>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40BFF52-E8B7-4F32-93D1-574C224B77D0}" type="slidenum">
              <a:rPr lang="ja-JP" altLang="en-US" smtClean="0">
                <a:solidFill>
                  <a:schemeClr val="tx1"/>
                </a:solidFill>
                <a:latin typeface="+mn-ea"/>
              </a:rPr>
              <a:pPr/>
              <a:t>23</a:t>
            </a:fld>
            <a:endParaRPr lang="ja-JP" altLang="en-US">
              <a:solidFill>
                <a:schemeClr val="tx1"/>
              </a:solidFill>
              <a:latin typeface="+mn-ea"/>
            </a:endParaRPr>
          </a:p>
        </p:txBody>
      </p:sp>
      <p:sp>
        <p:nvSpPr>
          <p:cNvPr id="8" name="正方形/長方形 7"/>
          <p:cNvSpPr/>
          <p:nvPr/>
        </p:nvSpPr>
        <p:spPr>
          <a:xfrm>
            <a:off x="2961531" y="702224"/>
            <a:ext cx="6074965" cy="710552"/>
          </a:xfrm>
          <a:prstGeom prst="rect">
            <a:avLst/>
          </a:prstGeom>
          <a:ln>
            <a:noFill/>
          </a:ln>
        </p:spPr>
        <p:txBody>
          <a:bodyPr wrap="square" lIns="108000" tIns="108000" rIns="108000" bIns="108000">
            <a:spAutoFit/>
          </a:bodyPr>
          <a:lstStyle/>
          <a:p>
            <a:pPr algn="ctr"/>
            <a:r>
              <a:rPr lang="ja-JP" altLang="ja-JP" sz="1600" smtClean="0">
                <a:latin typeface="+mn-ea"/>
              </a:rPr>
              <a:t>課題</a:t>
            </a:r>
            <a:r>
              <a:rPr lang="ja-JP" altLang="ja-JP" sz="1600">
                <a:latin typeface="+mn-ea"/>
              </a:rPr>
              <a:t>パフォーマンス変化量と</a:t>
            </a:r>
            <a:r>
              <a:rPr lang="en-US" altLang="ja-JP" sz="1600">
                <a:latin typeface="+mn-ea"/>
              </a:rPr>
              <a:t>SCC</a:t>
            </a:r>
            <a:r>
              <a:rPr lang="ja-JP" altLang="ja-JP" sz="1600" smtClean="0">
                <a:latin typeface="+mn-ea"/>
              </a:rPr>
              <a:t>変化量</a:t>
            </a:r>
            <a:r>
              <a:rPr lang="ja-JP" altLang="en-US" sz="1600" smtClean="0">
                <a:latin typeface="+mn-ea"/>
              </a:rPr>
              <a:t>の間</a:t>
            </a:r>
            <a:r>
              <a:rPr lang="ja-JP" altLang="ja-JP" sz="1600" smtClean="0">
                <a:latin typeface="+mn-ea"/>
              </a:rPr>
              <a:t>に</a:t>
            </a:r>
            <a:r>
              <a:rPr lang="ja-JP" altLang="en-US" sz="1600" smtClean="0">
                <a:latin typeface="+mn-ea"/>
              </a:rPr>
              <a:t>、</a:t>
            </a:r>
            <a:r>
              <a:rPr lang="ja-JP" altLang="ja-JP" sz="1600" smtClean="0">
                <a:solidFill>
                  <a:srgbClr val="0070C0"/>
                </a:solidFill>
                <a:latin typeface="+mn-ea"/>
              </a:rPr>
              <a:t>有意</a:t>
            </a:r>
            <a:r>
              <a:rPr lang="ja-JP" altLang="ja-JP" sz="1600">
                <a:solidFill>
                  <a:srgbClr val="0070C0"/>
                </a:solidFill>
                <a:latin typeface="+mn-ea"/>
              </a:rPr>
              <a:t>な</a:t>
            </a:r>
            <a:r>
              <a:rPr lang="ja-JP" altLang="ja-JP" sz="1600" u="sng">
                <a:solidFill>
                  <a:srgbClr val="0070C0"/>
                </a:solidFill>
                <a:latin typeface="+mn-ea"/>
              </a:rPr>
              <a:t>正の</a:t>
            </a:r>
            <a:r>
              <a:rPr lang="ja-JP" altLang="ja-JP" sz="1600" u="sng" smtClean="0">
                <a:solidFill>
                  <a:srgbClr val="0070C0"/>
                </a:solidFill>
                <a:latin typeface="+mn-ea"/>
              </a:rPr>
              <a:t>相関</a:t>
            </a:r>
            <a:endParaRPr lang="en-US" altLang="ja-JP" sz="1600" u="sng" smtClean="0">
              <a:solidFill>
                <a:srgbClr val="0070C0"/>
              </a:solidFill>
              <a:latin typeface="+mn-ea"/>
            </a:endParaRPr>
          </a:p>
          <a:p>
            <a:pPr algn="ctr"/>
            <a:r>
              <a:rPr lang="en-US" altLang="ja-JP" sz="1600">
                <a:solidFill>
                  <a:srgbClr val="0070C0"/>
                </a:solidFill>
                <a:latin typeface="+mn-ea"/>
              </a:rPr>
              <a:t>(</a:t>
            </a:r>
            <a:r>
              <a:rPr lang="ja-JP" altLang="ja-JP" sz="1600">
                <a:solidFill>
                  <a:srgbClr val="0070C0"/>
                </a:solidFill>
                <a:latin typeface="+mn-ea"/>
              </a:rPr>
              <a:t>パフォーマンスが低下するほど</a:t>
            </a:r>
            <a:r>
              <a:rPr lang="ja-JP" altLang="en-US" sz="1600">
                <a:solidFill>
                  <a:srgbClr val="0070C0"/>
                </a:solidFill>
                <a:latin typeface="+mn-ea"/>
              </a:rPr>
              <a:t>、</a:t>
            </a:r>
            <a:r>
              <a:rPr lang="ja-JP" altLang="ja-JP" sz="1600">
                <a:solidFill>
                  <a:srgbClr val="0070C0"/>
                </a:solidFill>
                <a:latin typeface="+mn-ea"/>
              </a:rPr>
              <a:t>SCC変化量は少ない</a:t>
            </a:r>
            <a:r>
              <a:rPr lang="en-US" altLang="ja-JP" sz="1600" smtClean="0">
                <a:solidFill>
                  <a:srgbClr val="0070C0"/>
                </a:solidFill>
                <a:latin typeface="+mn-ea"/>
              </a:rPr>
              <a:t>)</a:t>
            </a:r>
            <a:endParaRPr lang="en-US" altLang="ja-JP" sz="1600">
              <a:solidFill>
                <a:srgbClr val="0070C0"/>
              </a:solidFill>
              <a:latin typeface="+mn-ea"/>
            </a:endParaRPr>
          </a:p>
        </p:txBody>
      </p:sp>
      <p:sp>
        <p:nvSpPr>
          <p:cNvPr id="22" name="正方形/長方形 21"/>
          <p:cNvSpPr/>
          <p:nvPr/>
        </p:nvSpPr>
        <p:spPr>
          <a:xfrm>
            <a:off x="4978045" y="1422688"/>
            <a:ext cx="1947121" cy="307777"/>
          </a:xfrm>
          <a:prstGeom prst="rect">
            <a:avLst/>
          </a:prstGeom>
          <a:ln>
            <a:noFill/>
          </a:ln>
        </p:spPr>
        <p:txBody>
          <a:bodyPr anchor="ctr">
            <a:spAutoFit/>
          </a:bodyPr>
          <a:lstStyle/>
          <a:p>
            <a:pPr algn="ctr"/>
            <a:r>
              <a:rPr lang="ja-JP" altLang="en-US" sz="1400" u="sng" smtClean="0">
                <a:latin typeface="+mn-ea"/>
              </a:rPr>
              <a:t>主観的な難易度上昇</a:t>
            </a:r>
            <a:endParaRPr lang="ja-JP" altLang="en-US" sz="1400" u="sng">
              <a:latin typeface="+mn-ea"/>
            </a:endParaRPr>
          </a:p>
        </p:txBody>
      </p:sp>
      <p:sp>
        <p:nvSpPr>
          <p:cNvPr id="23" name="正方形/長方形 22"/>
          <p:cNvSpPr/>
          <p:nvPr/>
        </p:nvSpPr>
        <p:spPr>
          <a:xfrm>
            <a:off x="3033539" y="3726560"/>
            <a:ext cx="6074965" cy="710552"/>
          </a:xfrm>
          <a:prstGeom prst="rect">
            <a:avLst/>
          </a:prstGeom>
          <a:ln>
            <a:noFill/>
          </a:ln>
        </p:spPr>
        <p:txBody>
          <a:bodyPr wrap="square" lIns="108000" tIns="108000" rIns="108000" bIns="108000" anchor="ctr">
            <a:spAutoFit/>
          </a:bodyPr>
          <a:lstStyle/>
          <a:p>
            <a:pPr algn="ctr"/>
            <a:r>
              <a:rPr lang="en-US" altLang="ja-JP" sz="1600" smtClean="0">
                <a:latin typeface="+mn-ea"/>
              </a:rPr>
              <a:t>HR</a:t>
            </a:r>
            <a:r>
              <a:rPr lang="ja-JP" altLang="ja-JP" sz="1600" smtClean="0">
                <a:latin typeface="+mn-ea"/>
              </a:rPr>
              <a:t>変化量</a:t>
            </a:r>
            <a:r>
              <a:rPr lang="ja-JP" altLang="ja-JP" sz="1600">
                <a:latin typeface="+mn-ea"/>
              </a:rPr>
              <a:t>と感覚転移得点変化量との間</a:t>
            </a:r>
            <a:r>
              <a:rPr lang="ja-JP" altLang="ja-JP" sz="1600" smtClean="0">
                <a:latin typeface="+mn-ea"/>
              </a:rPr>
              <a:t>に、</a:t>
            </a:r>
            <a:r>
              <a:rPr lang="ja-JP" altLang="ja-JP" sz="1600" u="sng">
                <a:solidFill>
                  <a:srgbClr val="0070C0"/>
                </a:solidFill>
                <a:latin typeface="+mn-ea"/>
              </a:rPr>
              <a:t>有意な負の</a:t>
            </a:r>
            <a:r>
              <a:rPr lang="ja-JP" altLang="ja-JP" sz="1600" u="sng" smtClean="0">
                <a:solidFill>
                  <a:srgbClr val="0070C0"/>
                </a:solidFill>
                <a:latin typeface="+mn-ea"/>
              </a:rPr>
              <a:t>相関</a:t>
            </a:r>
            <a:endParaRPr lang="en-US" altLang="ja-JP" sz="1600" u="sng" smtClean="0">
              <a:solidFill>
                <a:srgbClr val="0070C0"/>
              </a:solidFill>
              <a:latin typeface="+mn-ea"/>
            </a:endParaRPr>
          </a:p>
          <a:p>
            <a:pPr algn="ctr"/>
            <a:r>
              <a:rPr lang="ja-JP" altLang="ja-JP" sz="1600">
                <a:solidFill>
                  <a:srgbClr val="0070C0"/>
                </a:solidFill>
                <a:latin typeface="+mn-ea"/>
              </a:rPr>
              <a:t> </a:t>
            </a:r>
            <a:r>
              <a:rPr lang="en-US" altLang="ja-JP" sz="1600">
                <a:solidFill>
                  <a:srgbClr val="0070C0"/>
                </a:solidFill>
                <a:latin typeface="+mn-ea"/>
              </a:rPr>
              <a:t>(</a:t>
            </a:r>
            <a:r>
              <a:rPr lang="ja-JP" altLang="en-US" sz="1600">
                <a:solidFill>
                  <a:srgbClr val="0070C0"/>
                </a:solidFill>
                <a:latin typeface="+mn-ea"/>
              </a:rPr>
              <a:t>感覚転移得点が高まるほど、</a:t>
            </a:r>
            <a:r>
              <a:rPr lang="en-US" altLang="ja-JP" sz="1600">
                <a:solidFill>
                  <a:srgbClr val="0070C0"/>
                </a:solidFill>
                <a:latin typeface="+mn-ea"/>
              </a:rPr>
              <a:t>HR</a:t>
            </a:r>
            <a:r>
              <a:rPr lang="ja-JP" altLang="en-US" sz="1600">
                <a:solidFill>
                  <a:srgbClr val="0070C0"/>
                </a:solidFill>
                <a:latin typeface="+mn-ea"/>
              </a:rPr>
              <a:t>が低下する</a:t>
            </a:r>
            <a:r>
              <a:rPr lang="en-US" altLang="ja-JP" sz="1600" smtClean="0">
                <a:solidFill>
                  <a:srgbClr val="0070C0"/>
                </a:solidFill>
                <a:latin typeface="+mn-ea"/>
              </a:rPr>
              <a:t>)</a:t>
            </a:r>
            <a:endParaRPr lang="en-US" altLang="ja-JP" sz="1600">
              <a:solidFill>
                <a:srgbClr val="0070C0"/>
              </a:solidFill>
              <a:latin typeface="+mn-ea"/>
            </a:endParaRPr>
          </a:p>
        </p:txBody>
      </p:sp>
      <p:sp>
        <p:nvSpPr>
          <p:cNvPr id="24" name="正方形/長方形 23"/>
          <p:cNvSpPr/>
          <p:nvPr/>
        </p:nvSpPr>
        <p:spPr>
          <a:xfrm>
            <a:off x="3469891" y="4646901"/>
            <a:ext cx="4824536" cy="584775"/>
          </a:xfrm>
          <a:prstGeom prst="rect">
            <a:avLst/>
          </a:prstGeom>
        </p:spPr>
        <p:txBody>
          <a:bodyPr wrap="square">
            <a:spAutoFit/>
          </a:bodyPr>
          <a:lstStyle/>
          <a:p>
            <a:r>
              <a:rPr lang="ja-JP" altLang="en-US" sz="1600" dirty="0" smtClean="0">
                <a:latin typeface="+mn-ea"/>
              </a:rPr>
              <a:t>感覚転移得点の増加 </a:t>
            </a:r>
            <a:r>
              <a:rPr lang="en-US" altLang="ja-JP" sz="1600" dirty="0" smtClean="0">
                <a:latin typeface="+mn-ea"/>
              </a:rPr>
              <a:t>(</a:t>
            </a:r>
            <a:r>
              <a:rPr lang="ja-JP" altLang="en-US" sz="1600" dirty="0" smtClean="0">
                <a:latin typeface="+mn-ea"/>
              </a:rPr>
              <a:t>≒課題に対する注意の上昇</a:t>
            </a:r>
            <a:r>
              <a:rPr lang="en-US" altLang="ja-JP" sz="1600" dirty="0" smtClean="0">
                <a:latin typeface="+mn-ea"/>
              </a:rPr>
              <a:t>)</a:t>
            </a:r>
          </a:p>
          <a:p>
            <a:pPr algn="r"/>
            <a:r>
              <a:rPr lang="ja-JP" altLang="en-US" sz="1600" dirty="0" smtClean="0">
                <a:latin typeface="+mn-ea"/>
              </a:rPr>
              <a:t>→　</a:t>
            </a:r>
            <a:r>
              <a:rPr lang="en-US" altLang="ja-JP" sz="1600" dirty="0" smtClean="0">
                <a:latin typeface="+mn-ea"/>
              </a:rPr>
              <a:t>HR</a:t>
            </a:r>
            <a:r>
              <a:rPr lang="ja-JP" altLang="en-US" sz="1600" dirty="0" smtClean="0">
                <a:latin typeface="+mn-ea"/>
              </a:rPr>
              <a:t>低下</a:t>
            </a:r>
            <a:endParaRPr lang="en-US" altLang="ja-JP" sz="1600" dirty="0" smtClean="0">
              <a:latin typeface="+mn-ea"/>
            </a:endParaRPr>
          </a:p>
        </p:txBody>
      </p:sp>
      <p:sp>
        <p:nvSpPr>
          <p:cNvPr id="26" name="正方形/長方形 25"/>
          <p:cNvSpPr/>
          <p:nvPr/>
        </p:nvSpPr>
        <p:spPr>
          <a:xfrm>
            <a:off x="4368842" y="1937777"/>
            <a:ext cx="1298803" cy="276999"/>
          </a:xfrm>
          <a:prstGeom prst="rect">
            <a:avLst/>
          </a:prstGeom>
          <a:solidFill>
            <a:schemeClr val="bg1"/>
          </a:solidFill>
          <a:ln>
            <a:solidFill>
              <a:schemeClr val="accent1"/>
            </a:solidFill>
          </a:ln>
        </p:spPr>
        <p:txBody>
          <a:bodyPr wrap="square">
            <a:spAutoFit/>
          </a:bodyPr>
          <a:lstStyle/>
          <a:p>
            <a:pPr algn="ctr"/>
            <a:r>
              <a:rPr lang="ja-JP" altLang="ja-JP" sz="1200" smtClean="0">
                <a:solidFill>
                  <a:srgbClr val="0070C0"/>
                </a:solidFill>
                <a:latin typeface="+mn-ea"/>
              </a:rPr>
              <a:t>動機づけ</a:t>
            </a:r>
            <a:r>
              <a:rPr lang="ja-JP" altLang="en-US" sz="1200" smtClean="0">
                <a:solidFill>
                  <a:srgbClr val="0070C0"/>
                </a:solidFill>
                <a:latin typeface="+mn-ea"/>
              </a:rPr>
              <a:t>低下</a:t>
            </a:r>
            <a:endParaRPr lang="en-US" altLang="ja-JP" sz="1200">
              <a:solidFill>
                <a:srgbClr val="0070C0"/>
              </a:solidFill>
              <a:latin typeface="+mn-ea"/>
            </a:endParaRPr>
          </a:p>
        </p:txBody>
      </p:sp>
      <p:sp>
        <p:nvSpPr>
          <p:cNvPr id="27" name="正方形/長方形 26"/>
          <p:cNvSpPr/>
          <p:nvPr/>
        </p:nvSpPr>
        <p:spPr>
          <a:xfrm>
            <a:off x="6358185" y="1937777"/>
            <a:ext cx="1298803" cy="276999"/>
          </a:xfrm>
          <a:prstGeom prst="rect">
            <a:avLst/>
          </a:prstGeom>
          <a:ln>
            <a:solidFill>
              <a:srgbClr val="FF0000"/>
            </a:solidFill>
          </a:ln>
        </p:spPr>
        <p:txBody>
          <a:bodyPr wrap="square">
            <a:spAutoFit/>
          </a:bodyPr>
          <a:lstStyle/>
          <a:p>
            <a:pPr algn="ctr"/>
            <a:r>
              <a:rPr lang="ja-JP" altLang="ja-JP" sz="1200" smtClean="0">
                <a:solidFill>
                  <a:srgbClr val="FF0000"/>
                </a:solidFill>
                <a:latin typeface="+mn-ea"/>
              </a:rPr>
              <a:t>動機づけ</a:t>
            </a:r>
            <a:r>
              <a:rPr lang="ja-JP" altLang="en-US" sz="1200" smtClean="0">
                <a:solidFill>
                  <a:srgbClr val="FF0000"/>
                </a:solidFill>
                <a:latin typeface="+mn-ea"/>
              </a:rPr>
              <a:t>維持</a:t>
            </a:r>
            <a:endParaRPr lang="ja-JP" altLang="en-US" sz="1200">
              <a:solidFill>
                <a:srgbClr val="FF0000"/>
              </a:solidFill>
              <a:latin typeface="+mn-ea"/>
            </a:endParaRPr>
          </a:p>
        </p:txBody>
      </p:sp>
      <p:sp>
        <p:nvSpPr>
          <p:cNvPr id="28" name="正方形/長方形 27"/>
          <p:cNvSpPr/>
          <p:nvPr/>
        </p:nvSpPr>
        <p:spPr>
          <a:xfrm>
            <a:off x="3723429" y="2401183"/>
            <a:ext cx="1947121" cy="461665"/>
          </a:xfrm>
          <a:prstGeom prst="rect">
            <a:avLst/>
          </a:prstGeom>
          <a:solidFill>
            <a:schemeClr val="bg1"/>
          </a:solidFill>
          <a:ln>
            <a:solidFill>
              <a:schemeClr val="accent1"/>
            </a:solidFill>
          </a:ln>
        </p:spPr>
        <p:txBody>
          <a:bodyPr>
            <a:spAutoFit/>
          </a:bodyPr>
          <a:lstStyle/>
          <a:p>
            <a:pPr algn="ctr"/>
            <a:r>
              <a:rPr lang="ja-JP" altLang="ja-JP" sz="1200" smtClean="0">
                <a:solidFill>
                  <a:srgbClr val="0070C0"/>
                </a:solidFill>
                <a:latin typeface="+mn-ea"/>
              </a:rPr>
              <a:t>パフォーマンス</a:t>
            </a:r>
            <a:r>
              <a:rPr lang="ja-JP" altLang="en-US" sz="1200" smtClean="0">
                <a:solidFill>
                  <a:srgbClr val="0070C0"/>
                </a:solidFill>
                <a:latin typeface="+mn-ea"/>
              </a:rPr>
              <a:t>の</a:t>
            </a:r>
            <a:r>
              <a:rPr lang="ja-JP" altLang="ja-JP" sz="1200" smtClean="0">
                <a:solidFill>
                  <a:srgbClr val="0070C0"/>
                </a:solidFill>
                <a:latin typeface="+mn-ea"/>
              </a:rPr>
              <a:t>低下</a:t>
            </a:r>
            <a:r>
              <a:rPr lang="ja-JP" altLang="en-US" sz="1200" smtClean="0">
                <a:solidFill>
                  <a:srgbClr val="0070C0"/>
                </a:solidFill>
                <a:latin typeface="+mn-ea"/>
              </a:rPr>
              <a:t>、</a:t>
            </a:r>
            <a:endParaRPr lang="en-US" altLang="ja-JP" sz="1200" smtClean="0">
              <a:solidFill>
                <a:srgbClr val="0070C0"/>
              </a:solidFill>
              <a:latin typeface="+mn-ea"/>
            </a:endParaRPr>
          </a:p>
          <a:p>
            <a:pPr algn="ctr"/>
            <a:r>
              <a:rPr lang="en-US" altLang="ja-JP" sz="1200" smtClean="0">
                <a:solidFill>
                  <a:srgbClr val="0070C0"/>
                </a:solidFill>
                <a:latin typeface="+mn-ea"/>
              </a:rPr>
              <a:t>SCC</a:t>
            </a:r>
            <a:r>
              <a:rPr lang="ja-JP" altLang="ja-JP" sz="1200" smtClean="0">
                <a:solidFill>
                  <a:srgbClr val="0070C0"/>
                </a:solidFill>
                <a:latin typeface="+mn-ea"/>
              </a:rPr>
              <a:t>変化</a:t>
            </a:r>
            <a:r>
              <a:rPr lang="ja-JP" altLang="en-US" sz="1200" smtClean="0">
                <a:solidFill>
                  <a:srgbClr val="0070C0"/>
                </a:solidFill>
                <a:latin typeface="+mn-ea"/>
              </a:rPr>
              <a:t>の減衰</a:t>
            </a:r>
            <a:endParaRPr lang="en-US" altLang="ja-JP" sz="1200">
              <a:solidFill>
                <a:srgbClr val="0070C0"/>
              </a:solidFill>
              <a:latin typeface="+mn-ea"/>
            </a:endParaRPr>
          </a:p>
        </p:txBody>
      </p:sp>
      <p:sp>
        <p:nvSpPr>
          <p:cNvPr id="29" name="正方形/長方形 28"/>
          <p:cNvSpPr/>
          <p:nvPr/>
        </p:nvSpPr>
        <p:spPr>
          <a:xfrm>
            <a:off x="6041700" y="2401183"/>
            <a:ext cx="2850780" cy="461665"/>
          </a:xfrm>
          <a:prstGeom prst="rect">
            <a:avLst/>
          </a:prstGeom>
          <a:solidFill>
            <a:schemeClr val="bg1"/>
          </a:solidFill>
          <a:ln>
            <a:solidFill>
              <a:srgbClr val="FF0000"/>
            </a:solidFill>
          </a:ln>
        </p:spPr>
        <p:txBody>
          <a:bodyPr>
            <a:spAutoFit/>
          </a:bodyPr>
          <a:lstStyle/>
          <a:p>
            <a:pPr algn="ctr"/>
            <a:r>
              <a:rPr lang="ja-JP" altLang="ja-JP" sz="1200" smtClean="0">
                <a:solidFill>
                  <a:srgbClr val="FF0000"/>
                </a:solidFill>
                <a:latin typeface="+mn-ea"/>
              </a:rPr>
              <a:t>パフォーマンス維持</a:t>
            </a:r>
            <a:r>
              <a:rPr lang="ja-JP" altLang="en-US" sz="1200" smtClean="0">
                <a:solidFill>
                  <a:srgbClr val="FF0000"/>
                </a:solidFill>
                <a:latin typeface="+mn-ea"/>
              </a:rPr>
              <a:t>のため努力し、</a:t>
            </a:r>
            <a:endParaRPr lang="en-US" altLang="ja-JP" sz="1200" smtClean="0">
              <a:solidFill>
                <a:srgbClr val="FF0000"/>
              </a:solidFill>
              <a:latin typeface="+mn-ea"/>
            </a:endParaRPr>
          </a:p>
          <a:p>
            <a:pPr algn="ctr"/>
            <a:r>
              <a:rPr lang="en-US" altLang="ja-JP" sz="1200" smtClean="0">
                <a:solidFill>
                  <a:srgbClr val="FF0000"/>
                </a:solidFill>
                <a:latin typeface="+mn-ea"/>
              </a:rPr>
              <a:t>SCC</a:t>
            </a:r>
            <a:r>
              <a:rPr lang="ja-JP" altLang="ja-JP" sz="1200">
                <a:solidFill>
                  <a:srgbClr val="FF0000"/>
                </a:solidFill>
                <a:latin typeface="+mn-ea"/>
              </a:rPr>
              <a:t>が</a:t>
            </a:r>
            <a:r>
              <a:rPr lang="ja-JP" altLang="ja-JP" sz="1200" smtClean="0">
                <a:solidFill>
                  <a:srgbClr val="FF0000"/>
                </a:solidFill>
                <a:latin typeface="+mn-ea"/>
              </a:rPr>
              <a:t>上昇</a:t>
            </a:r>
            <a:endParaRPr lang="ja-JP" altLang="en-US" sz="1200">
              <a:solidFill>
                <a:srgbClr val="FF0000"/>
              </a:solidFill>
              <a:latin typeface="+mn-ea"/>
            </a:endParaRPr>
          </a:p>
        </p:txBody>
      </p:sp>
      <p:grpSp>
        <p:nvGrpSpPr>
          <p:cNvPr id="7168" name="グループ化 7167"/>
          <p:cNvGrpSpPr/>
          <p:nvPr/>
        </p:nvGrpSpPr>
        <p:grpSpPr>
          <a:xfrm>
            <a:off x="456019" y="818416"/>
            <a:ext cx="2315781" cy="2028835"/>
            <a:chOff x="746284" y="1316515"/>
            <a:chExt cx="2315781" cy="2028835"/>
          </a:xfrm>
        </p:grpSpPr>
        <p:cxnSp>
          <p:nvCxnSpPr>
            <p:cNvPr id="15" name="直線コネクタ 14"/>
            <p:cNvCxnSpPr/>
            <p:nvPr/>
          </p:nvCxnSpPr>
          <p:spPr>
            <a:xfrm>
              <a:off x="1350370" y="2566806"/>
              <a:ext cx="158105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953956" y="1473253"/>
              <a:ext cx="0" cy="136338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106412" y="3068351"/>
              <a:ext cx="1815371" cy="276999"/>
            </a:xfrm>
            <a:prstGeom prst="rect">
              <a:avLst/>
            </a:prstGeom>
            <a:noFill/>
          </p:spPr>
          <p:txBody>
            <a:bodyPr wrap="square" rtlCol="0">
              <a:spAutoFit/>
            </a:bodyPr>
            <a:lstStyle/>
            <a:p>
              <a:pPr algn="ctr"/>
              <a:r>
                <a:rPr lang="ja-JP" altLang="en-US" sz="1200">
                  <a:latin typeface="+mn-ea"/>
                </a:rPr>
                <a:t>パフォーマンス変化量</a:t>
              </a:r>
              <a:r>
                <a:rPr lang="en-US" altLang="ja-JP" sz="1200" smtClean="0">
                  <a:latin typeface="+mn-ea"/>
                </a:rPr>
                <a:t>(%)</a:t>
              </a:r>
              <a:endParaRPr lang="en-US" altLang="ja-JP" sz="1200">
                <a:latin typeface="+mn-ea"/>
              </a:endParaRPr>
            </a:p>
          </p:txBody>
        </p:sp>
        <p:sp>
          <p:nvSpPr>
            <p:cNvPr id="19" name="テキスト ボックス 18"/>
            <p:cNvSpPr txBox="1"/>
            <p:nvPr/>
          </p:nvSpPr>
          <p:spPr>
            <a:xfrm>
              <a:off x="746284" y="1483554"/>
              <a:ext cx="369332" cy="1287425"/>
            </a:xfrm>
            <a:prstGeom prst="rect">
              <a:avLst/>
            </a:prstGeom>
            <a:noFill/>
          </p:spPr>
          <p:txBody>
            <a:bodyPr vert="vert270" wrap="square" rtlCol="0">
              <a:spAutoFit/>
            </a:bodyPr>
            <a:lstStyle/>
            <a:p>
              <a:pPr algn="ctr"/>
              <a:r>
                <a:rPr lang="en-US" altLang="ja-JP" sz="1200">
                  <a:latin typeface="+mn-ea"/>
                </a:rPr>
                <a:t>SCC</a:t>
              </a:r>
              <a:r>
                <a:rPr lang="ja-JP" altLang="en-US" sz="1200">
                  <a:latin typeface="+mn-ea"/>
                </a:rPr>
                <a:t>変化量</a:t>
              </a:r>
              <a:r>
                <a:rPr lang="en-US" altLang="ja-JP" sz="1200">
                  <a:latin typeface="+mn-ea"/>
                </a:rPr>
                <a:t>(</a:t>
              </a:r>
              <a:r>
                <a:rPr lang="el-GR" altLang="ja-JP" sz="1200">
                  <a:latin typeface="+mn-ea"/>
                </a:rPr>
                <a:t>μ</a:t>
              </a:r>
              <a:r>
                <a:rPr lang="en-US" altLang="ja-JP" sz="1200">
                  <a:latin typeface="+mn-ea"/>
                </a:rPr>
                <a:t>S)</a:t>
              </a:r>
            </a:p>
          </p:txBody>
        </p:sp>
        <p:sp>
          <p:nvSpPr>
            <p:cNvPr id="20" name="テキスト ボックス 19"/>
            <p:cNvSpPr txBox="1"/>
            <p:nvPr/>
          </p:nvSpPr>
          <p:spPr>
            <a:xfrm>
              <a:off x="1354273" y="1437061"/>
              <a:ext cx="657902" cy="257369"/>
            </a:xfrm>
            <a:prstGeom prst="rect">
              <a:avLst/>
            </a:prstGeom>
            <a:noFill/>
          </p:spPr>
          <p:txBody>
            <a:bodyPr wrap="none" lIns="36000" tIns="36000" rIns="36000" bIns="36000" rtlCol="0">
              <a:spAutoFit/>
            </a:bodyPr>
            <a:lstStyle/>
            <a:p>
              <a:pPr algn="ctr"/>
              <a:r>
                <a:rPr lang="en-US" altLang="ja-JP" sz="1200" i="1" smtClean="0">
                  <a:latin typeface="+mn-ea"/>
                </a:rPr>
                <a:t>r  </a:t>
              </a:r>
              <a:r>
                <a:rPr lang="en-US" altLang="ja-JP" sz="1200" smtClean="0">
                  <a:latin typeface="+mn-ea"/>
                </a:rPr>
                <a:t>=  0.49</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76" y="1316515"/>
              <a:ext cx="1993089" cy="173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69" name="グループ化 7168"/>
          <p:cNvGrpSpPr/>
          <p:nvPr/>
        </p:nvGrpSpPr>
        <p:grpSpPr>
          <a:xfrm>
            <a:off x="456019" y="3866359"/>
            <a:ext cx="2314307" cy="2041258"/>
            <a:chOff x="746284" y="4507169"/>
            <a:chExt cx="2314307" cy="2041258"/>
          </a:xfrm>
        </p:grpSpPr>
        <p:cxnSp>
          <p:nvCxnSpPr>
            <p:cNvPr id="9" name="直線コネクタ 8"/>
            <p:cNvCxnSpPr/>
            <p:nvPr/>
          </p:nvCxnSpPr>
          <p:spPr>
            <a:xfrm>
              <a:off x="1327013" y="5693137"/>
              <a:ext cx="1581053"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117430" y="4671997"/>
              <a:ext cx="0" cy="136338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245" y="4547435"/>
              <a:ext cx="1933193" cy="16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1119041" y="6271428"/>
              <a:ext cx="1907972" cy="276999"/>
            </a:xfrm>
            <a:prstGeom prst="rect">
              <a:avLst/>
            </a:prstGeom>
            <a:noFill/>
          </p:spPr>
          <p:txBody>
            <a:bodyPr wrap="square" rtlCol="0">
              <a:spAutoFit/>
            </a:bodyPr>
            <a:lstStyle/>
            <a:p>
              <a:pPr algn="ctr"/>
              <a:r>
                <a:rPr lang="zh-CN" altLang="en-US" sz="1200">
                  <a:latin typeface="+mn-ea"/>
                </a:rPr>
                <a:t>平均感覚転移得点変化量</a:t>
              </a:r>
            </a:p>
          </p:txBody>
        </p:sp>
        <p:sp>
          <p:nvSpPr>
            <p:cNvPr id="13" name="テキスト ボックス 12"/>
            <p:cNvSpPr txBox="1"/>
            <p:nvPr/>
          </p:nvSpPr>
          <p:spPr>
            <a:xfrm>
              <a:off x="746284" y="4686631"/>
              <a:ext cx="369332" cy="1287425"/>
            </a:xfrm>
            <a:prstGeom prst="rect">
              <a:avLst/>
            </a:prstGeom>
            <a:noFill/>
          </p:spPr>
          <p:txBody>
            <a:bodyPr vert="vert270" wrap="square" rtlCol="0">
              <a:spAutoFit/>
            </a:bodyPr>
            <a:lstStyle/>
            <a:p>
              <a:pPr algn="ctr"/>
              <a:r>
                <a:rPr lang="en-US" altLang="ja-JP" sz="1200">
                  <a:latin typeface="+mn-ea"/>
                </a:rPr>
                <a:t>HR</a:t>
              </a:r>
              <a:r>
                <a:rPr lang="ja-JP" altLang="en-US" sz="1200">
                  <a:latin typeface="+mn-ea"/>
                </a:rPr>
                <a:t>変化量 </a:t>
              </a:r>
              <a:r>
                <a:rPr lang="en-US" altLang="ja-JP" sz="1200">
                  <a:latin typeface="+mn-ea"/>
                </a:rPr>
                <a:t>(bpm)</a:t>
              </a:r>
            </a:p>
          </p:txBody>
        </p:sp>
        <p:sp>
          <p:nvSpPr>
            <p:cNvPr id="14" name="テキスト ボックス 13"/>
            <p:cNvSpPr txBox="1"/>
            <p:nvPr/>
          </p:nvSpPr>
          <p:spPr>
            <a:xfrm>
              <a:off x="1311090" y="4640138"/>
              <a:ext cx="735615" cy="257369"/>
            </a:xfrm>
            <a:prstGeom prst="rect">
              <a:avLst/>
            </a:prstGeom>
            <a:noFill/>
          </p:spPr>
          <p:txBody>
            <a:bodyPr wrap="none" lIns="36000" tIns="36000" rIns="36000" bIns="36000" rtlCol="0">
              <a:spAutoFit/>
            </a:bodyPr>
            <a:lstStyle/>
            <a:p>
              <a:pPr algn="ctr"/>
              <a:r>
                <a:rPr lang="en-US" altLang="ja-JP" sz="1200" i="1" smtClean="0">
                  <a:latin typeface="+mn-ea"/>
                </a:rPr>
                <a:t>r  </a:t>
              </a:r>
              <a:r>
                <a:rPr lang="en-US" altLang="ja-JP" sz="1200" smtClean="0">
                  <a:latin typeface="+mn-ea"/>
                </a:rPr>
                <a:t>=  -0.68</a:t>
              </a: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861" y="4507169"/>
              <a:ext cx="1991730" cy="174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9" name="正方形/長方形 38"/>
          <p:cNvSpPr/>
          <p:nvPr/>
        </p:nvSpPr>
        <p:spPr>
          <a:xfrm>
            <a:off x="125480" y="116632"/>
            <a:ext cx="1406154" cy="276999"/>
          </a:xfrm>
          <a:prstGeom prst="rect">
            <a:avLst/>
          </a:prstGeom>
        </p:spPr>
        <p:txBody>
          <a:bodyPr wrap="none">
            <a:spAutoFit/>
          </a:bodyPr>
          <a:lstStyle/>
          <a:p>
            <a:r>
              <a:rPr lang="ja-JP" altLang="en-US" sz="1200" smtClean="0">
                <a:latin typeface="+mn-ea"/>
              </a:rPr>
              <a:t>研究</a:t>
            </a:r>
            <a:r>
              <a:rPr lang="en-US" altLang="ja-JP" sz="1200" smtClean="0">
                <a:latin typeface="+mn-ea"/>
              </a:rPr>
              <a:t>4</a:t>
            </a:r>
            <a:r>
              <a:rPr lang="ja-JP" altLang="en-US" sz="1200" smtClean="0">
                <a:latin typeface="+mn-ea"/>
              </a:rPr>
              <a:t>　結果と考察</a:t>
            </a:r>
            <a:endParaRPr lang="en-US" altLang="ja-JP" sz="1200" smtClean="0">
              <a:latin typeface="+mn-ea"/>
            </a:endParaRPr>
          </a:p>
        </p:txBody>
      </p:sp>
      <p:sp>
        <p:nvSpPr>
          <p:cNvPr id="47" name="正方形/長方形 46"/>
          <p:cNvSpPr/>
          <p:nvPr/>
        </p:nvSpPr>
        <p:spPr>
          <a:xfrm>
            <a:off x="3125271" y="5603612"/>
            <a:ext cx="5891500" cy="464331"/>
          </a:xfrm>
          <a:prstGeom prst="rect">
            <a:avLst/>
          </a:prstGeom>
          <a:ln>
            <a:noFill/>
          </a:ln>
        </p:spPr>
        <p:txBody>
          <a:bodyPr wrap="square" lIns="108000" tIns="108000" rIns="108000" bIns="108000">
            <a:spAutoFit/>
          </a:bodyPr>
          <a:lstStyle/>
          <a:p>
            <a:pPr algn="ctr"/>
            <a:r>
              <a:rPr lang="ja-JP" altLang="ja-JP" sz="1600" smtClean="0">
                <a:solidFill>
                  <a:srgbClr val="0070C0"/>
                </a:solidFill>
              </a:rPr>
              <a:t>HR</a:t>
            </a:r>
            <a:r>
              <a:rPr lang="ja-JP" altLang="ja-JP" sz="1600">
                <a:solidFill>
                  <a:srgbClr val="0070C0"/>
                </a:solidFill>
              </a:rPr>
              <a:t>変化量から身体</a:t>
            </a:r>
            <a:r>
              <a:rPr lang="ja-JP" altLang="ja-JP" sz="1600" smtClean="0">
                <a:solidFill>
                  <a:srgbClr val="0070C0"/>
                </a:solidFill>
              </a:rPr>
              <a:t>感覚転移</a:t>
            </a:r>
            <a:r>
              <a:rPr lang="ja-JP" altLang="ja-JP" sz="1600">
                <a:solidFill>
                  <a:srgbClr val="0070C0"/>
                </a:solidFill>
              </a:rPr>
              <a:t>という現象を定量化できる</a:t>
            </a:r>
            <a:r>
              <a:rPr lang="ja-JP" altLang="ja-JP" sz="1600" smtClean="0">
                <a:solidFill>
                  <a:srgbClr val="0070C0"/>
                </a:solidFill>
              </a:rPr>
              <a:t>可能性</a:t>
            </a:r>
            <a:r>
              <a:rPr lang="ja-JP" altLang="en-US" sz="1600" smtClean="0">
                <a:solidFill>
                  <a:srgbClr val="0070C0"/>
                </a:solidFill>
              </a:rPr>
              <a:t>？</a:t>
            </a:r>
            <a:endParaRPr lang="ja-JP" altLang="ja-JP" sz="1600">
              <a:solidFill>
                <a:srgbClr val="0070C0"/>
              </a:solidFill>
            </a:endParaRPr>
          </a:p>
        </p:txBody>
      </p:sp>
      <p:sp>
        <p:nvSpPr>
          <p:cNvPr id="48" name="正方形/長方形 47"/>
          <p:cNvSpPr/>
          <p:nvPr/>
        </p:nvSpPr>
        <p:spPr>
          <a:xfrm>
            <a:off x="390025" y="702118"/>
            <a:ext cx="2495074" cy="2211175"/>
          </a:xfrm>
          <a:prstGeom prst="rect">
            <a:avLst/>
          </a:prstGeom>
          <a:noFill/>
          <a:ln w="3810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395536" y="3810113"/>
            <a:ext cx="2495074" cy="2211175"/>
          </a:xfrm>
          <a:prstGeom prst="rect">
            <a:avLst/>
          </a:prstGeom>
          <a:noFill/>
          <a:ln w="3810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835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
                                        </p:tgtEl>
                                        <p:attrNameLst>
                                          <p:attrName>style.visibility</p:attrName>
                                        </p:attrNameLst>
                                      </p:cBhvr>
                                      <p:to>
                                        <p:strVal val="visible"/>
                                      </p:to>
                                    </p:set>
                                    <p:animEffect transition="in" filter="fade">
                                      <p:cBhvr>
                                        <p:cTn id="7" dur="500"/>
                                        <p:tgtEl>
                                          <p:spTgt spid="7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169"/>
                                        </p:tgtEl>
                                        <p:attrNameLst>
                                          <p:attrName>style.visibility</p:attrName>
                                        </p:attrNameLst>
                                      </p:cBhvr>
                                      <p:to>
                                        <p:strVal val="visible"/>
                                      </p:to>
                                    </p:set>
                                    <p:animEffect transition="in" filter="fade">
                                      <p:cBhvr>
                                        <p:cTn id="45" dur="500"/>
                                        <p:tgtEl>
                                          <p:spTgt spid="716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randombar(horizontal)">
                                      <p:cBhvr>
                                        <p:cTn id="6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P spid="24" grpId="0"/>
      <p:bldP spid="26" grpId="0" animBg="1"/>
      <p:bldP spid="27" grpId="0" animBg="1"/>
      <p:bldP spid="28" grpId="0" animBg="1"/>
      <p:bldP spid="29" grpId="0" animBg="1"/>
      <p:bldP spid="47" grpId="0"/>
      <p:bldP spid="48" grpId="0" animBg="1"/>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24</a:t>
            </a:fld>
            <a:endParaRPr kumimoji="1" lang="ja-JP" altLang="en-US"/>
          </a:p>
        </p:txBody>
      </p:sp>
      <p:sp>
        <p:nvSpPr>
          <p:cNvPr id="5" name="正方形/長方形 4"/>
          <p:cNvSpPr/>
          <p:nvPr/>
        </p:nvSpPr>
        <p:spPr>
          <a:xfrm>
            <a:off x="2159732" y="3136612"/>
            <a:ext cx="4824536" cy="461665"/>
          </a:xfrm>
          <a:prstGeom prst="rect">
            <a:avLst/>
          </a:prstGeom>
        </p:spPr>
        <p:txBody>
          <a:bodyPr wrap="square">
            <a:spAutoFit/>
          </a:bodyPr>
          <a:lstStyle/>
          <a:p>
            <a:pPr algn="ctr"/>
            <a:r>
              <a:rPr lang="ja-JP" altLang="en-US" sz="2400" smtClean="0">
                <a:latin typeface="+mn-ea"/>
              </a:rPr>
              <a:t>ご清聴ありがとうございました。</a:t>
            </a:r>
            <a:endParaRPr lang="en-US" altLang="ja-JP" sz="2400" dirty="0" smtClean="0">
              <a:latin typeface="+mn-ea"/>
            </a:endParaRPr>
          </a:p>
        </p:txBody>
      </p:sp>
    </p:spTree>
    <p:extLst>
      <p:ext uri="{BB962C8B-B14F-4D97-AF65-F5344CB8AC3E}">
        <p14:creationId xmlns:p14="http://schemas.microsoft.com/office/powerpoint/2010/main" val="2778186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8509" y="1268760"/>
            <a:ext cx="2644013" cy="369332"/>
          </a:xfrm>
          <a:prstGeom prst="rect">
            <a:avLst/>
          </a:prstGeom>
        </p:spPr>
        <p:txBody>
          <a:bodyPr wrap="square">
            <a:spAutoFit/>
          </a:bodyPr>
          <a:lstStyle/>
          <a:p>
            <a:r>
              <a:rPr lang="ja-JP" altLang="ja-JP" dirty="0" smtClean="0">
                <a:latin typeface="+mn-ea"/>
              </a:rPr>
              <a:t>没入感</a:t>
            </a:r>
            <a:r>
              <a:rPr lang="ja-JP" altLang="en-US" dirty="0">
                <a:latin typeface="+mn-ea"/>
              </a:rPr>
              <a:t>を</a:t>
            </a:r>
            <a:r>
              <a:rPr lang="ja-JP" altLang="en-US" dirty="0" smtClean="0">
                <a:latin typeface="+mn-ea"/>
              </a:rPr>
              <a:t>強める</a:t>
            </a:r>
            <a:r>
              <a:rPr lang="ja-JP" altLang="en-US" smtClean="0">
                <a:latin typeface="+mn-ea"/>
              </a:rPr>
              <a:t>には</a:t>
            </a:r>
            <a:r>
              <a:rPr lang="en-US" altLang="ja-JP" smtClean="0">
                <a:latin typeface="+mn-ea"/>
              </a:rPr>
              <a:t>...</a:t>
            </a:r>
            <a:endParaRPr lang="en-US" altLang="ja-JP" dirty="0">
              <a:latin typeface="+mn-ea"/>
            </a:endParaRPr>
          </a:p>
        </p:txBody>
      </p:sp>
      <p:sp>
        <p:nvSpPr>
          <p:cNvPr id="7" name="正方形/長方形 6"/>
          <p:cNvSpPr/>
          <p:nvPr/>
        </p:nvSpPr>
        <p:spPr>
          <a:xfrm>
            <a:off x="657336" y="1772816"/>
            <a:ext cx="7829329" cy="1231106"/>
          </a:xfrm>
          <a:prstGeom prst="rect">
            <a:avLst/>
          </a:prstGeom>
        </p:spPr>
        <p:txBody>
          <a:bodyPr>
            <a:spAutoFit/>
          </a:bodyPr>
          <a:lstStyle/>
          <a:p>
            <a:r>
              <a:rPr lang="ja-JP" altLang="en-US" smtClean="0">
                <a:latin typeface="+mn-ea"/>
              </a:rPr>
              <a:t>手法</a:t>
            </a:r>
            <a:r>
              <a:rPr lang="en-US" altLang="ja-JP" smtClean="0">
                <a:latin typeface="+mn-ea"/>
              </a:rPr>
              <a:t>1</a:t>
            </a:r>
            <a:endParaRPr lang="en-US" altLang="ja-JP" dirty="0" smtClean="0">
              <a:latin typeface="+mn-ea"/>
            </a:endParaRPr>
          </a:p>
          <a:p>
            <a:r>
              <a:rPr lang="ja-JP" altLang="ja-JP" dirty="0" smtClean="0">
                <a:latin typeface="+mn-ea"/>
              </a:rPr>
              <a:t>映像</a:t>
            </a:r>
            <a:r>
              <a:rPr lang="ja-JP" altLang="ja-JP" dirty="0">
                <a:latin typeface="+mn-ea"/>
              </a:rPr>
              <a:t>呈示ディスプレイ</a:t>
            </a:r>
            <a:r>
              <a:rPr lang="ja-JP" altLang="en-US" dirty="0">
                <a:latin typeface="+mn-ea"/>
              </a:rPr>
              <a:t>の形状や大きさを調整</a:t>
            </a:r>
            <a:r>
              <a:rPr lang="ja-JP" altLang="en-US" dirty="0" smtClean="0">
                <a:latin typeface="+mn-ea"/>
              </a:rPr>
              <a:t>する等、</a:t>
            </a:r>
            <a:endParaRPr lang="en-US" altLang="ja-JP" dirty="0" smtClean="0">
              <a:latin typeface="+mn-ea"/>
            </a:endParaRPr>
          </a:p>
          <a:p>
            <a:pPr algn="r"/>
            <a:r>
              <a:rPr lang="en-US" altLang="ja-JP" dirty="0">
                <a:solidFill>
                  <a:srgbClr val="FF0000"/>
                </a:solidFill>
                <a:latin typeface="+mn-ea"/>
              </a:rPr>
              <a:t>	</a:t>
            </a:r>
            <a:r>
              <a:rPr lang="en-US" altLang="ja-JP" dirty="0" smtClean="0">
                <a:solidFill>
                  <a:srgbClr val="FF0000"/>
                </a:solidFill>
                <a:latin typeface="+mn-ea"/>
              </a:rPr>
              <a:t>		</a:t>
            </a:r>
            <a:r>
              <a:rPr lang="ja-JP" altLang="ja-JP" dirty="0" smtClean="0">
                <a:solidFill>
                  <a:srgbClr val="FF0000"/>
                </a:solidFill>
                <a:latin typeface="+mn-ea"/>
              </a:rPr>
              <a:t>外的</a:t>
            </a:r>
            <a:r>
              <a:rPr lang="ja-JP" altLang="ja-JP" dirty="0">
                <a:solidFill>
                  <a:srgbClr val="FF0000"/>
                </a:solidFill>
                <a:latin typeface="+mn-ea"/>
              </a:rPr>
              <a:t>な要因を</a:t>
            </a:r>
            <a:r>
              <a:rPr lang="ja-JP" altLang="ja-JP" dirty="0" smtClean="0">
                <a:solidFill>
                  <a:srgbClr val="FF0000"/>
                </a:solidFill>
                <a:latin typeface="+mn-ea"/>
              </a:rPr>
              <a:t>操作</a:t>
            </a:r>
            <a:r>
              <a:rPr lang="ja-JP" altLang="en-US" dirty="0" smtClean="0">
                <a:solidFill>
                  <a:srgbClr val="FF0000"/>
                </a:solidFill>
                <a:latin typeface="+mn-ea"/>
              </a:rPr>
              <a:t>し没入感を誘発する</a:t>
            </a:r>
            <a:endParaRPr lang="en-US" altLang="ja-JP" dirty="0" smtClean="0">
              <a:solidFill>
                <a:srgbClr val="FF0000"/>
              </a:solidFill>
              <a:latin typeface="+mn-ea"/>
            </a:endParaRPr>
          </a:p>
          <a:p>
            <a:pPr algn="r"/>
            <a:r>
              <a:rPr lang="ja-JP" altLang="en-US" dirty="0" smtClean="0">
                <a:latin typeface="+mn-ea"/>
              </a:rPr>
              <a:t> </a:t>
            </a:r>
            <a:r>
              <a:rPr lang="ja-JP" altLang="ja-JP" sz="1400" dirty="0" smtClean="0">
                <a:latin typeface="+mn-ea"/>
              </a:rPr>
              <a:t>(</a:t>
            </a:r>
            <a:r>
              <a:rPr lang="ja-JP" altLang="ja-JP" sz="1400" dirty="0">
                <a:latin typeface="+mn-ea"/>
              </a:rPr>
              <a:t>松島</a:t>
            </a:r>
            <a:r>
              <a:rPr lang="ja-JP" altLang="en-US" sz="1400" dirty="0">
                <a:latin typeface="+mn-ea"/>
              </a:rPr>
              <a:t>ら</a:t>
            </a:r>
            <a:r>
              <a:rPr lang="ja-JP" altLang="ja-JP" sz="1400" dirty="0">
                <a:latin typeface="+mn-ea"/>
              </a:rPr>
              <a:t>,2011;小木</a:t>
            </a:r>
            <a:r>
              <a:rPr lang="ja-JP" altLang="en-US" sz="1400" dirty="0">
                <a:latin typeface="+mn-ea"/>
              </a:rPr>
              <a:t>ら</a:t>
            </a:r>
            <a:r>
              <a:rPr lang="ja-JP" altLang="ja-JP" sz="1400" dirty="0">
                <a:latin typeface="+mn-ea"/>
              </a:rPr>
              <a:t>,1999;柳</a:t>
            </a:r>
            <a:r>
              <a:rPr lang="ja-JP" altLang="en-US" sz="1400" dirty="0">
                <a:latin typeface="+mn-ea"/>
              </a:rPr>
              <a:t>ら</a:t>
            </a:r>
            <a:r>
              <a:rPr lang="ja-JP" altLang="ja-JP" sz="1400" dirty="0">
                <a:latin typeface="+mn-ea"/>
              </a:rPr>
              <a:t>,2005など</a:t>
            </a:r>
            <a:r>
              <a:rPr lang="ja-JP" altLang="ja-JP" sz="1400" dirty="0" smtClean="0">
                <a:latin typeface="+mn-ea"/>
              </a:rPr>
              <a:t>)</a:t>
            </a:r>
            <a:endParaRPr lang="en-US" altLang="ja-JP" sz="1400" dirty="0">
              <a:latin typeface="+mn-ea"/>
            </a:endParaRPr>
          </a:p>
        </p:txBody>
      </p:sp>
      <p:sp>
        <p:nvSpPr>
          <p:cNvPr id="8" name="正方形/長方形 7"/>
          <p:cNvSpPr/>
          <p:nvPr/>
        </p:nvSpPr>
        <p:spPr>
          <a:xfrm>
            <a:off x="657336" y="3006244"/>
            <a:ext cx="7829329" cy="1169551"/>
          </a:xfrm>
          <a:prstGeom prst="rect">
            <a:avLst/>
          </a:prstGeom>
          <a:ln w="38100">
            <a:noFill/>
          </a:ln>
        </p:spPr>
        <p:txBody>
          <a:bodyPr>
            <a:spAutoFit/>
          </a:bodyPr>
          <a:lstStyle/>
          <a:p>
            <a:r>
              <a:rPr lang="ja-JP" altLang="en-US" smtClean="0">
                <a:latin typeface="+mn-ea"/>
              </a:rPr>
              <a:t>手法</a:t>
            </a:r>
            <a:r>
              <a:rPr lang="en-US" altLang="ja-JP" smtClean="0">
                <a:latin typeface="+mn-ea"/>
              </a:rPr>
              <a:t>2</a:t>
            </a:r>
          </a:p>
          <a:p>
            <a:r>
              <a:rPr lang="ja-JP" altLang="en-US">
                <a:latin typeface="+mn-ea"/>
              </a:rPr>
              <a:t>プレイヤー</a:t>
            </a:r>
            <a:r>
              <a:rPr lang="ja-JP" altLang="en-US" smtClean="0">
                <a:latin typeface="+mn-ea"/>
              </a:rPr>
              <a:t>の動作や</a:t>
            </a:r>
            <a:r>
              <a:rPr lang="ja-JP" altLang="ja-JP" smtClean="0">
                <a:latin typeface="+mn-ea"/>
              </a:rPr>
              <a:t>生体</a:t>
            </a:r>
            <a:r>
              <a:rPr lang="ja-JP" altLang="ja-JP">
                <a:latin typeface="+mn-ea"/>
              </a:rPr>
              <a:t>反応</a:t>
            </a:r>
            <a:r>
              <a:rPr lang="ja-JP" altLang="ja-JP" smtClean="0">
                <a:latin typeface="+mn-ea"/>
              </a:rPr>
              <a:t>を</a:t>
            </a:r>
            <a:r>
              <a:rPr lang="ja-JP" altLang="en-US" smtClean="0">
                <a:latin typeface="+mn-ea"/>
              </a:rPr>
              <a:t>作品内へ</a:t>
            </a:r>
            <a:r>
              <a:rPr lang="ja-JP" altLang="ja-JP" smtClean="0">
                <a:latin typeface="+mn-ea"/>
              </a:rPr>
              <a:t>反映</a:t>
            </a:r>
            <a:r>
              <a:rPr lang="ja-JP" altLang="ja-JP" dirty="0" smtClean="0">
                <a:latin typeface="+mn-ea"/>
              </a:rPr>
              <a:t>させる</a:t>
            </a:r>
            <a:r>
              <a:rPr lang="ja-JP" altLang="en-US" dirty="0" smtClean="0">
                <a:latin typeface="+mn-ea"/>
              </a:rPr>
              <a:t>等、</a:t>
            </a:r>
            <a:endParaRPr lang="en-US" altLang="ja-JP" dirty="0" smtClean="0">
              <a:latin typeface="+mn-ea"/>
            </a:endParaRPr>
          </a:p>
          <a:p>
            <a:pPr algn="r"/>
            <a:r>
              <a:rPr lang="ja-JP" altLang="ja-JP" dirty="0" smtClean="0">
                <a:solidFill>
                  <a:srgbClr val="FF0000"/>
                </a:solidFill>
                <a:latin typeface="+mn-ea"/>
              </a:rPr>
              <a:t>ユーザー</a:t>
            </a:r>
            <a:r>
              <a:rPr lang="ja-JP" altLang="ja-JP" dirty="0">
                <a:solidFill>
                  <a:srgbClr val="FF0000"/>
                </a:solidFill>
                <a:latin typeface="+mn-ea"/>
              </a:rPr>
              <a:t>の能動的な働きかけに</a:t>
            </a:r>
            <a:r>
              <a:rPr lang="ja-JP" altLang="ja-JP" dirty="0" smtClean="0">
                <a:solidFill>
                  <a:srgbClr val="FF0000"/>
                </a:solidFill>
                <a:latin typeface="+mn-ea"/>
              </a:rPr>
              <a:t>よ</a:t>
            </a:r>
            <a:r>
              <a:rPr lang="ja-JP" altLang="en-US" dirty="0" smtClean="0">
                <a:solidFill>
                  <a:srgbClr val="FF0000"/>
                </a:solidFill>
                <a:latin typeface="+mn-ea"/>
              </a:rPr>
              <a:t>り</a:t>
            </a:r>
            <a:r>
              <a:rPr lang="ja-JP" altLang="ja-JP" dirty="0" smtClean="0">
                <a:solidFill>
                  <a:srgbClr val="FF0000"/>
                </a:solidFill>
                <a:latin typeface="+mn-ea"/>
              </a:rPr>
              <a:t>没入感</a:t>
            </a:r>
            <a:r>
              <a:rPr lang="ja-JP" altLang="en-US" dirty="0" smtClean="0">
                <a:solidFill>
                  <a:srgbClr val="FF0000"/>
                </a:solidFill>
                <a:latin typeface="+mn-ea"/>
              </a:rPr>
              <a:t>を</a:t>
            </a:r>
            <a:r>
              <a:rPr lang="ja-JP" altLang="ja-JP" dirty="0" smtClean="0">
                <a:solidFill>
                  <a:srgbClr val="FF0000"/>
                </a:solidFill>
                <a:latin typeface="+mn-ea"/>
              </a:rPr>
              <a:t>誘発</a:t>
            </a:r>
            <a:r>
              <a:rPr lang="ja-JP" altLang="en-US" dirty="0" smtClean="0">
                <a:solidFill>
                  <a:srgbClr val="FF0000"/>
                </a:solidFill>
                <a:latin typeface="+mn-ea"/>
              </a:rPr>
              <a:t>する</a:t>
            </a:r>
            <a:endParaRPr lang="en-US" altLang="ja-JP" dirty="0" smtClean="0">
              <a:solidFill>
                <a:srgbClr val="FF0000"/>
              </a:solidFill>
              <a:latin typeface="+mn-ea"/>
            </a:endParaRPr>
          </a:p>
          <a:p>
            <a:pPr algn="r"/>
            <a:r>
              <a:rPr lang="en-US" altLang="ja-JP" sz="1400" dirty="0" smtClean="0">
                <a:latin typeface="+mn-ea"/>
              </a:rPr>
              <a:t>(</a:t>
            </a:r>
            <a:r>
              <a:rPr lang="ja-JP" altLang="en-US" sz="1400" dirty="0" smtClean="0">
                <a:latin typeface="+mn-ea"/>
              </a:rPr>
              <a:t>松田ら</a:t>
            </a:r>
            <a:r>
              <a:rPr lang="en-US" altLang="ja-JP" sz="1400" dirty="0" smtClean="0">
                <a:latin typeface="+mn-ea"/>
              </a:rPr>
              <a:t>,2013;Williams,2013</a:t>
            </a:r>
            <a:r>
              <a:rPr lang="ja-JP" altLang="en-US" sz="1400" dirty="0" smtClean="0">
                <a:latin typeface="+mn-ea"/>
              </a:rPr>
              <a:t>など</a:t>
            </a:r>
            <a:r>
              <a:rPr lang="en-US" altLang="ja-JP" sz="1400" dirty="0" smtClean="0">
                <a:latin typeface="+mn-ea"/>
              </a:rPr>
              <a:t>)</a:t>
            </a:r>
            <a:endParaRPr lang="ja-JP" altLang="en-US" sz="1400" dirty="0">
              <a:latin typeface="+mn-ea"/>
            </a:endParaRPr>
          </a:p>
        </p:txBody>
      </p:sp>
      <p:sp>
        <p:nvSpPr>
          <p:cNvPr id="9" name="正方形/長方形 8"/>
          <p:cNvSpPr/>
          <p:nvPr/>
        </p:nvSpPr>
        <p:spPr>
          <a:xfrm>
            <a:off x="211834" y="476672"/>
            <a:ext cx="8720333" cy="615553"/>
          </a:xfrm>
          <a:prstGeom prst="rect">
            <a:avLst/>
          </a:prstGeom>
        </p:spPr>
        <p:txBody>
          <a:bodyPr>
            <a:spAutoFit/>
          </a:bodyPr>
          <a:lstStyle/>
          <a:p>
            <a:r>
              <a:rPr lang="en-US" altLang="ja-JP" sz="2000" smtClean="0">
                <a:latin typeface="+mn-ea"/>
              </a:rPr>
              <a:t>【</a:t>
            </a:r>
            <a:r>
              <a:rPr lang="ja-JP" altLang="ja-JP" sz="2000" smtClean="0">
                <a:latin typeface="+mn-ea"/>
              </a:rPr>
              <a:t>没入感</a:t>
            </a:r>
            <a:r>
              <a:rPr lang="en-US" altLang="ja-JP" sz="2000" smtClean="0">
                <a:latin typeface="+mn-ea"/>
              </a:rPr>
              <a:t>】</a:t>
            </a:r>
            <a:r>
              <a:rPr lang="ja-JP" altLang="en-US" sz="2000" smtClean="0">
                <a:latin typeface="+mn-ea"/>
              </a:rPr>
              <a:t>　</a:t>
            </a:r>
            <a:r>
              <a:rPr lang="ja-JP" altLang="en-US" smtClean="0">
                <a:latin typeface="+mn-ea"/>
              </a:rPr>
              <a:t>・・・</a:t>
            </a:r>
            <a:r>
              <a:rPr lang="ja-JP" altLang="ja-JP" smtClean="0">
                <a:latin typeface="+mn-ea"/>
              </a:rPr>
              <a:t> 映像によって作り出された世界にあたかも入り込んでいるような感覚</a:t>
            </a:r>
            <a:endParaRPr lang="en-US" altLang="ja-JP" smtClean="0">
              <a:latin typeface="+mn-ea"/>
            </a:endParaRPr>
          </a:p>
          <a:p>
            <a:pPr algn="r"/>
            <a:r>
              <a:rPr lang="en-US" altLang="ja-JP" sz="1400" smtClean="0">
                <a:latin typeface="+mn-ea"/>
              </a:rPr>
              <a:t>(</a:t>
            </a:r>
            <a:r>
              <a:rPr lang="ja-JP" altLang="en-US" sz="1400" dirty="0" smtClean="0">
                <a:latin typeface="+mn-ea"/>
              </a:rPr>
              <a:t>松島ら</a:t>
            </a:r>
            <a:r>
              <a:rPr lang="en-US" altLang="ja-JP" sz="1400" dirty="0" smtClean="0">
                <a:latin typeface="+mn-ea"/>
              </a:rPr>
              <a:t>,2011)</a:t>
            </a:r>
            <a:endParaRPr lang="en-US" altLang="ja-JP" sz="1400" dirty="0">
              <a:latin typeface="+mn-ea"/>
            </a:endParaRPr>
          </a:p>
        </p:txBody>
      </p:sp>
      <p:sp>
        <p:nvSpPr>
          <p:cNvPr id="11" name="スライド番号プレースホルダー 1"/>
          <p:cNvSpPr>
            <a:spLocks noGrp="1"/>
          </p:cNvSpPr>
          <p:nvPr>
            <p:ph type="sldNum" sz="quarter" idx="12"/>
          </p:nvPr>
        </p:nvSpPr>
        <p:spPr/>
        <p:txBody>
          <a:bodyPr/>
          <a:lstStyle/>
          <a:p>
            <a:fld id="{D2D8002D-B5B0-4BAC-B1F6-782DDCCE6D9C}" type="slidenum">
              <a:rPr kumimoji="1" lang="ja-JP" altLang="en-US" smtClean="0">
                <a:latin typeface="+mn-ea"/>
              </a:rPr>
              <a:t>3</a:t>
            </a:fld>
            <a:endParaRPr kumimoji="1" lang="ja-JP" altLang="en-US" dirty="0">
              <a:latin typeface="+mn-ea"/>
            </a:endParaRPr>
          </a:p>
        </p:txBody>
      </p:sp>
      <p:sp>
        <p:nvSpPr>
          <p:cNvPr id="12" name="正方形/長方形 11"/>
          <p:cNvSpPr/>
          <p:nvPr/>
        </p:nvSpPr>
        <p:spPr>
          <a:xfrm>
            <a:off x="125480" y="116632"/>
            <a:ext cx="752129" cy="276999"/>
          </a:xfrm>
          <a:prstGeom prst="rect">
            <a:avLst/>
          </a:prstGeom>
        </p:spPr>
        <p:txBody>
          <a:bodyPr wrap="none">
            <a:spAutoFit/>
          </a:bodyPr>
          <a:lstStyle/>
          <a:p>
            <a:r>
              <a:rPr lang="ja-JP" altLang="en-US" sz="1200" dirty="0" smtClean="0">
                <a:latin typeface="+mn-ea"/>
              </a:rPr>
              <a:t>はじめに</a:t>
            </a:r>
            <a:endParaRPr lang="en-US" altLang="ja-JP" sz="1200" dirty="0">
              <a:latin typeface="+mn-ea"/>
            </a:endParaRPr>
          </a:p>
        </p:txBody>
      </p:sp>
      <p:sp>
        <p:nvSpPr>
          <p:cNvPr id="2" name="正方形/長方形 1"/>
          <p:cNvSpPr/>
          <p:nvPr/>
        </p:nvSpPr>
        <p:spPr>
          <a:xfrm>
            <a:off x="1331640" y="1772816"/>
            <a:ext cx="1580882" cy="369332"/>
          </a:xfrm>
          <a:prstGeom prst="rect">
            <a:avLst/>
          </a:prstGeom>
        </p:spPr>
        <p:txBody>
          <a:bodyPr wrap="none">
            <a:spAutoFit/>
          </a:bodyPr>
          <a:lstStyle/>
          <a:p>
            <a:r>
              <a:rPr lang="ja-JP" altLang="en-US">
                <a:solidFill>
                  <a:srgbClr val="0070C0"/>
                </a:solidFill>
                <a:latin typeface="+mn-ea"/>
              </a:rPr>
              <a:t>（受動的没入）</a:t>
            </a:r>
          </a:p>
        </p:txBody>
      </p:sp>
      <p:sp>
        <p:nvSpPr>
          <p:cNvPr id="10" name="正方形/長方形 9"/>
          <p:cNvSpPr/>
          <p:nvPr/>
        </p:nvSpPr>
        <p:spPr>
          <a:xfrm>
            <a:off x="1331640" y="3006244"/>
            <a:ext cx="1580882" cy="369332"/>
          </a:xfrm>
          <a:prstGeom prst="rect">
            <a:avLst/>
          </a:prstGeom>
        </p:spPr>
        <p:txBody>
          <a:bodyPr wrap="none">
            <a:spAutoFit/>
          </a:bodyPr>
          <a:lstStyle/>
          <a:p>
            <a:r>
              <a:rPr lang="ja-JP" altLang="en-US" smtClean="0">
                <a:solidFill>
                  <a:srgbClr val="0070C0"/>
                </a:solidFill>
                <a:latin typeface="+mn-ea"/>
              </a:rPr>
              <a:t>（能動的</a:t>
            </a:r>
            <a:r>
              <a:rPr lang="ja-JP" altLang="en-US">
                <a:solidFill>
                  <a:srgbClr val="0070C0"/>
                </a:solidFill>
                <a:latin typeface="+mn-ea"/>
              </a:rPr>
              <a:t>没入）</a:t>
            </a:r>
          </a:p>
        </p:txBody>
      </p:sp>
      <p:pic>
        <p:nvPicPr>
          <p:cNvPr id="5122" name="Picture 2" descr="http://blog-imgs-40.fc2.com/e/x/e/exera/VS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386664"/>
            <a:ext cx="1742796" cy="21904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xbitlabs.com/images/news/2013-05/microsoft_xbox_one_kinect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877226"/>
            <a:ext cx="2382890" cy="156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58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5124"/>
                                        </p:tgtEl>
                                        <p:attrNameLst>
                                          <p:attrName>style.visibility</p:attrName>
                                        </p:attrNameLst>
                                      </p:cBhvr>
                                      <p:to>
                                        <p:strVal val="visible"/>
                                      </p:to>
                                    </p:set>
                                    <p:animEffect transition="in" filter="fade">
                                      <p:cBhvr>
                                        <p:cTn id="28" dur="500"/>
                                        <p:tgtEl>
                                          <p:spTgt spid="512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01955" y="908720"/>
            <a:ext cx="7756217" cy="646331"/>
          </a:xfrm>
          <a:prstGeom prst="rect">
            <a:avLst/>
          </a:prstGeom>
        </p:spPr>
        <p:txBody>
          <a:bodyPr wrap="square">
            <a:spAutoFit/>
          </a:bodyPr>
          <a:lstStyle/>
          <a:p>
            <a:r>
              <a:rPr lang="ja-JP" altLang="en-US" dirty="0" smtClean="0">
                <a:solidFill>
                  <a:srgbClr val="0070C0"/>
                </a:solidFill>
                <a:latin typeface="+mn-ea"/>
              </a:rPr>
              <a:t>研究１：</a:t>
            </a:r>
            <a:endParaRPr lang="en-US" altLang="ja-JP" dirty="0" smtClean="0">
              <a:solidFill>
                <a:srgbClr val="0070C0"/>
              </a:solidFill>
              <a:latin typeface="+mn-ea"/>
            </a:endParaRPr>
          </a:p>
          <a:p>
            <a:r>
              <a:rPr lang="ja-JP" altLang="en-US" dirty="0" smtClean="0">
                <a:latin typeface="+mn-ea"/>
              </a:rPr>
              <a:t>　</a:t>
            </a:r>
            <a:r>
              <a:rPr lang="ja-JP" altLang="ja-JP" dirty="0" smtClean="0">
                <a:latin typeface="+mn-ea"/>
              </a:rPr>
              <a:t>模型</a:t>
            </a:r>
            <a:r>
              <a:rPr lang="ja-JP" altLang="ja-JP" dirty="0">
                <a:latin typeface="+mn-ea"/>
              </a:rPr>
              <a:t>戦車操作時の視点状況の違いが没入感および生体反応へ</a:t>
            </a:r>
            <a:r>
              <a:rPr lang="ja-JP" altLang="ja-JP">
                <a:latin typeface="+mn-ea"/>
              </a:rPr>
              <a:t>及ぼす</a:t>
            </a:r>
            <a:r>
              <a:rPr lang="ja-JP" altLang="ja-JP" smtClean="0">
                <a:latin typeface="+mn-ea"/>
              </a:rPr>
              <a:t>影響</a:t>
            </a:r>
            <a:endParaRPr lang="en-US" altLang="ja-JP" dirty="0" smtClean="0">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latin typeface="+mn-ea"/>
              </a:rPr>
              <a:t>4</a:t>
            </a:fld>
            <a:endParaRPr kumimoji="1" lang="ja-JP" altLang="en-US" dirty="0">
              <a:latin typeface="+mn-ea"/>
            </a:endParaRPr>
          </a:p>
        </p:txBody>
      </p:sp>
      <p:sp>
        <p:nvSpPr>
          <p:cNvPr id="8" name="正方形/長方形 7"/>
          <p:cNvSpPr/>
          <p:nvPr/>
        </p:nvSpPr>
        <p:spPr>
          <a:xfrm>
            <a:off x="125480" y="116632"/>
            <a:ext cx="800219" cy="276999"/>
          </a:xfrm>
          <a:prstGeom prst="rect">
            <a:avLst/>
          </a:prstGeom>
        </p:spPr>
        <p:txBody>
          <a:bodyPr wrap="none">
            <a:spAutoFit/>
          </a:bodyPr>
          <a:lstStyle/>
          <a:p>
            <a:r>
              <a:rPr lang="ja-JP" altLang="en-US" sz="1200" dirty="0" smtClean="0">
                <a:latin typeface="+mn-ea"/>
              </a:rPr>
              <a:t>研究内容</a:t>
            </a:r>
            <a:endParaRPr lang="en-US" altLang="ja-JP" sz="1200" dirty="0">
              <a:latin typeface="+mn-ea"/>
            </a:endParaRPr>
          </a:p>
        </p:txBody>
      </p:sp>
      <p:sp>
        <p:nvSpPr>
          <p:cNvPr id="10" name="正方形/長方形 9"/>
          <p:cNvSpPr/>
          <p:nvPr/>
        </p:nvSpPr>
        <p:spPr>
          <a:xfrm>
            <a:off x="701955" y="3639215"/>
            <a:ext cx="7756217" cy="923330"/>
          </a:xfrm>
          <a:prstGeom prst="rect">
            <a:avLst/>
          </a:prstGeom>
        </p:spPr>
        <p:txBody>
          <a:bodyPr wrap="square">
            <a:spAutoFit/>
          </a:bodyPr>
          <a:lstStyle/>
          <a:p>
            <a:r>
              <a:rPr lang="ja-JP" altLang="en-US" smtClean="0">
                <a:solidFill>
                  <a:srgbClr val="0070C0"/>
                </a:solidFill>
                <a:latin typeface="+mn-ea"/>
              </a:rPr>
              <a:t>研究</a:t>
            </a:r>
            <a:r>
              <a:rPr lang="ja-JP" altLang="en-US">
                <a:solidFill>
                  <a:srgbClr val="0070C0"/>
                </a:solidFill>
                <a:latin typeface="+mn-ea"/>
              </a:rPr>
              <a:t>３</a:t>
            </a:r>
            <a:r>
              <a:rPr lang="ja-JP" altLang="en-US" smtClean="0">
                <a:solidFill>
                  <a:srgbClr val="0070C0"/>
                </a:solidFill>
                <a:latin typeface="+mn-ea"/>
              </a:rPr>
              <a:t>：</a:t>
            </a:r>
            <a:endParaRPr lang="en-US" altLang="ja-JP" dirty="0">
              <a:solidFill>
                <a:srgbClr val="0070C0"/>
              </a:solidFill>
              <a:latin typeface="+mn-ea"/>
            </a:endParaRPr>
          </a:p>
          <a:p>
            <a:r>
              <a:rPr lang="ja-JP" altLang="en-US" dirty="0" smtClean="0">
                <a:latin typeface="+mn-ea"/>
              </a:rPr>
              <a:t>　前腕</a:t>
            </a:r>
            <a:r>
              <a:rPr lang="en-US" altLang="ja-JP" dirty="0" smtClean="0">
                <a:latin typeface="+mn-ea"/>
              </a:rPr>
              <a:t>3DCG</a:t>
            </a:r>
            <a:r>
              <a:rPr lang="ja-JP" altLang="en-US" dirty="0" smtClean="0">
                <a:latin typeface="+mn-ea"/>
              </a:rPr>
              <a:t>モデルの動作遅延が身体感覚の転移</a:t>
            </a:r>
            <a:endParaRPr lang="en-US" altLang="ja-JP" dirty="0" smtClean="0">
              <a:latin typeface="+mn-ea"/>
            </a:endParaRPr>
          </a:p>
          <a:p>
            <a:pPr algn="r"/>
            <a:r>
              <a:rPr lang="ja-JP" altLang="en-US" dirty="0" smtClean="0">
                <a:latin typeface="+mn-ea"/>
              </a:rPr>
              <a:t>および生体反応に及ぼす影響</a:t>
            </a:r>
            <a:r>
              <a:rPr lang="ja-JP" altLang="en-US" smtClean="0">
                <a:latin typeface="+mn-ea"/>
              </a:rPr>
              <a:t>の検討</a:t>
            </a:r>
            <a:endParaRPr lang="en-US" altLang="ja-JP" dirty="0" smtClean="0">
              <a:latin typeface="+mn-ea"/>
            </a:endParaRPr>
          </a:p>
        </p:txBody>
      </p:sp>
      <p:sp>
        <p:nvSpPr>
          <p:cNvPr id="11" name="正方形/長方形 10"/>
          <p:cNvSpPr/>
          <p:nvPr/>
        </p:nvSpPr>
        <p:spPr>
          <a:xfrm>
            <a:off x="701955" y="4881934"/>
            <a:ext cx="7756217" cy="923330"/>
          </a:xfrm>
          <a:prstGeom prst="rect">
            <a:avLst/>
          </a:prstGeom>
        </p:spPr>
        <p:txBody>
          <a:bodyPr wrap="square">
            <a:spAutoFit/>
          </a:bodyPr>
          <a:lstStyle/>
          <a:p>
            <a:r>
              <a:rPr lang="ja-JP" altLang="en-US" smtClean="0">
                <a:solidFill>
                  <a:srgbClr val="0070C0"/>
                </a:solidFill>
                <a:latin typeface="+mn-ea"/>
              </a:rPr>
              <a:t>研究４：</a:t>
            </a:r>
            <a:endParaRPr lang="en-US" altLang="ja-JP" dirty="0">
              <a:solidFill>
                <a:srgbClr val="0070C0"/>
              </a:solidFill>
              <a:latin typeface="+mn-ea"/>
            </a:endParaRPr>
          </a:p>
          <a:p>
            <a:r>
              <a:rPr lang="ja-JP" altLang="en-US" dirty="0">
                <a:latin typeface="+mn-ea"/>
              </a:rPr>
              <a:t>　頭部運動と映像の連動によりもたらされる自己感覚の転移と</a:t>
            </a:r>
            <a:endParaRPr lang="en-US" altLang="ja-JP" dirty="0">
              <a:latin typeface="+mn-ea"/>
            </a:endParaRPr>
          </a:p>
          <a:p>
            <a:pPr algn="r"/>
            <a:r>
              <a:rPr lang="ja-JP" altLang="en-US" dirty="0">
                <a:latin typeface="+mn-ea"/>
              </a:rPr>
              <a:t>その定量化手法の</a:t>
            </a:r>
            <a:r>
              <a:rPr lang="ja-JP" altLang="en-US" dirty="0" smtClean="0">
                <a:latin typeface="+mn-ea"/>
              </a:rPr>
              <a:t>提案</a:t>
            </a:r>
            <a:endParaRPr lang="en-US" altLang="ja-JP" dirty="0" smtClean="0">
              <a:latin typeface="+mn-ea"/>
            </a:endParaRPr>
          </a:p>
        </p:txBody>
      </p:sp>
      <p:sp>
        <p:nvSpPr>
          <p:cNvPr id="12" name="正方形/長方形 11"/>
          <p:cNvSpPr/>
          <p:nvPr/>
        </p:nvSpPr>
        <p:spPr>
          <a:xfrm>
            <a:off x="701955" y="1874441"/>
            <a:ext cx="7756217" cy="923330"/>
          </a:xfrm>
          <a:prstGeom prst="rect">
            <a:avLst/>
          </a:prstGeom>
        </p:spPr>
        <p:txBody>
          <a:bodyPr wrap="square">
            <a:spAutoFit/>
          </a:bodyPr>
          <a:lstStyle/>
          <a:p>
            <a:r>
              <a:rPr lang="ja-JP" altLang="en-US" smtClean="0">
                <a:solidFill>
                  <a:srgbClr val="0070C0"/>
                </a:solidFill>
                <a:latin typeface="+mn-ea"/>
              </a:rPr>
              <a:t>研究２：</a:t>
            </a:r>
            <a:endParaRPr lang="en-US" altLang="ja-JP" dirty="0" smtClean="0">
              <a:solidFill>
                <a:srgbClr val="0070C0"/>
              </a:solidFill>
              <a:latin typeface="+mn-ea"/>
            </a:endParaRPr>
          </a:p>
          <a:p>
            <a:r>
              <a:rPr lang="ja-JP" altLang="en-US" smtClean="0">
                <a:latin typeface="+mn-ea"/>
              </a:rPr>
              <a:t>　</a:t>
            </a:r>
            <a:r>
              <a:rPr lang="ja-JP" altLang="en-US">
                <a:latin typeface="+mn-ea"/>
              </a:rPr>
              <a:t>リラックス・恐怖感情喚起映像視聴時の解像度の違い</a:t>
            </a:r>
            <a:r>
              <a:rPr lang="ja-JP" altLang="en-US" smtClean="0">
                <a:latin typeface="+mn-ea"/>
              </a:rPr>
              <a:t>が</a:t>
            </a:r>
            <a:endParaRPr lang="en-US" altLang="ja-JP" smtClean="0">
              <a:latin typeface="+mn-ea"/>
            </a:endParaRPr>
          </a:p>
          <a:p>
            <a:pPr algn="r"/>
            <a:r>
              <a:rPr lang="ja-JP" altLang="en-US" smtClean="0">
                <a:latin typeface="+mn-ea"/>
              </a:rPr>
              <a:t>主観</a:t>
            </a:r>
            <a:r>
              <a:rPr lang="ja-JP" altLang="en-US">
                <a:latin typeface="+mn-ea"/>
              </a:rPr>
              <a:t>感情及び生体反応に与える影響</a:t>
            </a:r>
            <a:endParaRPr lang="en-US" altLang="ja-JP" dirty="0" smtClean="0">
              <a:latin typeface="+mn-ea"/>
            </a:endParaRPr>
          </a:p>
        </p:txBody>
      </p:sp>
      <p:cxnSp>
        <p:nvCxnSpPr>
          <p:cNvPr id="5" name="直線コネクタ 4"/>
          <p:cNvCxnSpPr/>
          <p:nvPr/>
        </p:nvCxnSpPr>
        <p:spPr>
          <a:xfrm>
            <a:off x="532571" y="3356992"/>
            <a:ext cx="80788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58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763396" y="2132856"/>
            <a:ext cx="7593387" cy="1569660"/>
          </a:xfrm>
          <a:prstGeom prst="rect">
            <a:avLst/>
          </a:prstGeom>
        </p:spPr>
        <p:txBody>
          <a:bodyPr wrap="square">
            <a:spAutoFit/>
          </a:bodyPr>
          <a:lstStyle/>
          <a:p>
            <a:pPr algn="ctr"/>
            <a:r>
              <a:rPr lang="ja-JP" altLang="en-US" sz="2400" dirty="0" smtClean="0">
                <a:solidFill>
                  <a:srgbClr val="0070C0"/>
                </a:solidFill>
                <a:latin typeface="+mn-ea"/>
              </a:rPr>
              <a:t>研究１</a:t>
            </a:r>
            <a:endParaRPr lang="en-US" altLang="ja-JP" sz="2400" dirty="0" smtClean="0">
              <a:solidFill>
                <a:srgbClr val="0070C0"/>
              </a:solidFill>
              <a:latin typeface="+mn-ea"/>
            </a:endParaRPr>
          </a:p>
          <a:p>
            <a:pPr algn="ctr"/>
            <a:endParaRPr lang="en-US" altLang="ja-JP" sz="2400" dirty="0" smtClean="0">
              <a:latin typeface="+mn-ea"/>
            </a:endParaRPr>
          </a:p>
          <a:p>
            <a:pPr algn="ctr"/>
            <a:r>
              <a:rPr lang="ja-JP" altLang="ja-JP" sz="2400" dirty="0">
                <a:latin typeface="+mn-ea"/>
              </a:rPr>
              <a:t>模型戦車操作時の視点状況の違い</a:t>
            </a:r>
            <a:r>
              <a:rPr lang="ja-JP" altLang="ja-JP" sz="2400" dirty="0" smtClean="0">
                <a:latin typeface="+mn-ea"/>
              </a:rPr>
              <a:t>が</a:t>
            </a:r>
            <a:endParaRPr lang="en-US" altLang="ja-JP" sz="2400" dirty="0" smtClean="0">
              <a:latin typeface="+mn-ea"/>
            </a:endParaRPr>
          </a:p>
          <a:p>
            <a:pPr algn="ctr"/>
            <a:r>
              <a:rPr lang="ja-JP" altLang="ja-JP" sz="2400" dirty="0" smtClean="0">
                <a:latin typeface="+mn-ea"/>
              </a:rPr>
              <a:t>没入感</a:t>
            </a:r>
            <a:r>
              <a:rPr lang="ja-JP" altLang="ja-JP" sz="2400" dirty="0">
                <a:latin typeface="+mn-ea"/>
              </a:rPr>
              <a:t>および生体反応へ及ぼす影響</a:t>
            </a:r>
            <a:endParaRPr lang="en-US" altLang="ja-JP" sz="2400" dirty="0" smtClean="0">
              <a:latin typeface="+mn-ea"/>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latin typeface="+mn-ea"/>
              </a:rPr>
              <a:t>5</a:t>
            </a:fld>
            <a:endParaRPr kumimoji="1" lang="ja-JP" altLang="en-US" dirty="0">
              <a:latin typeface="+mn-ea"/>
            </a:endParaRPr>
          </a:p>
        </p:txBody>
      </p:sp>
    </p:spTree>
    <p:extLst>
      <p:ext uri="{BB962C8B-B14F-4D97-AF65-F5344CB8AC3E}">
        <p14:creationId xmlns:p14="http://schemas.microsoft.com/office/powerpoint/2010/main" val="1923590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pic>
        <p:nvPicPr>
          <p:cNvPr id="1028" name="Picture 4" descr="http://i1.ytimg.com/vi/EUOZ9skxjqY/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25" y="1341040"/>
            <a:ext cx="4351999" cy="244800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125480" y="116632"/>
            <a:ext cx="1406154" cy="276999"/>
          </a:xfrm>
          <a:prstGeom prst="rect">
            <a:avLst/>
          </a:prstGeom>
        </p:spPr>
        <p:txBody>
          <a:bodyPr wrap="none">
            <a:spAutoFit/>
          </a:bodyPr>
          <a:lstStyle/>
          <a:p>
            <a:r>
              <a:rPr lang="ja-JP" altLang="en-US" sz="1200" dirty="0" smtClean="0">
                <a:latin typeface="+mn-ea"/>
              </a:rPr>
              <a:t>研究</a:t>
            </a:r>
            <a:r>
              <a:rPr lang="en-US" altLang="ja-JP" sz="1200" dirty="0" smtClean="0">
                <a:latin typeface="+mn-ea"/>
              </a:rPr>
              <a:t>1</a:t>
            </a:r>
            <a:r>
              <a:rPr lang="ja-JP" altLang="en-US" sz="1200" dirty="0" smtClean="0">
                <a:latin typeface="+mn-ea"/>
              </a:rPr>
              <a:t>　背景と目的</a:t>
            </a:r>
            <a:endParaRPr lang="ja-JP" altLang="en-US" sz="1200" dirty="0">
              <a:latin typeface="+mn-ea"/>
            </a:endParaRPr>
          </a:p>
        </p:txBody>
      </p:sp>
      <p:pic>
        <p:nvPicPr>
          <p:cNvPr id="1026" name="Picture 2" descr="http://www.adventuresinpoortaste.com/wp-content/uploads/2012/12/FirstPersonShoo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356992"/>
            <a:ext cx="3917235"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4gamer.net/games/229/G022984/20131120014/SS/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1961290"/>
            <a:ext cx="4351999" cy="2448000"/>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134661" y="465403"/>
            <a:ext cx="8848127" cy="584775"/>
          </a:xfrm>
          <a:prstGeom prst="rect">
            <a:avLst/>
          </a:prstGeom>
        </p:spPr>
        <p:txBody>
          <a:bodyPr wrap="square">
            <a:spAutoFit/>
          </a:bodyPr>
          <a:lstStyle/>
          <a:p>
            <a:pPr algn="ctr"/>
            <a:r>
              <a:rPr lang="ja-JP" altLang="en-US" sz="1600" smtClean="0">
                <a:latin typeface="+mn-ea"/>
              </a:rPr>
              <a:t>近年の一人称視点ゲームの世界的な流行・・・</a:t>
            </a:r>
            <a:endParaRPr lang="en-US" altLang="ja-JP" sz="1600">
              <a:latin typeface="+mn-ea"/>
            </a:endParaRPr>
          </a:p>
          <a:p>
            <a:pPr algn="ctr"/>
            <a:r>
              <a:rPr lang="ja-JP" altLang="ja-JP" sz="1600" smtClean="0">
                <a:latin typeface="+mn-ea"/>
              </a:rPr>
              <a:t>これ</a:t>
            </a:r>
            <a:r>
              <a:rPr lang="ja-JP" altLang="ja-JP" sz="1600">
                <a:latin typeface="+mn-ea"/>
              </a:rPr>
              <a:t>は、</a:t>
            </a:r>
            <a:r>
              <a:rPr lang="en-US" altLang="ja-JP" sz="1600">
                <a:solidFill>
                  <a:srgbClr val="FF0000"/>
                </a:solidFill>
                <a:latin typeface="+mn-ea"/>
              </a:rPr>
              <a:t>1</a:t>
            </a:r>
            <a:r>
              <a:rPr lang="ja-JP" altLang="ja-JP" sz="1600">
                <a:solidFill>
                  <a:srgbClr val="FF0000"/>
                </a:solidFill>
                <a:latin typeface="+mn-ea"/>
              </a:rPr>
              <a:t>人称視点</a:t>
            </a:r>
            <a:r>
              <a:rPr lang="ja-JP" altLang="en-US" sz="1600">
                <a:solidFill>
                  <a:srgbClr val="FF0000"/>
                </a:solidFill>
                <a:latin typeface="+mn-ea"/>
              </a:rPr>
              <a:t>での操作がより強い</a:t>
            </a:r>
            <a:r>
              <a:rPr lang="ja-JP" altLang="ja-JP" sz="1600">
                <a:solidFill>
                  <a:srgbClr val="FF0000"/>
                </a:solidFill>
                <a:latin typeface="+mn-ea"/>
              </a:rPr>
              <a:t>没入</a:t>
            </a:r>
            <a:r>
              <a:rPr lang="ja-JP" altLang="en-US" sz="1600">
                <a:solidFill>
                  <a:srgbClr val="FF0000"/>
                </a:solidFill>
                <a:latin typeface="+mn-ea"/>
              </a:rPr>
              <a:t>感を喚起する</a:t>
            </a:r>
            <a:r>
              <a:rPr lang="ja-JP" altLang="ja-JP" sz="1600">
                <a:latin typeface="+mn-ea"/>
              </a:rPr>
              <a:t>ためである</a:t>
            </a:r>
            <a:r>
              <a:rPr lang="ja-JP" altLang="en-US" sz="1600">
                <a:latin typeface="+mn-ea"/>
              </a:rPr>
              <a:t>と考えられる</a:t>
            </a:r>
            <a:r>
              <a:rPr lang="ja-JP" altLang="en-US" sz="1600" smtClean="0">
                <a:latin typeface="+mn-ea"/>
              </a:rPr>
              <a:t>。</a:t>
            </a:r>
            <a:endParaRPr lang="en-US" altLang="ja-JP" sz="1600">
              <a:latin typeface="+mn-ea"/>
            </a:endParaRPr>
          </a:p>
        </p:txBody>
      </p:sp>
      <p:sp>
        <p:nvSpPr>
          <p:cNvPr id="11" name="正方形/長方形 10"/>
          <p:cNvSpPr/>
          <p:nvPr/>
        </p:nvSpPr>
        <p:spPr>
          <a:xfrm>
            <a:off x="147937" y="6042774"/>
            <a:ext cx="8848127" cy="338554"/>
          </a:xfrm>
          <a:prstGeom prst="rect">
            <a:avLst/>
          </a:prstGeom>
        </p:spPr>
        <p:txBody>
          <a:bodyPr wrap="square">
            <a:spAutoFit/>
          </a:bodyPr>
          <a:lstStyle/>
          <a:p>
            <a:pPr algn="ctr"/>
            <a:r>
              <a:rPr lang="ja-JP" altLang="en-US" sz="1600" smtClean="0">
                <a:solidFill>
                  <a:srgbClr val="FF0000"/>
                </a:solidFill>
                <a:latin typeface="+mn-ea"/>
              </a:rPr>
              <a:t>研究１では、模型</a:t>
            </a:r>
            <a:r>
              <a:rPr lang="ja-JP" altLang="en-US" sz="1600" dirty="0">
                <a:solidFill>
                  <a:srgbClr val="FF0000"/>
                </a:solidFill>
                <a:latin typeface="+mn-ea"/>
              </a:rPr>
              <a:t>戦車操作時</a:t>
            </a:r>
            <a:r>
              <a:rPr lang="ja-JP" altLang="en-US" sz="1600" dirty="0" smtClean="0">
                <a:solidFill>
                  <a:srgbClr val="FF0000"/>
                </a:solidFill>
                <a:latin typeface="+mn-ea"/>
              </a:rPr>
              <a:t>の</a:t>
            </a:r>
            <a:r>
              <a:rPr lang="ja-JP" altLang="en-US" sz="1600" dirty="0">
                <a:solidFill>
                  <a:srgbClr val="FF0000"/>
                </a:solidFill>
                <a:latin typeface="+mn-ea"/>
              </a:rPr>
              <a:t>視点状況の</a:t>
            </a:r>
            <a:r>
              <a:rPr lang="ja-JP" altLang="en-US" sz="1600">
                <a:solidFill>
                  <a:srgbClr val="FF0000"/>
                </a:solidFill>
                <a:latin typeface="+mn-ea"/>
              </a:rPr>
              <a:t>違い</a:t>
            </a:r>
            <a:r>
              <a:rPr lang="ja-JP" altLang="en-US" sz="1600" smtClean="0">
                <a:solidFill>
                  <a:srgbClr val="FF0000"/>
                </a:solidFill>
                <a:latin typeface="+mn-ea"/>
              </a:rPr>
              <a:t>が、没入感</a:t>
            </a:r>
            <a:r>
              <a:rPr lang="ja-JP" altLang="en-US" sz="1600" dirty="0">
                <a:solidFill>
                  <a:srgbClr val="FF0000"/>
                </a:solidFill>
                <a:latin typeface="+mn-ea"/>
              </a:rPr>
              <a:t>および生体反応へ及ぼす</a:t>
            </a:r>
            <a:r>
              <a:rPr lang="ja-JP" altLang="en-US" sz="1600" dirty="0" smtClean="0">
                <a:solidFill>
                  <a:srgbClr val="FF0000"/>
                </a:solidFill>
                <a:latin typeface="+mn-ea"/>
              </a:rPr>
              <a:t>影響を</a:t>
            </a:r>
            <a:r>
              <a:rPr lang="ja-JP" altLang="en-US" sz="1600" smtClean="0">
                <a:solidFill>
                  <a:srgbClr val="FF0000"/>
                </a:solidFill>
                <a:latin typeface="+mn-ea"/>
              </a:rPr>
              <a:t>検討する</a:t>
            </a:r>
            <a:endParaRPr lang="ja-JP" altLang="ja-JP" sz="1600" dirty="0">
              <a:solidFill>
                <a:srgbClr val="FF0000"/>
              </a:solidFill>
              <a:latin typeface="+mn-ea"/>
            </a:endParaRPr>
          </a:p>
        </p:txBody>
      </p:sp>
    </p:spTree>
    <p:extLst>
      <p:ext uri="{BB962C8B-B14F-4D97-AF65-F5344CB8AC3E}">
        <p14:creationId xmlns:p14="http://schemas.microsoft.com/office/powerpoint/2010/main" val="39388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18"/>
          <p:cNvSpPr>
            <a:spLocks noGrp="1"/>
          </p:cNvSpPr>
          <p:nvPr>
            <p:ph type="sldNum" sz="quarter" idx="12"/>
          </p:nvPr>
        </p:nvSpPr>
        <p:spPr/>
        <p:txBody>
          <a:bodyPr/>
          <a:lstStyle/>
          <a:p>
            <a:fld id="{D2D8002D-B5B0-4BAC-B1F6-782DDCCE6D9C}" type="slidenum">
              <a:rPr kumimoji="1" lang="ja-JP" altLang="en-US" smtClean="0">
                <a:latin typeface="+mn-ea"/>
              </a:rPr>
              <a:t>7</a:t>
            </a:fld>
            <a:endParaRPr kumimoji="1" lang="ja-JP" altLang="en-US" dirty="0">
              <a:latin typeface="+mn-ea"/>
            </a:endParaRPr>
          </a:p>
        </p:txBody>
      </p:sp>
      <p:sp>
        <p:nvSpPr>
          <p:cNvPr id="23" name="正方形/長方形 22"/>
          <p:cNvSpPr/>
          <p:nvPr/>
        </p:nvSpPr>
        <p:spPr>
          <a:xfrm>
            <a:off x="2097050" y="1288751"/>
            <a:ext cx="6075350" cy="338554"/>
          </a:xfrm>
          <a:prstGeom prst="rect">
            <a:avLst/>
          </a:prstGeom>
        </p:spPr>
        <p:txBody>
          <a:bodyPr wrap="square">
            <a:spAutoFit/>
          </a:bodyPr>
          <a:lstStyle/>
          <a:p>
            <a:r>
              <a:rPr lang="ja-JP" altLang="en-US" sz="1600" smtClean="0">
                <a:latin typeface="+mn-ea"/>
              </a:rPr>
              <a:t>課題に対する没入度</a:t>
            </a:r>
            <a:r>
              <a:rPr lang="ja-JP" altLang="en-US" sz="1200" smtClean="0">
                <a:latin typeface="+mn-ea"/>
              </a:rPr>
              <a:t>（松島</a:t>
            </a:r>
            <a:r>
              <a:rPr lang="ja-JP" altLang="en-US" sz="1200">
                <a:latin typeface="+mn-ea"/>
              </a:rPr>
              <a:t>ら</a:t>
            </a:r>
            <a:r>
              <a:rPr lang="en-US" altLang="ja-JP" sz="1200">
                <a:latin typeface="+mn-ea"/>
              </a:rPr>
              <a:t>(2011</a:t>
            </a:r>
            <a:r>
              <a:rPr lang="en-US" altLang="ja-JP" sz="1200" smtClean="0">
                <a:latin typeface="+mn-ea"/>
              </a:rPr>
              <a:t>)</a:t>
            </a:r>
            <a:r>
              <a:rPr lang="ja-JP" altLang="en-US" sz="1200" smtClean="0">
                <a:latin typeface="+mn-ea"/>
              </a:rPr>
              <a:t>を参考）</a:t>
            </a:r>
            <a:endParaRPr lang="ja-JP" altLang="en-US" sz="1600">
              <a:latin typeface="+mn-ea"/>
            </a:endParaRPr>
          </a:p>
        </p:txBody>
      </p:sp>
      <p:sp>
        <p:nvSpPr>
          <p:cNvPr id="2" name="正方形/長方形 1"/>
          <p:cNvSpPr/>
          <p:nvPr/>
        </p:nvSpPr>
        <p:spPr>
          <a:xfrm>
            <a:off x="625284" y="1288751"/>
            <a:ext cx="1005403" cy="338554"/>
          </a:xfrm>
          <a:prstGeom prst="rect">
            <a:avLst/>
          </a:prstGeom>
        </p:spPr>
        <p:txBody>
          <a:bodyPr wrap="none">
            <a:spAutoFit/>
          </a:bodyPr>
          <a:lstStyle/>
          <a:p>
            <a:pPr algn="ctr"/>
            <a:r>
              <a:rPr lang="ja-JP" altLang="en-US" sz="1600" b="1" u="sng" dirty="0">
                <a:latin typeface="+mn-ea"/>
              </a:rPr>
              <a:t>心理指標</a:t>
            </a:r>
            <a:endParaRPr lang="en-US" altLang="ja-JP" sz="1600" b="1" u="sng" dirty="0">
              <a:latin typeface="+mn-ea"/>
            </a:endParaRPr>
          </a:p>
        </p:txBody>
      </p:sp>
      <p:sp>
        <p:nvSpPr>
          <p:cNvPr id="22" name="正方形/長方形 21"/>
          <p:cNvSpPr/>
          <p:nvPr/>
        </p:nvSpPr>
        <p:spPr>
          <a:xfrm>
            <a:off x="485605" y="620688"/>
            <a:ext cx="1332000" cy="338554"/>
          </a:xfrm>
          <a:prstGeom prst="rect">
            <a:avLst/>
          </a:prstGeom>
        </p:spPr>
        <p:txBody>
          <a:bodyPr wrap="square">
            <a:spAutoFit/>
          </a:bodyPr>
          <a:lstStyle/>
          <a:p>
            <a:pPr algn="ctr"/>
            <a:r>
              <a:rPr lang="ja-JP" altLang="en-US" sz="1600" b="1" u="sng" dirty="0">
                <a:latin typeface="+mn-ea"/>
              </a:rPr>
              <a:t>実験</a:t>
            </a:r>
            <a:r>
              <a:rPr lang="ja-JP" altLang="en-US" sz="1600" b="1" u="sng" dirty="0" smtClean="0">
                <a:latin typeface="+mn-ea"/>
              </a:rPr>
              <a:t>参加者</a:t>
            </a:r>
            <a:endParaRPr lang="ja-JP" altLang="en-US" sz="1600" b="1" u="sng" dirty="0">
              <a:latin typeface="+mn-ea"/>
            </a:endParaRPr>
          </a:p>
        </p:txBody>
      </p:sp>
      <p:sp>
        <p:nvSpPr>
          <p:cNvPr id="21" name="正方形/長方形 20"/>
          <p:cNvSpPr/>
          <p:nvPr/>
        </p:nvSpPr>
        <p:spPr>
          <a:xfrm>
            <a:off x="2097050" y="620688"/>
            <a:ext cx="6274711" cy="338554"/>
          </a:xfrm>
          <a:prstGeom prst="rect">
            <a:avLst/>
          </a:prstGeom>
        </p:spPr>
        <p:txBody>
          <a:bodyPr wrap="square">
            <a:spAutoFit/>
          </a:bodyPr>
          <a:lstStyle/>
          <a:p>
            <a:r>
              <a:rPr lang="zh-CN" altLang="en-US" sz="1600" smtClean="0">
                <a:latin typeface="ＭＳ Ｐゴシック" panose="020B0600070205080204" pitchFamily="50" charset="-128"/>
                <a:ea typeface="ＭＳ Ｐゴシック" panose="020B0600070205080204" pitchFamily="50" charset="-128"/>
              </a:rPr>
              <a:t>大学生</a:t>
            </a:r>
            <a:r>
              <a:rPr lang="en-US" altLang="zh-CN" sz="1600" dirty="0">
                <a:latin typeface="ＭＳ Ｐゴシック" panose="020B0600070205080204" pitchFamily="50" charset="-128"/>
                <a:ea typeface="ＭＳ Ｐゴシック" panose="020B0600070205080204" pitchFamily="50" charset="-128"/>
              </a:rPr>
              <a:t>23</a:t>
            </a:r>
            <a:r>
              <a:rPr lang="zh-CN" altLang="en-US" sz="1600" dirty="0">
                <a:latin typeface="ＭＳ Ｐゴシック" panose="020B0600070205080204" pitchFamily="50" charset="-128"/>
                <a:ea typeface="ＭＳ Ｐゴシック" panose="020B0600070205080204" pitchFamily="50" charset="-128"/>
              </a:rPr>
              <a:t>名</a:t>
            </a:r>
            <a:r>
              <a:rPr lang="en-US" altLang="zh-CN" sz="1200" dirty="0">
                <a:latin typeface="ＭＳ Ｐゴシック" panose="020B0600070205080204" pitchFamily="50" charset="-128"/>
                <a:ea typeface="ＭＳ Ｐゴシック" panose="020B0600070205080204" pitchFamily="50" charset="-128"/>
              </a:rPr>
              <a:t>(</a:t>
            </a:r>
            <a:r>
              <a:rPr lang="zh-CN" altLang="en-US" sz="1200" dirty="0">
                <a:latin typeface="ＭＳ Ｐゴシック" panose="020B0600070205080204" pitchFamily="50" charset="-128"/>
                <a:ea typeface="ＭＳ Ｐゴシック" panose="020B0600070205080204" pitchFamily="50" charset="-128"/>
              </a:rPr>
              <a:t>男性</a:t>
            </a:r>
            <a:r>
              <a:rPr lang="en-US" altLang="zh-CN" sz="1200" dirty="0">
                <a:latin typeface="ＭＳ Ｐゴシック" panose="020B0600070205080204" pitchFamily="50" charset="-128"/>
                <a:ea typeface="ＭＳ Ｐゴシック" panose="020B0600070205080204" pitchFamily="50" charset="-128"/>
              </a:rPr>
              <a:t>11</a:t>
            </a:r>
            <a:r>
              <a:rPr lang="zh-CN" altLang="en-US" sz="1200" dirty="0">
                <a:latin typeface="ＭＳ Ｐゴシック" panose="020B0600070205080204" pitchFamily="50" charset="-128"/>
                <a:ea typeface="ＭＳ Ｐゴシック" panose="020B0600070205080204" pitchFamily="50" charset="-128"/>
              </a:rPr>
              <a:t>名、女性</a:t>
            </a:r>
            <a:r>
              <a:rPr lang="en-US" altLang="zh-CN" sz="1200" dirty="0">
                <a:latin typeface="ＭＳ Ｐゴシック" panose="020B0600070205080204" pitchFamily="50" charset="-128"/>
                <a:ea typeface="ＭＳ Ｐゴシック" panose="020B0600070205080204" pitchFamily="50" charset="-128"/>
              </a:rPr>
              <a:t>12</a:t>
            </a:r>
            <a:r>
              <a:rPr lang="zh-CN" altLang="en-US" sz="1200" dirty="0">
                <a:latin typeface="ＭＳ Ｐゴシック" panose="020B0600070205080204" pitchFamily="50" charset="-128"/>
                <a:ea typeface="ＭＳ Ｐゴシック" panose="020B0600070205080204" pitchFamily="50" charset="-128"/>
              </a:rPr>
              <a:t>名</a:t>
            </a:r>
            <a:r>
              <a:rPr lang="en-US" altLang="zh-CN" sz="1200" dirty="0">
                <a:latin typeface="ＭＳ Ｐゴシック" panose="020B0600070205080204" pitchFamily="50" charset="-128"/>
                <a:ea typeface="ＭＳ Ｐゴシック" panose="020B0600070205080204" pitchFamily="50" charset="-128"/>
              </a:rPr>
              <a:t>)</a:t>
            </a:r>
            <a:r>
              <a:rPr lang="zh-CN" altLang="en-US" sz="1600" dirty="0">
                <a:latin typeface="ＭＳ Ｐゴシック" panose="020B0600070205080204" pitchFamily="50" charset="-128"/>
                <a:ea typeface="ＭＳ Ｐゴシック" panose="020B0600070205080204" pitchFamily="50" charset="-128"/>
              </a:rPr>
              <a:t>　　平均年齢</a:t>
            </a:r>
            <a:r>
              <a:rPr lang="en-US" altLang="zh-CN" sz="1600" dirty="0">
                <a:latin typeface="ＭＳ Ｐゴシック" panose="020B0600070205080204" pitchFamily="50" charset="-128"/>
                <a:ea typeface="ＭＳ Ｐゴシック" panose="020B0600070205080204" pitchFamily="50" charset="-128"/>
              </a:rPr>
              <a:t>21.22</a:t>
            </a:r>
            <a:r>
              <a:rPr lang="zh-CN" altLang="en-US" sz="1600" dirty="0">
                <a:latin typeface="ＭＳ Ｐゴシック" panose="020B0600070205080204" pitchFamily="50" charset="-128"/>
                <a:ea typeface="ＭＳ Ｐゴシック" panose="020B0600070205080204" pitchFamily="50" charset="-128"/>
              </a:rPr>
              <a:t>歳</a:t>
            </a:r>
            <a:r>
              <a:rPr lang="en-US" altLang="zh-CN" sz="1200" dirty="0">
                <a:latin typeface="ＭＳ Ｐゴシック" panose="020B0600070205080204" pitchFamily="50" charset="-128"/>
                <a:ea typeface="ＭＳ Ｐゴシック" panose="020B0600070205080204" pitchFamily="50" charset="-128"/>
              </a:rPr>
              <a:t>(SD</a:t>
            </a:r>
            <a:r>
              <a:rPr lang="zh-CN" altLang="en-US" sz="1200" dirty="0">
                <a:latin typeface="ＭＳ Ｐゴシック" panose="020B0600070205080204" pitchFamily="50" charset="-128"/>
                <a:ea typeface="ＭＳ Ｐゴシック" panose="020B0600070205080204" pitchFamily="50" charset="-128"/>
              </a:rPr>
              <a:t>＝</a:t>
            </a:r>
            <a:r>
              <a:rPr lang="en-US" altLang="zh-CN" sz="1200" dirty="0">
                <a:latin typeface="ＭＳ Ｐゴシック" panose="020B0600070205080204" pitchFamily="50" charset="-128"/>
                <a:ea typeface="ＭＳ Ｐゴシック" panose="020B0600070205080204" pitchFamily="50" charset="-128"/>
              </a:rPr>
              <a:t>1.83)</a:t>
            </a:r>
            <a:endParaRPr lang="en-US" altLang="ja-JP" sz="1200" dirty="0">
              <a:latin typeface="ＭＳ Ｐゴシック" panose="020B0600070205080204" pitchFamily="50" charset="-128"/>
              <a:ea typeface="ＭＳ Ｐゴシック" panose="020B0600070205080204" pitchFamily="50" charset="-128"/>
            </a:endParaRPr>
          </a:p>
        </p:txBody>
      </p:sp>
      <p:sp>
        <p:nvSpPr>
          <p:cNvPr id="47" name="テキスト ボックス 46"/>
          <p:cNvSpPr txBox="1"/>
          <p:nvPr/>
        </p:nvSpPr>
        <p:spPr>
          <a:xfrm>
            <a:off x="1345516" y="5791905"/>
            <a:ext cx="1607183" cy="184666"/>
          </a:xfrm>
          <a:prstGeom prst="rect">
            <a:avLst/>
          </a:prstGeom>
          <a:noFill/>
        </p:spPr>
        <p:txBody>
          <a:bodyPr wrap="square" lIns="0" tIns="0" rIns="0" bIns="0" rtlCol="0">
            <a:spAutoFit/>
          </a:bodyPr>
          <a:lstStyle/>
          <a:p>
            <a:r>
              <a:rPr kumimoji="1" lang="ja-JP" altLang="en-US" sz="1200" dirty="0" smtClean="0">
                <a:latin typeface="+mn-ea"/>
              </a:rPr>
              <a:t>◯</a:t>
            </a:r>
            <a:r>
              <a:rPr lang="ja-JP" altLang="en-US" sz="1200" dirty="0" smtClean="0">
                <a:latin typeface="+mn-ea"/>
              </a:rPr>
              <a:t>：没入感項目への回答</a:t>
            </a:r>
            <a:endParaRPr lang="en-US" altLang="ja-JP" sz="1200" dirty="0" smtClean="0">
              <a:latin typeface="+mn-ea"/>
            </a:endParaRPr>
          </a:p>
        </p:txBody>
      </p:sp>
      <p:sp>
        <p:nvSpPr>
          <p:cNvPr id="34" name="テキスト ボックス 33"/>
          <p:cNvSpPr txBox="1"/>
          <p:nvPr/>
        </p:nvSpPr>
        <p:spPr>
          <a:xfrm>
            <a:off x="4141513" y="5324886"/>
            <a:ext cx="224435" cy="169277"/>
          </a:xfrm>
          <a:prstGeom prst="rect">
            <a:avLst/>
          </a:prstGeom>
          <a:noFill/>
        </p:spPr>
        <p:txBody>
          <a:bodyPr wrap="square" lIns="0" tIns="0" rIns="0" bIns="0" rtlCol="0">
            <a:spAutoFit/>
          </a:bodyPr>
          <a:lstStyle/>
          <a:p>
            <a:r>
              <a:rPr kumimoji="1" lang="ja-JP" altLang="en-US" sz="1100" smtClean="0">
                <a:latin typeface="+mn-ea"/>
              </a:rPr>
              <a:t>◯</a:t>
            </a:r>
            <a:endParaRPr kumimoji="1" lang="ja-JP" altLang="en-US" sz="1100" dirty="0">
              <a:latin typeface="+mn-ea"/>
            </a:endParaRPr>
          </a:p>
        </p:txBody>
      </p:sp>
      <p:sp>
        <p:nvSpPr>
          <p:cNvPr id="35" name="正方形/長方形 34"/>
          <p:cNvSpPr/>
          <p:nvPr/>
        </p:nvSpPr>
        <p:spPr>
          <a:xfrm>
            <a:off x="1689607" y="4783793"/>
            <a:ext cx="1580017" cy="50444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smtClean="0">
                <a:solidFill>
                  <a:schemeClr val="tx1"/>
                </a:solidFill>
                <a:latin typeface="+mn-ea"/>
              </a:rPr>
              <a:t>課題</a:t>
            </a:r>
            <a:r>
              <a:rPr lang="en-US" altLang="ja-JP" sz="1200">
                <a:solidFill>
                  <a:schemeClr val="tx1"/>
                </a:solidFill>
                <a:latin typeface="+mn-ea"/>
              </a:rPr>
              <a:t>5</a:t>
            </a:r>
            <a:r>
              <a:rPr lang="ja-JP" altLang="en-US" sz="1200">
                <a:solidFill>
                  <a:schemeClr val="tx1"/>
                </a:solidFill>
                <a:latin typeface="+mn-ea"/>
              </a:rPr>
              <a:t>分</a:t>
            </a:r>
          </a:p>
          <a:p>
            <a:pPr algn="ctr"/>
            <a:r>
              <a:rPr lang="en-US" altLang="ja-JP" sz="1200" smtClean="0">
                <a:solidFill>
                  <a:srgbClr val="0070C0"/>
                </a:solidFill>
                <a:latin typeface="+mn-ea"/>
              </a:rPr>
              <a:t>1</a:t>
            </a:r>
            <a:r>
              <a:rPr lang="ja-JP" altLang="en-US" sz="1200" smtClean="0">
                <a:solidFill>
                  <a:srgbClr val="0070C0"/>
                </a:solidFill>
                <a:latin typeface="+mn-ea"/>
              </a:rPr>
              <a:t>人称</a:t>
            </a:r>
            <a:r>
              <a:rPr lang="en-US" altLang="ja-JP" sz="1200" smtClean="0">
                <a:solidFill>
                  <a:schemeClr val="tx1"/>
                </a:solidFill>
                <a:latin typeface="+mn-ea"/>
              </a:rPr>
              <a:t>or</a:t>
            </a:r>
            <a:r>
              <a:rPr lang="en-US" altLang="ja-JP" sz="1200" smtClean="0">
                <a:solidFill>
                  <a:srgbClr val="FF0000"/>
                </a:solidFill>
                <a:latin typeface="+mn-ea"/>
              </a:rPr>
              <a:t>3</a:t>
            </a:r>
            <a:r>
              <a:rPr lang="ja-JP" altLang="en-US" sz="1200" smtClean="0">
                <a:solidFill>
                  <a:srgbClr val="FF0000"/>
                </a:solidFill>
                <a:latin typeface="+mn-ea"/>
              </a:rPr>
              <a:t>人称視点</a:t>
            </a:r>
            <a:endParaRPr lang="en-US" altLang="ja-JP" sz="1200" dirty="0" smtClean="0">
              <a:solidFill>
                <a:srgbClr val="FF0000"/>
              </a:solidFill>
              <a:latin typeface="+mn-ea"/>
            </a:endParaRPr>
          </a:p>
        </p:txBody>
      </p:sp>
      <p:sp>
        <p:nvSpPr>
          <p:cNvPr id="36" name="正方形/長方形 35"/>
          <p:cNvSpPr/>
          <p:nvPr/>
        </p:nvSpPr>
        <p:spPr>
          <a:xfrm>
            <a:off x="3394272" y="4783793"/>
            <a:ext cx="790009" cy="50444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smtClean="0">
                <a:solidFill>
                  <a:schemeClr val="tx1"/>
                </a:solidFill>
                <a:latin typeface="+mn-ea"/>
              </a:rPr>
              <a:t>後安静</a:t>
            </a:r>
            <a:endParaRPr kumimoji="1" lang="en-US" altLang="ja-JP" sz="1200" dirty="0" smtClean="0">
              <a:solidFill>
                <a:schemeClr val="tx1"/>
              </a:solidFill>
              <a:latin typeface="+mn-ea"/>
            </a:endParaRPr>
          </a:p>
          <a:p>
            <a:pPr algn="ctr"/>
            <a:r>
              <a:rPr lang="en-US" altLang="ja-JP" sz="1200" smtClean="0">
                <a:solidFill>
                  <a:schemeClr val="tx1"/>
                </a:solidFill>
                <a:latin typeface="+mn-ea"/>
              </a:rPr>
              <a:t>3</a:t>
            </a:r>
            <a:r>
              <a:rPr lang="ja-JP" altLang="en-US" sz="1200" smtClean="0">
                <a:solidFill>
                  <a:schemeClr val="tx1"/>
                </a:solidFill>
                <a:latin typeface="+mn-ea"/>
              </a:rPr>
              <a:t>分</a:t>
            </a:r>
            <a:endParaRPr kumimoji="1" lang="ja-JP" altLang="en-US" sz="1200" dirty="0">
              <a:solidFill>
                <a:schemeClr val="tx1"/>
              </a:solidFill>
              <a:latin typeface="+mn-ea"/>
            </a:endParaRPr>
          </a:p>
        </p:txBody>
      </p:sp>
      <p:sp>
        <p:nvSpPr>
          <p:cNvPr id="37" name="正方形/長方形 36"/>
          <p:cNvSpPr/>
          <p:nvPr/>
        </p:nvSpPr>
        <p:spPr>
          <a:xfrm>
            <a:off x="379948" y="4783793"/>
            <a:ext cx="1185012" cy="50444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smtClean="0">
                <a:solidFill>
                  <a:schemeClr val="tx1"/>
                </a:solidFill>
                <a:latin typeface="+mn-ea"/>
              </a:rPr>
              <a:t>前安静</a:t>
            </a:r>
            <a:endParaRPr kumimoji="1" lang="en-US" altLang="ja-JP" sz="1200" smtClean="0">
              <a:solidFill>
                <a:schemeClr val="tx1"/>
              </a:solidFill>
              <a:latin typeface="+mn-ea"/>
            </a:endParaRPr>
          </a:p>
          <a:p>
            <a:pPr algn="ctr"/>
            <a:r>
              <a:rPr lang="en-US" altLang="ja-JP" sz="1200" smtClean="0">
                <a:solidFill>
                  <a:schemeClr val="tx1"/>
                </a:solidFill>
                <a:latin typeface="+mn-ea"/>
              </a:rPr>
              <a:t>4</a:t>
            </a:r>
            <a:r>
              <a:rPr lang="ja-JP" altLang="en-US" sz="1200" smtClean="0">
                <a:solidFill>
                  <a:schemeClr val="tx1"/>
                </a:solidFill>
                <a:latin typeface="+mn-ea"/>
              </a:rPr>
              <a:t>分</a:t>
            </a:r>
            <a:endParaRPr kumimoji="1" lang="ja-JP" altLang="en-US" sz="1200" dirty="0">
              <a:solidFill>
                <a:schemeClr val="tx1"/>
              </a:solidFill>
              <a:latin typeface="+mn-ea"/>
            </a:endParaRPr>
          </a:p>
        </p:txBody>
      </p:sp>
      <p:cxnSp>
        <p:nvCxnSpPr>
          <p:cNvPr id="42" name="直線矢印コネクタ 41"/>
          <p:cNvCxnSpPr>
            <a:stCxn id="37" idx="3"/>
            <a:endCxn id="35" idx="1"/>
          </p:cNvCxnSpPr>
          <p:nvPr/>
        </p:nvCxnSpPr>
        <p:spPr>
          <a:xfrm>
            <a:off x="1564960" y="5036016"/>
            <a:ext cx="12464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a:stCxn id="35" idx="3"/>
            <a:endCxn id="36" idx="1"/>
          </p:cNvCxnSpPr>
          <p:nvPr/>
        </p:nvCxnSpPr>
        <p:spPr>
          <a:xfrm>
            <a:off x="3269624" y="5036016"/>
            <a:ext cx="12464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7" name="テキスト ボックス 56"/>
          <p:cNvSpPr txBox="1"/>
          <p:nvPr/>
        </p:nvSpPr>
        <p:spPr>
          <a:xfrm>
            <a:off x="1345516" y="5980638"/>
            <a:ext cx="2588384" cy="184666"/>
          </a:xfrm>
          <a:prstGeom prst="rect">
            <a:avLst/>
          </a:prstGeom>
          <a:noFill/>
        </p:spPr>
        <p:txBody>
          <a:bodyPr wrap="square" lIns="0" tIns="0" rIns="0" bIns="0" rtlCol="0">
            <a:spAutoFit/>
          </a:bodyPr>
          <a:lstStyle/>
          <a:p>
            <a:r>
              <a:rPr lang="ja-JP" altLang="en-US" sz="1200" smtClean="0">
                <a:latin typeface="+mn-ea"/>
              </a:rPr>
              <a:t>条件</a:t>
            </a:r>
            <a:r>
              <a:rPr lang="ja-JP" altLang="en-US" sz="1200" dirty="0" smtClean="0">
                <a:latin typeface="+mn-ea"/>
              </a:rPr>
              <a:t>の</a:t>
            </a:r>
            <a:r>
              <a:rPr lang="ja-JP" altLang="en-US" sz="1200" smtClean="0">
                <a:latin typeface="+mn-ea"/>
              </a:rPr>
              <a:t>順序はカウンタバランス</a:t>
            </a:r>
            <a:r>
              <a:rPr lang="ja-JP" altLang="en-US" sz="1200" dirty="0" smtClean="0">
                <a:latin typeface="+mn-ea"/>
              </a:rPr>
              <a:t>した</a:t>
            </a:r>
            <a:endParaRPr lang="en-US" altLang="ja-JP" sz="1200" dirty="0" smtClean="0">
              <a:latin typeface="+mn-ea"/>
            </a:endParaRPr>
          </a:p>
        </p:txBody>
      </p:sp>
      <p:sp>
        <p:nvSpPr>
          <p:cNvPr id="58" name="正方形/長方形 57"/>
          <p:cNvSpPr/>
          <p:nvPr/>
        </p:nvSpPr>
        <p:spPr>
          <a:xfrm>
            <a:off x="125480" y="116632"/>
            <a:ext cx="979755" cy="276999"/>
          </a:xfrm>
          <a:prstGeom prst="rect">
            <a:avLst/>
          </a:prstGeom>
        </p:spPr>
        <p:txBody>
          <a:bodyPr wrap="none">
            <a:spAutoFit/>
          </a:bodyPr>
          <a:lstStyle/>
          <a:p>
            <a:r>
              <a:rPr lang="ja-JP" altLang="en-US" sz="1200" dirty="0" smtClean="0">
                <a:latin typeface="+mn-ea"/>
              </a:rPr>
              <a:t>研究</a:t>
            </a:r>
            <a:r>
              <a:rPr lang="en-US" altLang="ja-JP" sz="1200" dirty="0" smtClean="0">
                <a:latin typeface="+mn-ea"/>
              </a:rPr>
              <a:t>1</a:t>
            </a:r>
            <a:r>
              <a:rPr lang="ja-JP" altLang="en-US" sz="1200" dirty="0" smtClean="0">
                <a:latin typeface="+mn-ea"/>
              </a:rPr>
              <a:t>　方法</a:t>
            </a:r>
            <a:endParaRPr lang="ja-JP" altLang="en-US" sz="1200" dirty="0">
              <a:latin typeface="+mn-ea"/>
            </a:endParaRPr>
          </a:p>
        </p:txBody>
      </p:sp>
      <p:sp>
        <p:nvSpPr>
          <p:cNvPr id="24" name="正方形/長方形 23"/>
          <p:cNvSpPr/>
          <p:nvPr/>
        </p:nvSpPr>
        <p:spPr>
          <a:xfrm>
            <a:off x="473077" y="1973043"/>
            <a:ext cx="1332000" cy="338554"/>
          </a:xfrm>
          <a:prstGeom prst="rect">
            <a:avLst/>
          </a:prstGeom>
        </p:spPr>
        <p:txBody>
          <a:bodyPr wrap="square">
            <a:spAutoFit/>
          </a:bodyPr>
          <a:lstStyle/>
          <a:p>
            <a:pPr algn="ctr"/>
            <a:r>
              <a:rPr lang="ja-JP" altLang="en-US" sz="1600" b="1" u="sng" dirty="0">
                <a:latin typeface="+mn-ea"/>
              </a:rPr>
              <a:t>生理</a:t>
            </a:r>
            <a:r>
              <a:rPr lang="ja-JP" altLang="en-US" sz="1600" b="1" u="sng" dirty="0" smtClean="0">
                <a:latin typeface="+mn-ea"/>
              </a:rPr>
              <a:t>指標</a:t>
            </a:r>
            <a:endParaRPr lang="ja-JP" altLang="en-US" sz="1600" b="1" u="sng" dirty="0">
              <a:latin typeface="+mn-ea"/>
            </a:endParaRPr>
          </a:p>
        </p:txBody>
      </p:sp>
      <p:sp>
        <p:nvSpPr>
          <p:cNvPr id="59" name="正方形/長方形 58"/>
          <p:cNvSpPr/>
          <p:nvPr/>
        </p:nvSpPr>
        <p:spPr>
          <a:xfrm>
            <a:off x="2097050" y="1973043"/>
            <a:ext cx="6367650" cy="338554"/>
          </a:xfrm>
          <a:prstGeom prst="rect">
            <a:avLst/>
          </a:prstGeom>
        </p:spPr>
        <p:txBody>
          <a:bodyPr wrap="square">
            <a:spAutoFit/>
          </a:bodyPr>
          <a:lstStyle/>
          <a:p>
            <a:r>
              <a:rPr lang="ja-JP" altLang="en-US" sz="1600" smtClean="0">
                <a:latin typeface="+mn-ea"/>
              </a:rPr>
              <a:t>心拍数</a:t>
            </a:r>
            <a:r>
              <a:rPr lang="en-US" altLang="ja-JP" sz="1600" dirty="0">
                <a:latin typeface="+mn-ea"/>
              </a:rPr>
              <a:t>(</a:t>
            </a:r>
            <a:r>
              <a:rPr lang="en-US" altLang="ja-JP" sz="1600">
                <a:latin typeface="+mn-ea"/>
              </a:rPr>
              <a:t>HR</a:t>
            </a:r>
            <a:r>
              <a:rPr lang="en-US" altLang="ja-JP" sz="1600" smtClean="0">
                <a:latin typeface="+mn-ea"/>
              </a:rPr>
              <a:t>)</a:t>
            </a:r>
            <a:r>
              <a:rPr lang="ja-JP" altLang="en-US" sz="1600" smtClean="0">
                <a:latin typeface="+mn-ea"/>
              </a:rPr>
              <a:t>　　指尖</a:t>
            </a:r>
            <a:r>
              <a:rPr lang="ja-JP" altLang="en-US" sz="1600" dirty="0">
                <a:latin typeface="+mn-ea"/>
              </a:rPr>
              <a:t>血流量</a:t>
            </a:r>
            <a:r>
              <a:rPr lang="en-US" altLang="ja-JP" sz="1600" dirty="0">
                <a:latin typeface="+mn-ea"/>
              </a:rPr>
              <a:t>(</a:t>
            </a:r>
            <a:r>
              <a:rPr lang="en-US" altLang="ja-JP" sz="1600">
                <a:latin typeface="+mn-ea"/>
              </a:rPr>
              <a:t>FBF</a:t>
            </a:r>
            <a:r>
              <a:rPr lang="en-US" altLang="ja-JP" sz="1600" smtClean="0">
                <a:latin typeface="+mn-ea"/>
              </a:rPr>
              <a:t>)</a:t>
            </a:r>
            <a:r>
              <a:rPr lang="ja-JP" altLang="en-US" sz="1600" smtClean="0">
                <a:latin typeface="+mn-ea"/>
              </a:rPr>
              <a:t>　　皮膚</a:t>
            </a:r>
            <a:r>
              <a:rPr lang="ja-JP" altLang="en-US" sz="1600" dirty="0">
                <a:latin typeface="+mn-ea"/>
              </a:rPr>
              <a:t>コンダクタンス</a:t>
            </a:r>
            <a:r>
              <a:rPr lang="en-US" altLang="ja-JP" sz="1600" dirty="0">
                <a:latin typeface="+mn-ea"/>
              </a:rPr>
              <a:t>(</a:t>
            </a:r>
            <a:r>
              <a:rPr lang="en-US" altLang="ja-JP" sz="1600">
                <a:latin typeface="+mn-ea"/>
              </a:rPr>
              <a:t>SCC</a:t>
            </a:r>
            <a:r>
              <a:rPr lang="en-US" altLang="ja-JP" sz="1600" smtClean="0">
                <a:latin typeface="+mn-ea"/>
              </a:rPr>
              <a:t>)</a:t>
            </a:r>
          </a:p>
        </p:txBody>
      </p:sp>
      <p:sp>
        <p:nvSpPr>
          <p:cNvPr id="30" name="正方形/長方形 29"/>
          <p:cNvSpPr/>
          <p:nvPr/>
        </p:nvSpPr>
        <p:spPr>
          <a:xfrm>
            <a:off x="467544" y="3090446"/>
            <a:ext cx="1332000" cy="338554"/>
          </a:xfrm>
          <a:prstGeom prst="rect">
            <a:avLst/>
          </a:prstGeom>
        </p:spPr>
        <p:txBody>
          <a:bodyPr wrap="square">
            <a:spAutoFit/>
          </a:bodyPr>
          <a:lstStyle/>
          <a:p>
            <a:pPr algn="ctr"/>
            <a:r>
              <a:rPr lang="ja-JP" altLang="en-US" sz="1600" b="1" u="sng" smtClean="0">
                <a:latin typeface="+mn-ea"/>
              </a:rPr>
              <a:t>実験課題</a:t>
            </a:r>
            <a:endParaRPr lang="ja-JP" altLang="en-US" sz="1600" b="1" u="sng" dirty="0">
              <a:latin typeface="+mn-ea"/>
            </a:endParaRPr>
          </a:p>
        </p:txBody>
      </p:sp>
      <p:sp>
        <p:nvSpPr>
          <p:cNvPr id="31" name="正方形/長方形 30"/>
          <p:cNvSpPr/>
          <p:nvPr/>
        </p:nvSpPr>
        <p:spPr>
          <a:xfrm>
            <a:off x="2097050" y="2772217"/>
            <a:ext cx="6693865" cy="584775"/>
          </a:xfrm>
          <a:prstGeom prst="rect">
            <a:avLst/>
          </a:prstGeom>
        </p:spPr>
        <p:txBody>
          <a:bodyPr>
            <a:spAutoFit/>
          </a:bodyPr>
          <a:lstStyle/>
          <a:p>
            <a:r>
              <a:rPr lang="en-US" altLang="ja-JP" sz="1600">
                <a:latin typeface="+mn-ea"/>
              </a:rPr>
              <a:t>HMD</a:t>
            </a:r>
            <a:r>
              <a:rPr lang="ja-JP" altLang="en-US" sz="1600">
                <a:latin typeface="+mn-ea"/>
              </a:rPr>
              <a:t>を装着</a:t>
            </a:r>
            <a:r>
              <a:rPr lang="ja-JP" altLang="en-US" sz="1600" smtClean="0">
                <a:latin typeface="+mn-ea"/>
              </a:rPr>
              <a:t>し、</a:t>
            </a:r>
            <a:r>
              <a:rPr lang="ja-JP" altLang="ja-JP" sz="1600" smtClean="0">
                <a:latin typeface="+mn-ea"/>
              </a:rPr>
              <a:t>無線制</a:t>
            </a:r>
            <a:r>
              <a:rPr lang="ja-JP" altLang="ja-JP" sz="1600">
                <a:latin typeface="+mn-ea"/>
              </a:rPr>
              <a:t>御可能</a:t>
            </a:r>
            <a:r>
              <a:rPr lang="ja-JP" altLang="en-US" sz="1600">
                <a:latin typeface="+mn-ea"/>
              </a:rPr>
              <a:t>な模型戦車を</a:t>
            </a:r>
            <a:r>
              <a:rPr lang="ja-JP" altLang="en-US" sz="1600" smtClean="0">
                <a:latin typeface="+mn-ea"/>
              </a:rPr>
              <a:t>操作し、</a:t>
            </a:r>
            <a:endParaRPr lang="en-US" altLang="ja-JP" sz="1600" smtClean="0">
              <a:latin typeface="+mn-ea"/>
            </a:endParaRPr>
          </a:p>
          <a:p>
            <a:pPr algn="r"/>
            <a:r>
              <a:rPr lang="ja-JP" altLang="en-US" sz="1600" smtClean="0">
                <a:latin typeface="+mn-ea"/>
              </a:rPr>
              <a:t>指定</a:t>
            </a:r>
            <a:r>
              <a:rPr lang="ja-JP" altLang="en-US" sz="1600">
                <a:latin typeface="+mn-ea"/>
              </a:rPr>
              <a:t>されたコースを可能な限り早く走行</a:t>
            </a:r>
            <a:r>
              <a:rPr lang="ja-JP" altLang="en-US" sz="1600" smtClean="0">
                <a:latin typeface="+mn-ea"/>
              </a:rPr>
              <a:t>する。</a:t>
            </a:r>
            <a:endParaRPr lang="en-US" altLang="ja-JP" sz="1050" dirty="0">
              <a:latin typeface="+mn-ea"/>
            </a:endParaRPr>
          </a:p>
        </p:txBody>
      </p:sp>
      <p:sp>
        <p:nvSpPr>
          <p:cNvPr id="48" name="正方形/長方形 47"/>
          <p:cNvSpPr/>
          <p:nvPr/>
        </p:nvSpPr>
        <p:spPr>
          <a:xfrm>
            <a:off x="2519116" y="3523074"/>
            <a:ext cx="6085332" cy="307777"/>
          </a:xfrm>
          <a:prstGeom prst="rect">
            <a:avLst/>
          </a:prstGeom>
        </p:spPr>
        <p:txBody>
          <a:bodyPr>
            <a:spAutoFit/>
          </a:bodyPr>
          <a:lstStyle/>
          <a:p>
            <a:r>
              <a:rPr lang="en-US" altLang="ja-JP" sz="1400">
                <a:solidFill>
                  <a:srgbClr val="0070C0"/>
                </a:solidFill>
                <a:latin typeface="+mn-ea"/>
              </a:rPr>
              <a:t>1</a:t>
            </a:r>
            <a:r>
              <a:rPr lang="ja-JP" altLang="ja-JP" sz="1400">
                <a:solidFill>
                  <a:srgbClr val="0070C0"/>
                </a:solidFill>
                <a:latin typeface="+mn-ea"/>
              </a:rPr>
              <a:t>人称条件</a:t>
            </a:r>
            <a:r>
              <a:rPr lang="ja-JP" altLang="en-US" sz="1400">
                <a:latin typeface="+mn-ea"/>
              </a:rPr>
              <a:t>・・・模型戦車</a:t>
            </a:r>
            <a:r>
              <a:rPr lang="ja-JP" altLang="ja-JP" sz="1400" smtClean="0">
                <a:latin typeface="+mn-ea"/>
              </a:rPr>
              <a:t>上</a:t>
            </a:r>
            <a:r>
              <a:rPr lang="ja-JP" altLang="ja-JP" sz="1400">
                <a:latin typeface="+mn-ea"/>
              </a:rPr>
              <a:t>に搭載されたカメラからの視点で課題を</a:t>
            </a:r>
            <a:r>
              <a:rPr lang="ja-JP" altLang="ja-JP" sz="1400" smtClean="0">
                <a:latin typeface="+mn-ea"/>
              </a:rPr>
              <a:t>行う</a:t>
            </a:r>
            <a:endParaRPr lang="en-US" altLang="ja-JP" sz="1400">
              <a:latin typeface="+mn-ea"/>
            </a:endParaRPr>
          </a:p>
        </p:txBody>
      </p:sp>
      <p:sp>
        <p:nvSpPr>
          <p:cNvPr id="49" name="正方形/長方形 48"/>
          <p:cNvSpPr/>
          <p:nvPr/>
        </p:nvSpPr>
        <p:spPr>
          <a:xfrm>
            <a:off x="2519116" y="3841303"/>
            <a:ext cx="6085332" cy="307777"/>
          </a:xfrm>
          <a:prstGeom prst="rect">
            <a:avLst/>
          </a:prstGeom>
        </p:spPr>
        <p:txBody>
          <a:bodyPr>
            <a:spAutoFit/>
          </a:bodyPr>
          <a:lstStyle/>
          <a:p>
            <a:r>
              <a:rPr lang="en-US" altLang="ja-JP" sz="1400" smtClean="0">
                <a:solidFill>
                  <a:srgbClr val="FF0000"/>
                </a:solidFill>
                <a:latin typeface="+mn-ea"/>
              </a:rPr>
              <a:t>3</a:t>
            </a:r>
            <a:r>
              <a:rPr lang="ja-JP" altLang="ja-JP" sz="1400">
                <a:solidFill>
                  <a:srgbClr val="FF0000"/>
                </a:solidFill>
                <a:latin typeface="+mn-ea"/>
              </a:rPr>
              <a:t>人称条件</a:t>
            </a:r>
            <a:r>
              <a:rPr lang="ja-JP" altLang="en-US" sz="1400">
                <a:latin typeface="+mn-ea"/>
              </a:rPr>
              <a:t>・・・</a:t>
            </a:r>
            <a:r>
              <a:rPr lang="ja-JP" altLang="ja-JP" sz="1400">
                <a:latin typeface="+mn-ea"/>
              </a:rPr>
              <a:t>パーテーション</a:t>
            </a:r>
            <a:r>
              <a:rPr lang="ja-JP" altLang="ja-JP" sz="1400" smtClean="0">
                <a:latin typeface="+mn-ea"/>
              </a:rPr>
              <a:t>に</a:t>
            </a:r>
            <a:r>
              <a:rPr lang="ja-JP" altLang="en-US" sz="1400" smtClean="0">
                <a:latin typeface="+mn-ea"/>
              </a:rPr>
              <a:t>固定された</a:t>
            </a:r>
            <a:r>
              <a:rPr lang="ja-JP" altLang="ja-JP" sz="1400" smtClean="0">
                <a:latin typeface="+mn-ea"/>
              </a:rPr>
              <a:t>カメラ</a:t>
            </a:r>
            <a:r>
              <a:rPr lang="ja-JP" altLang="ja-JP" sz="1400">
                <a:latin typeface="+mn-ea"/>
              </a:rPr>
              <a:t>からの</a:t>
            </a:r>
            <a:r>
              <a:rPr lang="ja-JP" altLang="ja-JP" sz="1400" smtClean="0">
                <a:latin typeface="+mn-ea"/>
              </a:rPr>
              <a:t>視点で</a:t>
            </a:r>
            <a:r>
              <a:rPr lang="ja-JP" altLang="ja-JP" sz="1400">
                <a:latin typeface="+mn-ea"/>
              </a:rPr>
              <a:t>課題を行う</a:t>
            </a:r>
            <a:endParaRPr lang="ja-JP" altLang="en-US" sz="1400" dirty="0">
              <a:latin typeface="+mn-ea"/>
            </a:endParaRPr>
          </a:p>
        </p:txBody>
      </p:sp>
      <p:pic>
        <p:nvPicPr>
          <p:cNvPr id="50" name="Picture 9" descr="C:\Users\nagano\Desktop\Camera Uploads\2013-11-20 20.36.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295221"/>
            <a:ext cx="1581229" cy="210830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 name="Picture 6" descr="C:\Users\nagano\Desktop\Camera Uploads\2013-11-20 20.35.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1610" y="4294978"/>
            <a:ext cx="1582700" cy="21102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4189401" y="4918907"/>
            <a:ext cx="814647" cy="307777"/>
          </a:xfrm>
          <a:prstGeom prst="rect">
            <a:avLst/>
          </a:prstGeom>
          <a:noFill/>
        </p:spPr>
        <p:txBody>
          <a:bodyPr wrap="none" rtlCol="0">
            <a:spAutoFit/>
          </a:bodyPr>
          <a:lstStyle/>
          <a:p>
            <a:r>
              <a:rPr lang="en-US" altLang="ja-JP" sz="1400" dirty="0"/>
              <a:t>×</a:t>
            </a:r>
            <a:r>
              <a:rPr kumimoji="1" lang="en-US" altLang="ja-JP" sz="1400" dirty="0" smtClean="0"/>
              <a:t>2</a:t>
            </a:r>
            <a:r>
              <a:rPr kumimoji="1" lang="ja-JP" altLang="en-US" sz="1400" dirty="0" smtClean="0"/>
              <a:t>条件</a:t>
            </a:r>
            <a:endParaRPr kumimoji="1" lang="ja-JP" altLang="en-US" sz="1400" dirty="0"/>
          </a:p>
        </p:txBody>
      </p:sp>
    </p:spTree>
    <p:extLst>
      <p:ext uri="{BB962C8B-B14F-4D97-AF65-F5344CB8AC3E}">
        <p14:creationId xmlns:p14="http://schemas.microsoft.com/office/powerpoint/2010/main" val="369554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22" grpId="0"/>
      <p:bldP spid="21" grpId="0"/>
      <p:bldP spid="47" grpId="0"/>
      <p:bldP spid="34" grpId="0"/>
      <p:bldP spid="35" grpId="0" animBg="1"/>
      <p:bldP spid="36" grpId="0" animBg="1"/>
      <p:bldP spid="37" grpId="0" animBg="1"/>
      <p:bldP spid="57" grpId="0"/>
      <p:bldP spid="24" grpId="0"/>
      <p:bldP spid="59" grpId="0"/>
      <p:bldP spid="30" grpId="0"/>
      <p:bldP spid="31" grpId="0"/>
      <p:bldP spid="48" grpId="0"/>
      <p:bldP spid="49"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p:cNvSpPr>
            <a:spLocks noGrp="1"/>
          </p:cNvSpPr>
          <p:nvPr>
            <p:ph type="sldNum" sz="quarter" idx="12"/>
          </p:nvPr>
        </p:nvSpPr>
        <p:spPr/>
        <p:txBody>
          <a:bodyPr/>
          <a:lstStyle/>
          <a:p>
            <a:fld id="{D2D8002D-B5B0-4BAC-B1F6-782DDCCE6D9C}" type="slidenum">
              <a:rPr kumimoji="1" lang="ja-JP" altLang="en-US" smtClean="0">
                <a:latin typeface="+mn-ea"/>
              </a:rPr>
              <a:t>8</a:t>
            </a:fld>
            <a:endParaRPr kumimoji="1" lang="ja-JP" altLang="en-US">
              <a:latin typeface="+mn-ea"/>
            </a:endParaRPr>
          </a:p>
        </p:txBody>
      </p:sp>
      <p:sp>
        <p:nvSpPr>
          <p:cNvPr id="14" name="正方形/長方形 13"/>
          <p:cNvSpPr/>
          <p:nvPr/>
        </p:nvSpPr>
        <p:spPr>
          <a:xfrm>
            <a:off x="125480" y="116632"/>
            <a:ext cx="1406154" cy="276999"/>
          </a:xfrm>
          <a:prstGeom prst="rect">
            <a:avLst/>
          </a:prstGeom>
        </p:spPr>
        <p:txBody>
          <a:bodyPr wrap="none">
            <a:spAutoFit/>
          </a:bodyPr>
          <a:lstStyle/>
          <a:p>
            <a:r>
              <a:rPr lang="ja-JP" altLang="en-US" sz="1200" dirty="0" smtClean="0">
                <a:latin typeface="+mn-ea"/>
              </a:rPr>
              <a:t>研究</a:t>
            </a:r>
            <a:r>
              <a:rPr lang="en-US" altLang="ja-JP" sz="1200" dirty="0" smtClean="0">
                <a:latin typeface="+mn-ea"/>
              </a:rPr>
              <a:t>1</a:t>
            </a:r>
            <a:r>
              <a:rPr lang="ja-JP" altLang="en-US" sz="1200" smtClean="0">
                <a:latin typeface="+mn-ea"/>
              </a:rPr>
              <a:t>　結果と考察</a:t>
            </a:r>
            <a:endParaRPr lang="ja-JP" altLang="en-US" sz="1200" dirty="0">
              <a:latin typeface="+mn-ea"/>
            </a:endParaRPr>
          </a:p>
        </p:txBody>
      </p:sp>
      <p:sp>
        <p:nvSpPr>
          <p:cNvPr id="40" name="円/楕円 39"/>
          <p:cNvSpPr/>
          <p:nvPr/>
        </p:nvSpPr>
        <p:spPr>
          <a:xfrm>
            <a:off x="1403901" y="884209"/>
            <a:ext cx="2020136" cy="1846273"/>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grpSp>
        <p:nvGrpSpPr>
          <p:cNvPr id="8" name="グループ化 7"/>
          <p:cNvGrpSpPr/>
          <p:nvPr/>
        </p:nvGrpSpPr>
        <p:grpSpPr>
          <a:xfrm>
            <a:off x="1785112" y="806437"/>
            <a:ext cx="1213048" cy="522758"/>
            <a:chOff x="3467397" y="304371"/>
            <a:chExt cx="2217846" cy="676357"/>
          </a:xfrm>
        </p:grpSpPr>
        <p:cxnSp>
          <p:nvCxnSpPr>
            <p:cNvPr id="5" name="直線コネクタ 4"/>
            <p:cNvCxnSpPr/>
            <p:nvPr/>
          </p:nvCxnSpPr>
          <p:spPr>
            <a:xfrm>
              <a:off x="3467397" y="730588"/>
              <a:ext cx="2217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164779" y="304371"/>
              <a:ext cx="806558" cy="517672"/>
            </a:xfrm>
            <a:prstGeom prst="rect">
              <a:avLst/>
            </a:prstGeom>
            <a:noFill/>
            <a:ln>
              <a:noFill/>
            </a:ln>
          </p:spPr>
          <p:txBody>
            <a:bodyPr wrap="none" rtlCol="0">
              <a:spAutoFit/>
            </a:bodyPr>
            <a:lstStyle/>
            <a:p>
              <a:r>
                <a:rPr kumimoji="1" lang="en-US" altLang="ja-JP" sz="2000" dirty="0" smtClean="0">
                  <a:latin typeface="+mn-ea"/>
                </a:rPr>
                <a:t>**</a:t>
              </a:r>
              <a:endParaRPr kumimoji="1" lang="ja-JP" altLang="en-US" sz="2000" dirty="0">
                <a:latin typeface="+mn-ea"/>
              </a:endParaRPr>
            </a:p>
          </p:txBody>
        </p:sp>
        <p:cxnSp>
          <p:nvCxnSpPr>
            <p:cNvPr id="7" name="直線コネクタ 6"/>
            <p:cNvCxnSpPr/>
            <p:nvPr/>
          </p:nvCxnSpPr>
          <p:spPr>
            <a:xfrm flipV="1">
              <a:off x="3467397" y="730588"/>
              <a:ext cx="0" cy="25014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5673319" y="730588"/>
              <a:ext cx="0" cy="25014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nvGrpSpPr>
          <p:cNvPr id="13" name="グループ化 12"/>
          <p:cNvGrpSpPr/>
          <p:nvPr/>
        </p:nvGrpSpPr>
        <p:grpSpPr>
          <a:xfrm>
            <a:off x="510433" y="1260027"/>
            <a:ext cx="3197471" cy="1857791"/>
            <a:chOff x="4927659" y="587521"/>
            <a:chExt cx="3827021" cy="2223572"/>
          </a:xfrm>
        </p:grpSpPr>
        <p:sp>
          <p:nvSpPr>
            <p:cNvPr id="2" name="テキスト ボックス 1"/>
            <p:cNvSpPr txBox="1"/>
            <p:nvPr/>
          </p:nvSpPr>
          <p:spPr>
            <a:xfrm>
              <a:off x="4927659" y="670308"/>
              <a:ext cx="478888" cy="1793341"/>
            </a:xfrm>
            <a:prstGeom prst="rect">
              <a:avLst/>
            </a:prstGeom>
            <a:noFill/>
          </p:spPr>
          <p:txBody>
            <a:bodyPr vert="eaVert" wrap="square" rtlCol="0">
              <a:spAutoFit/>
            </a:bodyPr>
            <a:lstStyle/>
            <a:p>
              <a:pPr algn="ctr"/>
              <a:r>
                <a:rPr kumimoji="1" lang="ja-JP" altLang="en-US" sz="1400" smtClean="0">
                  <a:latin typeface="+mn-ea"/>
                </a:rPr>
                <a:t>没入得点</a:t>
              </a:r>
              <a:endParaRPr kumimoji="1" lang="ja-JP" altLang="en-US" sz="1400">
                <a:latin typeface="+mn-ea"/>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967" y="587521"/>
              <a:ext cx="3428713" cy="222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テキスト ボックス 40"/>
          <p:cNvSpPr txBox="1"/>
          <p:nvPr/>
        </p:nvSpPr>
        <p:spPr>
          <a:xfrm>
            <a:off x="6006553" y="148939"/>
            <a:ext cx="3073529" cy="288147"/>
          </a:xfrm>
          <a:prstGeom prst="rect">
            <a:avLst/>
          </a:prstGeom>
          <a:noFill/>
        </p:spPr>
        <p:txBody>
          <a:bodyPr wrap="square" lIns="36000" tIns="36000" rIns="36000" bIns="36000" rtlCol="0">
            <a:spAutoFit/>
          </a:bodyPr>
          <a:lstStyle/>
          <a:p>
            <a:pPr algn="ctr"/>
            <a:r>
              <a:rPr lang="en-US" altLang="ja-JP" sz="1400" smtClean="0">
                <a:latin typeface="+mn-ea"/>
              </a:rPr>
              <a:t>**</a:t>
            </a:r>
            <a:r>
              <a:rPr lang="ja-JP" altLang="en-US" sz="1400" smtClean="0">
                <a:latin typeface="+mn-ea"/>
              </a:rPr>
              <a:t>：</a:t>
            </a:r>
            <a:r>
              <a:rPr lang="en-US" altLang="ja-JP" sz="1400" i="1" smtClean="0">
                <a:latin typeface="+mn-ea"/>
              </a:rPr>
              <a:t>p</a:t>
            </a:r>
            <a:r>
              <a:rPr lang="en-US" altLang="ja-JP" sz="1400" smtClean="0">
                <a:latin typeface="+mn-ea"/>
              </a:rPr>
              <a:t>&lt;.01</a:t>
            </a:r>
            <a:r>
              <a:rPr lang="ja-JP" altLang="en-US" sz="1400" smtClean="0">
                <a:latin typeface="+mn-ea"/>
              </a:rPr>
              <a:t>　</a:t>
            </a:r>
            <a:r>
              <a:rPr lang="en-US" altLang="ja-JP" sz="1400" smtClean="0">
                <a:latin typeface="+mn-ea"/>
              </a:rPr>
              <a:t>*</a:t>
            </a:r>
            <a:r>
              <a:rPr lang="ja-JP" altLang="en-US" sz="1400" smtClean="0">
                <a:latin typeface="+mn-ea"/>
              </a:rPr>
              <a:t>：</a:t>
            </a:r>
            <a:r>
              <a:rPr lang="en-US" altLang="ja-JP" sz="1400" i="1" smtClean="0">
                <a:latin typeface="+mn-ea"/>
              </a:rPr>
              <a:t>p</a:t>
            </a:r>
            <a:r>
              <a:rPr lang="en-US" altLang="ja-JP" sz="1400">
                <a:latin typeface="+mn-ea"/>
              </a:rPr>
              <a:t>&lt;.</a:t>
            </a:r>
            <a:r>
              <a:rPr lang="en-US" altLang="ja-JP" sz="1400" smtClean="0">
                <a:latin typeface="+mn-ea"/>
              </a:rPr>
              <a:t>05</a:t>
            </a:r>
            <a:r>
              <a:rPr lang="ja-JP" altLang="en-US" sz="1400" smtClean="0">
                <a:latin typeface="+mn-ea"/>
              </a:rPr>
              <a:t>　</a:t>
            </a:r>
            <a:r>
              <a:rPr lang="en-US" altLang="ja-JP" sz="1400" smtClean="0">
                <a:latin typeface="+mn-ea"/>
              </a:rPr>
              <a:t>†</a:t>
            </a:r>
            <a:r>
              <a:rPr lang="ja-JP" altLang="en-US" sz="1400" smtClean="0">
                <a:latin typeface="+mn-ea"/>
              </a:rPr>
              <a:t>：</a:t>
            </a:r>
            <a:r>
              <a:rPr lang="en-US" altLang="ja-JP" sz="1400" i="1">
                <a:latin typeface="+mn-ea"/>
              </a:rPr>
              <a:t>p</a:t>
            </a:r>
            <a:r>
              <a:rPr lang="en-US" altLang="ja-JP" sz="1400" smtClean="0">
                <a:latin typeface="+mn-ea"/>
              </a:rPr>
              <a:t>&lt;.10</a:t>
            </a:r>
          </a:p>
        </p:txBody>
      </p:sp>
      <p:sp>
        <p:nvSpPr>
          <p:cNvPr id="45" name="テキスト ボックス 44"/>
          <p:cNvSpPr txBox="1"/>
          <p:nvPr/>
        </p:nvSpPr>
        <p:spPr>
          <a:xfrm>
            <a:off x="4456250" y="3429000"/>
            <a:ext cx="3890689" cy="261610"/>
          </a:xfrm>
          <a:prstGeom prst="rect">
            <a:avLst/>
          </a:prstGeom>
          <a:noFill/>
        </p:spPr>
        <p:txBody>
          <a:bodyPr wrap="square" rtlCol="0">
            <a:spAutoFit/>
          </a:bodyPr>
          <a:lstStyle/>
          <a:p>
            <a:pPr algn="ctr"/>
            <a:r>
              <a:rPr lang="en-US" altLang="ja-JP" sz="1100" smtClean="0">
                <a:latin typeface="+mn-ea"/>
              </a:rPr>
              <a:t>※1</a:t>
            </a:r>
            <a:r>
              <a:rPr lang="ja-JP" altLang="ja-JP" sz="1100" dirty="0">
                <a:latin typeface="+mn-ea"/>
              </a:rPr>
              <a:t>人称条件</a:t>
            </a:r>
            <a:r>
              <a:rPr lang="ja-JP" altLang="ja-JP" sz="1100" smtClean="0">
                <a:latin typeface="+mn-ea"/>
              </a:rPr>
              <a:t>に</a:t>
            </a:r>
            <a:r>
              <a:rPr lang="ja-JP" altLang="en-US" sz="1100" smtClean="0">
                <a:latin typeface="+mn-ea"/>
              </a:rPr>
              <a:t>お</a:t>
            </a:r>
            <a:r>
              <a:rPr lang="ja-JP" altLang="en-US" sz="1100">
                <a:latin typeface="+mn-ea"/>
              </a:rPr>
              <a:t>ける</a:t>
            </a:r>
            <a:r>
              <a:rPr lang="ja-JP" altLang="ja-JP" sz="1100" smtClean="0">
                <a:latin typeface="+mn-ea"/>
              </a:rPr>
              <a:t>没入高</a:t>
            </a:r>
            <a:r>
              <a:rPr lang="ja-JP" altLang="en-US" sz="1100" smtClean="0">
                <a:latin typeface="+mn-ea"/>
              </a:rPr>
              <a:t>群</a:t>
            </a:r>
            <a:r>
              <a:rPr lang="en-US" altLang="ja-JP" sz="1100" smtClean="0">
                <a:latin typeface="+mn-ea"/>
              </a:rPr>
              <a:t>10</a:t>
            </a:r>
            <a:r>
              <a:rPr lang="ja-JP" altLang="ja-JP" sz="1100" smtClean="0">
                <a:latin typeface="+mn-ea"/>
              </a:rPr>
              <a:t>名</a:t>
            </a:r>
            <a:r>
              <a:rPr lang="ja-JP" altLang="en-US" sz="1100" smtClean="0">
                <a:latin typeface="+mn-ea"/>
              </a:rPr>
              <a:t>と</a:t>
            </a:r>
            <a:r>
              <a:rPr lang="ja-JP" altLang="ja-JP" sz="1100" smtClean="0">
                <a:latin typeface="+mn-ea"/>
              </a:rPr>
              <a:t>低</a:t>
            </a:r>
            <a:r>
              <a:rPr lang="ja-JP" altLang="en-US" sz="1100" smtClean="0">
                <a:latin typeface="+mn-ea"/>
              </a:rPr>
              <a:t>群</a:t>
            </a:r>
            <a:r>
              <a:rPr lang="en-US" altLang="ja-JP" sz="1100" smtClean="0">
                <a:latin typeface="+mn-ea"/>
              </a:rPr>
              <a:t>10</a:t>
            </a:r>
            <a:r>
              <a:rPr lang="ja-JP" altLang="ja-JP" sz="1100" smtClean="0">
                <a:latin typeface="+mn-ea"/>
              </a:rPr>
              <a:t>名</a:t>
            </a:r>
            <a:r>
              <a:rPr lang="ja-JP" altLang="en-US" sz="1100" smtClean="0">
                <a:latin typeface="+mn-ea"/>
              </a:rPr>
              <a:t>に分別。</a:t>
            </a:r>
            <a:endParaRPr lang="ja-JP" altLang="en-US" sz="1100" dirty="0">
              <a:latin typeface="+mn-ea"/>
            </a:endParaRPr>
          </a:p>
        </p:txBody>
      </p:sp>
      <p:sp>
        <p:nvSpPr>
          <p:cNvPr id="46" name="テキスト ボックス 45"/>
          <p:cNvSpPr txBox="1"/>
          <p:nvPr/>
        </p:nvSpPr>
        <p:spPr>
          <a:xfrm>
            <a:off x="5366646" y="5255622"/>
            <a:ext cx="2304000" cy="261610"/>
          </a:xfrm>
          <a:prstGeom prst="rect">
            <a:avLst/>
          </a:prstGeom>
          <a:noFill/>
        </p:spPr>
        <p:txBody>
          <a:bodyPr wrap="square" rtlCol="0">
            <a:spAutoFit/>
          </a:bodyPr>
          <a:lstStyle/>
          <a:p>
            <a:pPr algn="ctr"/>
            <a:r>
              <a:rPr lang="en-US" altLang="ja-JP" sz="1100" dirty="0" smtClean="0">
                <a:solidFill>
                  <a:schemeClr val="accent3">
                    <a:lumMod val="50000"/>
                  </a:schemeClr>
                </a:solidFill>
                <a:latin typeface="+mn-ea"/>
              </a:rPr>
              <a:t>―――</a:t>
            </a:r>
            <a:r>
              <a:rPr lang="ja-JP" altLang="en-US" sz="1100" smtClean="0">
                <a:latin typeface="+mn-ea"/>
              </a:rPr>
              <a:t>　高没入　　</a:t>
            </a:r>
            <a:r>
              <a:rPr lang="en-US" altLang="ja-JP" sz="1100" smtClean="0">
                <a:solidFill>
                  <a:schemeClr val="accent3">
                    <a:lumMod val="75000"/>
                  </a:schemeClr>
                </a:solidFill>
                <a:latin typeface="+mn-ea"/>
              </a:rPr>
              <a:t>------</a:t>
            </a:r>
            <a:r>
              <a:rPr lang="ja-JP" altLang="en-US" sz="1100" smtClean="0">
                <a:latin typeface="+mn-ea"/>
              </a:rPr>
              <a:t>　低没入</a:t>
            </a:r>
            <a:endParaRPr lang="ja-JP" altLang="en-US" sz="1100" dirty="0">
              <a:solidFill>
                <a:srgbClr val="FF0000"/>
              </a:solidFill>
              <a:latin typeface="+mn-ea"/>
            </a:endParaRPr>
          </a:p>
        </p:txBody>
      </p:sp>
      <p:sp>
        <p:nvSpPr>
          <p:cNvPr id="51" name="円/楕円 50"/>
          <p:cNvSpPr/>
          <p:nvPr/>
        </p:nvSpPr>
        <p:spPr>
          <a:xfrm>
            <a:off x="6750981" y="4225905"/>
            <a:ext cx="684872" cy="68852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円/楕円 51"/>
          <p:cNvSpPr/>
          <p:nvPr/>
        </p:nvSpPr>
        <p:spPr>
          <a:xfrm>
            <a:off x="5988689" y="4242995"/>
            <a:ext cx="684872" cy="68852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526" y="3888580"/>
            <a:ext cx="4126175" cy="137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3" name="直線コネクタ 72"/>
          <p:cNvCxnSpPr/>
          <p:nvPr/>
        </p:nvCxnSpPr>
        <p:spPr>
          <a:xfrm flipV="1">
            <a:off x="5931170" y="3990454"/>
            <a:ext cx="0" cy="112422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7472382" y="3990454"/>
            <a:ext cx="0" cy="112422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V="1">
            <a:off x="6702081" y="3990454"/>
            <a:ext cx="0" cy="112422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4987331" y="3829489"/>
            <a:ext cx="616649" cy="3697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smtClean="0">
                <a:solidFill>
                  <a:schemeClr val="tx1"/>
                </a:solidFill>
                <a:latin typeface="+mn-ea"/>
              </a:rPr>
              <a:t>前安静</a:t>
            </a:r>
            <a:endParaRPr lang="ja-JP" altLang="en-US" sz="1050">
              <a:solidFill>
                <a:schemeClr val="tx1"/>
              </a:solidFill>
              <a:latin typeface="+mn-ea"/>
            </a:endParaRPr>
          </a:p>
        </p:txBody>
      </p:sp>
      <p:sp>
        <p:nvSpPr>
          <p:cNvPr id="85" name="正方形/長方形 84"/>
          <p:cNvSpPr/>
          <p:nvPr/>
        </p:nvSpPr>
        <p:spPr>
          <a:xfrm>
            <a:off x="5977546" y="3829489"/>
            <a:ext cx="691948" cy="3697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n-ea"/>
              </a:rPr>
              <a:t>課題</a:t>
            </a:r>
            <a:endParaRPr kumimoji="1" lang="en-US" altLang="ja-JP" sz="1050" dirty="0" smtClean="0">
              <a:solidFill>
                <a:schemeClr val="tx1"/>
              </a:solidFill>
              <a:latin typeface="+mn-ea"/>
            </a:endParaRPr>
          </a:p>
          <a:p>
            <a:pPr algn="ctr"/>
            <a:r>
              <a:rPr kumimoji="1" lang="ja-JP" altLang="en-US" sz="1050" dirty="0" smtClean="0">
                <a:solidFill>
                  <a:schemeClr val="tx1"/>
                </a:solidFill>
                <a:latin typeface="+mn-ea"/>
              </a:rPr>
              <a:t>前半</a:t>
            </a:r>
            <a:endParaRPr kumimoji="1" lang="ja-JP" altLang="en-US" sz="1050" dirty="0">
              <a:solidFill>
                <a:schemeClr val="tx1"/>
              </a:solidFill>
              <a:latin typeface="+mn-ea"/>
            </a:endParaRPr>
          </a:p>
        </p:txBody>
      </p:sp>
      <p:sp>
        <p:nvSpPr>
          <p:cNvPr id="86" name="正方形/長方形 85"/>
          <p:cNvSpPr/>
          <p:nvPr/>
        </p:nvSpPr>
        <p:spPr>
          <a:xfrm>
            <a:off x="6735620" y="3829489"/>
            <a:ext cx="691948" cy="3697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n-ea"/>
              </a:rPr>
              <a:t>課題</a:t>
            </a:r>
            <a:endParaRPr lang="en-US" altLang="ja-JP" sz="1050" dirty="0" smtClean="0">
              <a:solidFill>
                <a:schemeClr val="tx1"/>
              </a:solidFill>
              <a:latin typeface="+mn-ea"/>
            </a:endParaRPr>
          </a:p>
          <a:p>
            <a:pPr algn="ctr"/>
            <a:r>
              <a:rPr lang="ja-JP" altLang="en-US" sz="1050" dirty="0" smtClean="0">
                <a:solidFill>
                  <a:schemeClr val="tx1"/>
                </a:solidFill>
                <a:latin typeface="+mn-ea"/>
              </a:rPr>
              <a:t>後半</a:t>
            </a:r>
            <a:endParaRPr kumimoji="1" lang="ja-JP" altLang="en-US" sz="1050" dirty="0">
              <a:solidFill>
                <a:schemeClr val="tx1"/>
              </a:solidFill>
              <a:latin typeface="+mn-ea"/>
            </a:endParaRPr>
          </a:p>
        </p:txBody>
      </p:sp>
      <p:sp>
        <p:nvSpPr>
          <p:cNvPr id="87" name="正方形/長方形 86"/>
          <p:cNvSpPr/>
          <p:nvPr/>
        </p:nvSpPr>
        <p:spPr>
          <a:xfrm>
            <a:off x="7626565" y="3829489"/>
            <a:ext cx="616649" cy="3697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n-ea"/>
              </a:rPr>
              <a:t>後安静</a:t>
            </a:r>
            <a:endParaRPr kumimoji="1" lang="ja-JP" altLang="en-US" sz="1050" dirty="0">
              <a:solidFill>
                <a:schemeClr val="tx1"/>
              </a:solidFill>
              <a:latin typeface="+mn-ea"/>
            </a:endParaRPr>
          </a:p>
        </p:txBody>
      </p:sp>
      <p:sp>
        <p:nvSpPr>
          <p:cNvPr id="44" name="テキスト ボックス 43"/>
          <p:cNvSpPr txBox="1"/>
          <p:nvPr/>
        </p:nvSpPr>
        <p:spPr>
          <a:xfrm>
            <a:off x="3952194" y="3646881"/>
            <a:ext cx="415498" cy="1758291"/>
          </a:xfrm>
          <a:prstGeom prst="rect">
            <a:avLst/>
          </a:prstGeom>
          <a:noFill/>
        </p:spPr>
        <p:txBody>
          <a:bodyPr vert="vert270" wrap="square" rtlCol="0">
            <a:spAutoFit/>
          </a:bodyPr>
          <a:lstStyle/>
          <a:p>
            <a:pPr algn="ctr">
              <a:lnSpc>
                <a:spcPts val="1800"/>
              </a:lnSpc>
            </a:pPr>
            <a:r>
              <a:rPr lang="en-US" altLang="ja-JP" sz="1400" dirty="0">
                <a:latin typeface="+mn-ea"/>
              </a:rPr>
              <a:t>FBF (ml/100g/min)</a:t>
            </a:r>
          </a:p>
        </p:txBody>
      </p:sp>
      <p:sp>
        <p:nvSpPr>
          <p:cNvPr id="47" name="正方形/長方形 46"/>
          <p:cNvSpPr/>
          <p:nvPr/>
        </p:nvSpPr>
        <p:spPr>
          <a:xfrm>
            <a:off x="4067581" y="1522937"/>
            <a:ext cx="4681916" cy="784830"/>
          </a:xfrm>
          <a:prstGeom prst="rect">
            <a:avLst/>
          </a:prstGeom>
        </p:spPr>
        <p:txBody>
          <a:bodyPr wrap="square">
            <a:spAutoFit/>
          </a:bodyPr>
          <a:lstStyle/>
          <a:p>
            <a:pPr algn="ctr"/>
            <a:r>
              <a:rPr lang="en-US" altLang="ja-JP" sz="1500" dirty="0" smtClean="0">
                <a:latin typeface="+mn-ea"/>
              </a:rPr>
              <a:t>3</a:t>
            </a:r>
            <a:r>
              <a:rPr lang="ja-JP" altLang="ja-JP" sz="1500" dirty="0">
                <a:latin typeface="+mn-ea"/>
              </a:rPr>
              <a:t>人称条件で</a:t>
            </a:r>
            <a:r>
              <a:rPr lang="ja-JP" altLang="ja-JP" sz="1500" dirty="0" smtClean="0">
                <a:latin typeface="+mn-ea"/>
              </a:rPr>
              <a:t>は</a:t>
            </a:r>
            <a:r>
              <a:rPr lang="en-US" altLang="ja-JP" sz="1500" dirty="0">
                <a:latin typeface="+mn-ea"/>
              </a:rPr>
              <a:t>U</a:t>
            </a:r>
            <a:r>
              <a:rPr lang="ja-JP" altLang="ja-JP" sz="1500">
                <a:latin typeface="+mn-ea"/>
              </a:rPr>
              <a:t>ターン</a:t>
            </a:r>
            <a:r>
              <a:rPr lang="ja-JP" altLang="ja-JP" sz="1500" smtClean="0">
                <a:latin typeface="+mn-ea"/>
              </a:rPr>
              <a:t>時</a:t>
            </a:r>
            <a:r>
              <a:rPr lang="ja-JP" altLang="en-US" sz="1500" smtClean="0">
                <a:latin typeface="+mn-ea"/>
              </a:rPr>
              <a:t>に</a:t>
            </a:r>
            <a:r>
              <a:rPr lang="ja-JP" altLang="ja-JP" sz="1500" smtClean="0">
                <a:latin typeface="+mn-ea"/>
              </a:rPr>
              <a:t>上下</a:t>
            </a:r>
            <a:r>
              <a:rPr lang="ja-JP" altLang="ja-JP" sz="1500" dirty="0">
                <a:latin typeface="+mn-ea"/>
              </a:rPr>
              <a:t>左右が反転する</a:t>
            </a:r>
            <a:r>
              <a:rPr lang="ja-JP" altLang="ja-JP" sz="1500" dirty="0" smtClean="0">
                <a:latin typeface="+mn-ea"/>
              </a:rPr>
              <a:t>ため</a:t>
            </a:r>
            <a:r>
              <a:rPr lang="ja-JP" altLang="en-US" sz="1500" dirty="0" smtClean="0">
                <a:latin typeface="+mn-ea"/>
              </a:rPr>
              <a:t>、</a:t>
            </a:r>
            <a:endParaRPr lang="en-US" altLang="ja-JP" sz="1500" dirty="0" smtClean="0">
              <a:latin typeface="+mn-ea"/>
            </a:endParaRPr>
          </a:p>
          <a:p>
            <a:pPr algn="ctr"/>
            <a:r>
              <a:rPr lang="ja-JP" altLang="ja-JP" sz="1500" dirty="0" smtClean="0">
                <a:solidFill>
                  <a:srgbClr val="FF0000"/>
                </a:solidFill>
                <a:latin typeface="+mn-ea"/>
              </a:rPr>
              <a:t>実験</a:t>
            </a:r>
            <a:r>
              <a:rPr lang="ja-JP" altLang="ja-JP" sz="1500" dirty="0">
                <a:solidFill>
                  <a:srgbClr val="FF0000"/>
                </a:solidFill>
                <a:latin typeface="+mn-ea"/>
              </a:rPr>
              <a:t>参加者の運動と視覚情報に齟齬が</a:t>
            </a:r>
            <a:r>
              <a:rPr lang="ja-JP" altLang="ja-JP" sz="1500">
                <a:solidFill>
                  <a:srgbClr val="FF0000"/>
                </a:solidFill>
                <a:latin typeface="+mn-ea"/>
              </a:rPr>
              <a:t>生じ</a:t>
            </a:r>
            <a:r>
              <a:rPr lang="ja-JP" altLang="ja-JP" sz="1500" smtClean="0">
                <a:solidFill>
                  <a:srgbClr val="FF0000"/>
                </a:solidFill>
                <a:latin typeface="+mn-ea"/>
              </a:rPr>
              <a:t>、</a:t>
            </a:r>
            <a:endParaRPr lang="en-US" altLang="ja-JP" sz="1500" smtClean="0">
              <a:solidFill>
                <a:srgbClr val="FF0000"/>
              </a:solidFill>
              <a:latin typeface="+mn-ea"/>
            </a:endParaRPr>
          </a:p>
          <a:p>
            <a:pPr algn="ctr"/>
            <a:r>
              <a:rPr lang="ja-JP" altLang="ja-JP" sz="1500" smtClean="0">
                <a:solidFill>
                  <a:srgbClr val="FF0000"/>
                </a:solidFill>
                <a:latin typeface="+mn-ea"/>
              </a:rPr>
              <a:t>低い</a:t>
            </a:r>
            <a:r>
              <a:rPr lang="ja-JP" altLang="ja-JP" sz="1500" dirty="0">
                <a:solidFill>
                  <a:srgbClr val="FF0000"/>
                </a:solidFill>
                <a:latin typeface="+mn-ea"/>
              </a:rPr>
              <a:t>没入得点を示した</a:t>
            </a:r>
            <a:r>
              <a:rPr lang="ja-JP" altLang="en-US" sz="1500" dirty="0" smtClean="0">
                <a:solidFill>
                  <a:srgbClr val="FF0000"/>
                </a:solidFill>
                <a:latin typeface="+mn-ea"/>
              </a:rPr>
              <a:t>可能性。</a:t>
            </a:r>
            <a:endParaRPr lang="en-US" altLang="ja-JP" sz="1500" dirty="0">
              <a:solidFill>
                <a:srgbClr val="FF0000"/>
              </a:solidFill>
              <a:latin typeface="+mn-ea"/>
            </a:endParaRPr>
          </a:p>
        </p:txBody>
      </p:sp>
      <p:sp>
        <p:nvSpPr>
          <p:cNvPr id="59" name="正方形/長方形 58"/>
          <p:cNvSpPr/>
          <p:nvPr/>
        </p:nvSpPr>
        <p:spPr>
          <a:xfrm>
            <a:off x="488480" y="3437186"/>
            <a:ext cx="3229995" cy="846386"/>
          </a:xfrm>
          <a:prstGeom prst="rect">
            <a:avLst/>
          </a:prstGeom>
        </p:spPr>
        <p:txBody>
          <a:bodyPr wrap="square">
            <a:spAutoFit/>
          </a:bodyPr>
          <a:lstStyle/>
          <a:p>
            <a:pPr algn="ctr"/>
            <a:r>
              <a:rPr lang="en-US" altLang="ja-JP" sz="1500" smtClean="0">
                <a:latin typeface="+mn-ea"/>
              </a:rPr>
              <a:t>Lacey&amp;Lacey(1974)</a:t>
            </a:r>
            <a:endParaRPr lang="en-US" altLang="ja-JP" sz="1500" dirty="0">
              <a:latin typeface="+mn-ea"/>
            </a:endParaRPr>
          </a:p>
          <a:p>
            <a:pPr algn="ctr"/>
            <a:endParaRPr lang="en-US" altLang="ja-JP" sz="400" dirty="0" smtClean="0">
              <a:latin typeface="+mn-ea"/>
            </a:endParaRPr>
          </a:p>
          <a:p>
            <a:pPr algn="ctr"/>
            <a:r>
              <a:rPr lang="en-US" altLang="ja-JP" sz="1500" smtClean="0">
                <a:latin typeface="+mn-ea"/>
              </a:rPr>
              <a:t>『</a:t>
            </a:r>
            <a:r>
              <a:rPr lang="ja-JP" altLang="ja-JP" sz="1500" smtClean="0">
                <a:latin typeface="+mn-ea"/>
              </a:rPr>
              <a:t>外界</a:t>
            </a:r>
            <a:r>
              <a:rPr lang="ja-JP" altLang="ja-JP" sz="1500" dirty="0" smtClean="0">
                <a:latin typeface="+mn-ea"/>
              </a:rPr>
              <a:t>への注意を払う環境に</a:t>
            </a:r>
            <a:r>
              <a:rPr lang="ja-JP" altLang="ja-JP" sz="1500" smtClean="0">
                <a:latin typeface="+mn-ea"/>
              </a:rPr>
              <a:t>おいては</a:t>
            </a:r>
            <a:r>
              <a:rPr lang="ja-JP" altLang="en-US" sz="1500" smtClean="0">
                <a:latin typeface="+mn-ea"/>
              </a:rPr>
              <a:t>、</a:t>
            </a:r>
            <a:endParaRPr lang="en-US" altLang="ja-JP" sz="1500" smtClean="0">
              <a:latin typeface="+mn-ea"/>
            </a:endParaRPr>
          </a:p>
          <a:p>
            <a:pPr algn="ctr"/>
            <a:r>
              <a:rPr lang="ja-JP" altLang="ja-JP" sz="1500" smtClean="0">
                <a:latin typeface="+mn-ea"/>
              </a:rPr>
              <a:t>心拍数</a:t>
            </a:r>
            <a:r>
              <a:rPr lang="ja-JP" altLang="en-US" sz="1500" dirty="0" smtClean="0">
                <a:latin typeface="+mn-ea"/>
              </a:rPr>
              <a:t>は</a:t>
            </a:r>
            <a:r>
              <a:rPr lang="ja-JP" altLang="ja-JP" sz="1500" dirty="0" smtClean="0">
                <a:latin typeface="+mn-ea"/>
              </a:rPr>
              <a:t>減少</a:t>
            </a:r>
            <a:r>
              <a:rPr lang="en-US" altLang="ja-JP" sz="1500" dirty="0" smtClean="0">
                <a:latin typeface="+mn-ea"/>
              </a:rPr>
              <a:t>(</a:t>
            </a:r>
            <a:r>
              <a:rPr lang="ja-JP" altLang="en-US" sz="1500" dirty="0" smtClean="0">
                <a:latin typeface="+mn-ea"/>
              </a:rPr>
              <a:t>血管抵抗は</a:t>
            </a:r>
            <a:r>
              <a:rPr lang="ja-JP" altLang="en-US" sz="1500" smtClean="0">
                <a:latin typeface="+mn-ea"/>
              </a:rPr>
              <a:t>増加</a:t>
            </a:r>
            <a:r>
              <a:rPr lang="en-US" altLang="ja-JP" sz="1500" smtClean="0">
                <a:latin typeface="+mn-ea"/>
              </a:rPr>
              <a:t>)』</a:t>
            </a:r>
            <a:endParaRPr lang="en-US" altLang="ja-JP" sz="1500" dirty="0" smtClean="0">
              <a:latin typeface="+mn-ea"/>
            </a:endParaRPr>
          </a:p>
        </p:txBody>
      </p:sp>
      <p:sp>
        <p:nvSpPr>
          <p:cNvPr id="60" name="正方形/長方形 59"/>
          <p:cNvSpPr/>
          <p:nvPr/>
        </p:nvSpPr>
        <p:spPr>
          <a:xfrm>
            <a:off x="226215" y="6093296"/>
            <a:ext cx="8731599" cy="323165"/>
          </a:xfrm>
          <a:prstGeom prst="rect">
            <a:avLst/>
          </a:prstGeom>
        </p:spPr>
        <p:txBody>
          <a:bodyPr wrap="square">
            <a:spAutoFit/>
          </a:bodyPr>
          <a:lstStyle/>
          <a:p>
            <a:pPr algn="ctr"/>
            <a:r>
              <a:rPr lang="en-US" altLang="ja-JP" sz="1500" smtClean="0">
                <a:latin typeface="+mn-ea"/>
              </a:rPr>
              <a:t>…FBF</a:t>
            </a:r>
            <a:r>
              <a:rPr lang="ja-JP" altLang="ja-JP" sz="1500" dirty="0" smtClean="0">
                <a:latin typeface="+mn-ea"/>
              </a:rPr>
              <a:t>や</a:t>
            </a:r>
            <a:r>
              <a:rPr lang="en-US" altLang="ja-JP" sz="1500" dirty="0" smtClean="0">
                <a:latin typeface="+mn-ea"/>
              </a:rPr>
              <a:t>HR</a:t>
            </a:r>
            <a:r>
              <a:rPr lang="ja-JP" altLang="ja-JP" sz="1500" dirty="0" smtClean="0">
                <a:latin typeface="+mn-ea"/>
              </a:rPr>
              <a:t>の下降</a:t>
            </a:r>
            <a:r>
              <a:rPr lang="ja-JP" altLang="ja-JP" sz="1500" smtClean="0">
                <a:latin typeface="+mn-ea"/>
              </a:rPr>
              <a:t>により没入</a:t>
            </a:r>
            <a:r>
              <a:rPr lang="ja-JP" altLang="ja-JP" sz="1500" dirty="0" smtClean="0">
                <a:latin typeface="+mn-ea"/>
              </a:rPr>
              <a:t>が促進された可能性も</a:t>
            </a:r>
            <a:r>
              <a:rPr lang="ja-JP" altLang="en-US" sz="1500" dirty="0" smtClean="0">
                <a:latin typeface="+mn-ea"/>
              </a:rPr>
              <a:t>ある</a:t>
            </a:r>
            <a:r>
              <a:rPr lang="ja-JP" altLang="ja-JP" sz="1500" smtClean="0">
                <a:latin typeface="+mn-ea"/>
              </a:rPr>
              <a:t>ため、本研究</a:t>
            </a:r>
            <a:r>
              <a:rPr lang="ja-JP" altLang="ja-JP" sz="1500" dirty="0" smtClean="0">
                <a:latin typeface="+mn-ea"/>
              </a:rPr>
              <a:t>では上記のような断定はできない。</a:t>
            </a:r>
            <a:endParaRPr lang="ja-JP" altLang="en-US" sz="1500" dirty="0">
              <a:latin typeface="+mn-ea"/>
            </a:endParaRPr>
          </a:p>
        </p:txBody>
      </p:sp>
      <p:sp>
        <p:nvSpPr>
          <p:cNvPr id="61" name="正方形/長方形 60"/>
          <p:cNvSpPr/>
          <p:nvPr/>
        </p:nvSpPr>
        <p:spPr>
          <a:xfrm>
            <a:off x="440172" y="5762126"/>
            <a:ext cx="8479914" cy="323165"/>
          </a:xfrm>
          <a:prstGeom prst="rect">
            <a:avLst/>
          </a:prstGeom>
        </p:spPr>
        <p:txBody>
          <a:bodyPr wrap="square">
            <a:spAutoFit/>
          </a:bodyPr>
          <a:lstStyle/>
          <a:p>
            <a:pPr algn="ctr"/>
            <a:r>
              <a:rPr lang="ja-JP" altLang="en-US" sz="1500">
                <a:solidFill>
                  <a:srgbClr val="FF0000"/>
                </a:solidFill>
              </a:rPr>
              <a:t>没入が高まった状態というのは、外界への注意が高まった状態と考えられる。</a:t>
            </a:r>
            <a:endParaRPr lang="en-US" altLang="ja-JP" sz="1500" dirty="0">
              <a:solidFill>
                <a:srgbClr val="FF0000"/>
              </a:solidFill>
            </a:endParaRPr>
          </a:p>
        </p:txBody>
      </p:sp>
      <p:sp>
        <p:nvSpPr>
          <p:cNvPr id="62" name="下矢印 61"/>
          <p:cNvSpPr/>
          <p:nvPr/>
        </p:nvSpPr>
        <p:spPr>
          <a:xfrm>
            <a:off x="2103477" y="4445066"/>
            <a:ext cx="1152540" cy="11424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6339132" y="4491078"/>
            <a:ext cx="0" cy="200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6358405" y="4535872"/>
            <a:ext cx="119650" cy="118661"/>
          </a:xfrm>
          <a:prstGeom prst="rect">
            <a:avLst/>
          </a:prstGeom>
          <a:noFill/>
          <a:ln>
            <a:noFill/>
          </a:ln>
        </p:spPr>
        <p:txBody>
          <a:bodyPr wrap="none" lIns="0" tIns="0" rIns="0" bIns="0" rtlCol="0" anchor="ctr">
            <a:noAutofit/>
          </a:bodyPr>
          <a:lstStyle/>
          <a:p>
            <a:pPr algn="ctr"/>
            <a:r>
              <a:rPr kumimoji="1" lang="en-US" altLang="ja-JP" sz="1100" smtClean="0">
                <a:latin typeface="+mn-ea"/>
              </a:rPr>
              <a:t>*</a:t>
            </a:r>
            <a:endParaRPr kumimoji="1" lang="ja-JP" altLang="en-US" sz="1100" dirty="0">
              <a:latin typeface="+mn-ea"/>
            </a:endParaRPr>
          </a:p>
        </p:txBody>
      </p:sp>
      <p:cxnSp>
        <p:nvCxnSpPr>
          <p:cNvPr id="65" name="直線コネクタ 64"/>
          <p:cNvCxnSpPr/>
          <p:nvPr/>
        </p:nvCxnSpPr>
        <p:spPr>
          <a:xfrm>
            <a:off x="7099263" y="4400272"/>
            <a:ext cx="0" cy="200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7118536" y="4445066"/>
            <a:ext cx="119650" cy="118661"/>
          </a:xfrm>
          <a:prstGeom prst="rect">
            <a:avLst/>
          </a:prstGeom>
          <a:noFill/>
          <a:ln>
            <a:noFill/>
          </a:ln>
        </p:spPr>
        <p:txBody>
          <a:bodyPr wrap="none" lIns="0" tIns="0" rIns="0" bIns="0" rtlCol="0" anchor="ctr">
            <a:noAutofit/>
          </a:bodyPr>
          <a:lstStyle/>
          <a:p>
            <a:pPr algn="ctr"/>
            <a:r>
              <a:rPr kumimoji="1" lang="en-US" altLang="ja-JP" sz="1100" smtClean="0">
                <a:latin typeface="+mn-ea"/>
              </a:rPr>
              <a:t>†</a:t>
            </a:r>
            <a:endParaRPr kumimoji="1" lang="ja-JP" altLang="en-US" sz="1100" dirty="0">
              <a:latin typeface="+mn-ea"/>
            </a:endParaRPr>
          </a:p>
        </p:txBody>
      </p:sp>
      <p:sp>
        <p:nvSpPr>
          <p:cNvPr id="16" name="正方形/長方形 15"/>
          <p:cNvSpPr/>
          <p:nvPr/>
        </p:nvSpPr>
        <p:spPr>
          <a:xfrm>
            <a:off x="484091" y="732076"/>
            <a:ext cx="3336461" cy="2487549"/>
          </a:xfrm>
          <a:prstGeom prst="rect">
            <a:avLst/>
          </a:prstGeom>
          <a:noFill/>
          <a:ln w="3810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3854169" y="3245212"/>
            <a:ext cx="4827135" cy="2375980"/>
          </a:xfrm>
          <a:prstGeom prst="rect">
            <a:avLst/>
          </a:prstGeom>
          <a:noFill/>
          <a:ln w="3810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389" y="4490337"/>
            <a:ext cx="1268547" cy="109722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5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fade">
                                      <p:cBhvr>
                                        <p:cTn id="41" dur="500"/>
                                        <p:tgtEl>
                                          <p:spTgt spid="7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500"/>
                                        <p:tgtEl>
                                          <p:spTgt spid="8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500"/>
                                        <p:tgtEl>
                                          <p:spTgt spid="8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fade">
                                      <p:cBhvr>
                                        <p:cTn id="53" dur="500"/>
                                        <p:tgtEl>
                                          <p:spTgt spid="8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par>
                                <p:cTn id="74" presetID="10" presetClass="entr" presetSubtype="0" fill="hold"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500"/>
                                        <p:tgtEl>
                                          <p:spTgt spid="6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500"/>
                                        <p:tgtEl>
                                          <p:spTgt spid="6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500"/>
                                        <p:tgtEl>
                                          <p:spTgt spid="59"/>
                                        </p:tgtEl>
                                      </p:cBhvr>
                                    </p:animEffect>
                                  </p:childTnLst>
                                </p:cTn>
                              </p:par>
                              <p:par>
                                <p:cTn id="85" presetID="10" presetClass="entr" presetSubtype="0"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p:bldP spid="46" grpId="0"/>
      <p:bldP spid="51" grpId="0" animBg="1"/>
      <p:bldP spid="52" grpId="0" animBg="1"/>
      <p:bldP spid="84" grpId="0"/>
      <p:bldP spid="85" grpId="0"/>
      <p:bldP spid="86" grpId="0"/>
      <p:bldP spid="87" grpId="0"/>
      <p:bldP spid="44" grpId="0"/>
      <p:bldP spid="47" grpId="0"/>
      <p:bldP spid="59" grpId="0"/>
      <p:bldP spid="60" grpId="0"/>
      <p:bldP spid="61" grpId="0"/>
      <p:bldP spid="62" grpId="0" animBg="1"/>
      <p:bldP spid="64" grpId="0"/>
      <p:bldP spid="66" grpId="0"/>
      <p:bldP spid="16" grpId="0" animBg="1"/>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
        <p:nvSpPr>
          <p:cNvPr id="5" name="正方形/長方形 4"/>
          <p:cNvSpPr/>
          <p:nvPr/>
        </p:nvSpPr>
        <p:spPr>
          <a:xfrm>
            <a:off x="763396" y="2132856"/>
            <a:ext cx="7593387" cy="1569660"/>
          </a:xfrm>
          <a:prstGeom prst="rect">
            <a:avLst/>
          </a:prstGeom>
        </p:spPr>
        <p:txBody>
          <a:bodyPr wrap="square">
            <a:spAutoFit/>
          </a:bodyPr>
          <a:lstStyle/>
          <a:p>
            <a:pPr algn="ctr"/>
            <a:r>
              <a:rPr lang="ja-JP" altLang="en-US" sz="2400" smtClean="0">
                <a:solidFill>
                  <a:srgbClr val="0070C0"/>
                </a:solidFill>
                <a:latin typeface="+mn-ea"/>
              </a:rPr>
              <a:t>研究２</a:t>
            </a:r>
            <a:endParaRPr lang="en-US" altLang="ja-JP" sz="2400" dirty="0" smtClean="0">
              <a:solidFill>
                <a:srgbClr val="0070C0"/>
              </a:solidFill>
              <a:latin typeface="+mn-ea"/>
            </a:endParaRPr>
          </a:p>
          <a:p>
            <a:pPr algn="ctr"/>
            <a:endParaRPr lang="en-US" altLang="ja-JP" sz="2400" dirty="0" smtClean="0">
              <a:latin typeface="+mn-ea"/>
            </a:endParaRPr>
          </a:p>
          <a:p>
            <a:pPr algn="ctr"/>
            <a:r>
              <a:rPr lang="ja-JP" altLang="en-US" sz="2400">
                <a:latin typeface="+mn-ea"/>
              </a:rPr>
              <a:t>リラックス・恐怖感情喚起映像視聴時の解像度の違いが</a:t>
            </a:r>
            <a:endParaRPr lang="en-US" altLang="ja-JP" sz="2400">
              <a:latin typeface="+mn-ea"/>
            </a:endParaRPr>
          </a:p>
          <a:p>
            <a:pPr algn="ctr"/>
            <a:r>
              <a:rPr lang="ja-JP" altLang="en-US" sz="2400">
                <a:latin typeface="+mn-ea"/>
              </a:rPr>
              <a:t>主観感情及び生体反応に与える影響</a:t>
            </a:r>
            <a:endParaRPr lang="en-US" altLang="ja-JP" sz="2400" dirty="0">
              <a:latin typeface="+mn-ea"/>
            </a:endParaRPr>
          </a:p>
        </p:txBody>
      </p:sp>
    </p:spTree>
    <p:extLst>
      <p:ext uri="{BB962C8B-B14F-4D97-AF65-F5344CB8AC3E}">
        <p14:creationId xmlns:p14="http://schemas.microsoft.com/office/powerpoint/2010/main" val="1486815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5623</TotalTime>
  <Words>1939</Words>
  <Application>Microsoft Office PowerPoint</Application>
  <PresentationFormat>画面に合わせる (4:3)</PresentationFormat>
  <Paragraphs>391</Paragraphs>
  <Slides>24</Slides>
  <Notes>4</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nagano</dc:creator>
  <cp:lastModifiedBy>nagano</cp:lastModifiedBy>
  <cp:revision>1374</cp:revision>
  <cp:lastPrinted>2013-12-24T04:30:17Z</cp:lastPrinted>
  <dcterms:created xsi:type="dcterms:W3CDTF">2013-11-20T06:42:24Z</dcterms:created>
  <dcterms:modified xsi:type="dcterms:W3CDTF">2014-02-27T11:16:57Z</dcterms:modified>
</cp:coreProperties>
</file>