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25" r:id="rId2"/>
    <p:sldId id="314" r:id="rId3"/>
    <p:sldId id="326" r:id="rId4"/>
    <p:sldId id="327" r:id="rId5"/>
    <p:sldId id="328" r:id="rId6"/>
    <p:sldId id="329" r:id="rId7"/>
    <p:sldId id="330" r:id="rId8"/>
    <p:sldId id="331" r:id="rId9"/>
    <p:sldId id="315" r:id="rId10"/>
    <p:sldId id="305" r:id="rId11"/>
    <p:sldId id="306" r:id="rId12"/>
    <p:sldId id="307" r:id="rId13"/>
    <p:sldId id="308" r:id="rId14"/>
    <p:sldId id="324" r:id="rId15"/>
    <p:sldId id="316" r:id="rId16"/>
    <p:sldId id="317" r:id="rId17"/>
    <p:sldId id="318" r:id="rId18"/>
    <p:sldId id="319" r:id="rId19"/>
    <p:sldId id="320" r:id="rId20"/>
    <p:sldId id="321" r:id="rId21"/>
    <p:sldId id="322" r:id="rId22"/>
    <p:sldId id="323" r:id="rId23"/>
    <p:sldId id="310" r:id="rId24"/>
    <p:sldId id="262" r:id="rId25"/>
    <p:sldId id="313" r:id="rId26"/>
    <p:sldId id="304" r:id="rId27"/>
    <p:sldId id="302" r:id="rId28"/>
    <p:sldId id="332" r:id="rId29"/>
    <p:sldId id="265" r:id="rId30"/>
    <p:sldId id="312" r:id="rId3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EA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96" y="-13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C8CCC-0BD9-41FF-8AD3-7D15B443B486}" type="datetimeFigureOut">
              <a:rPr kumimoji="1" lang="ja-JP" altLang="en-US" smtClean="0"/>
              <a:t>2014/3/10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87D43E-7A04-4FEE-98BF-0E616EE2CE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618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567CC-D797-4656-A9B5-AB7692B6C396}" type="datetime1">
              <a:rPr kumimoji="1" lang="ja-JP" altLang="en-US" smtClean="0"/>
              <a:t>2014/3/10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F1C1F-746E-4B52-8D04-5EDC4733566F}" type="datetime1">
              <a:rPr kumimoji="1" lang="ja-JP" altLang="en-US" smtClean="0"/>
              <a:t>2014/3/10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7E0C-7F19-42FB-BB3D-5D0381597809}" type="datetime1">
              <a:rPr kumimoji="1" lang="ja-JP" altLang="en-US" smtClean="0"/>
              <a:t>2014/3/10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F6A51-B4D7-4715-94A2-2B3E227C9EC1}" type="datetime1">
              <a:rPr kumimoji="1" lang="ja-JP" altLang="en-US" smtClean="0"/>
              <a:t>2014/3/10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A8D62-E329-4CA2-8B0D-61D103D32A75}" type="datetime1">
              <a:rPr kumimoji="1" lang="ja-JP" altLang="en-US" smtClean="0"/>
              <a:t>2014/3/10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33B4B-11C7-45F9-A33E-345D63A5CC23}" type="datetime1">
              <a:rPr kumimoji="1" lang="ja-JP" altLang="en-US" smtClean="0"/>
              <a:t>2014/3/10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9E71B-B018-4E8E-9BD6-8F12304EEA55}" type="datetime1">
              <a:rPr kumimoji="1" lang="ja-JP" altLang="en-US" smtClean="0"/>
              <a:t>2014/3/10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AE56-188C-4408-B99F-1A20E0F11018}" type="datetime1">
              <a:rPr kumimoji="1" lang="ja-JP" altLang="en-US" smtClean="0"/>
              <a:t>2014/3/10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FC2F9-AFC8-4891-B977-64A97D2B45B0}" type="datetime1">
              <a:rPr kumimoji="1" lang="ja-JP" altLang="en-US" smtClean="0"/>
              <a:t>2014/3/10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EAE6-73A8-41E5-80FA-ADCF1E3097D3}" type="datetime1">
              <a:rPr kumimoji="1" lang="ja-JP" altLang="en-US" smtClean="0"/>
              <a:t>2014/3/10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6A208-1198-49C6-8BE2-1A1ED057B59F}" type="datetime1">
              <a:rPr kumimoji="1" lang="ja-JP" altLang="en-US" smtClean="0"/>
              <a:t>2014/3/10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2C42D-2657-4A4C-8E3E-B7C373C8F79E}" type="datetime1">
              <a:rPr kumimoji="1" lang="ja-JP" altLang="en-US" smtClean="0"/>
              <a:t>2014/3/10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kodamalab.sakura.ne.jp/wordpress/wp-content/uploads/2013/04/ECG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3" y="-243408"/>
            <a:ext cx="10772775" cy="756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6660232" y="2041103"/>
            <a:ext cx="486030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/>
              <a:t>15kΩ</a:t>
            </a:r>
            <a:endParaRPr kumimoji="1" lang="ja-JP" altLang="en-US" sz="11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352708" y="2805182"/>
            <a:ext cx="577402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100" dirty="0" smtClean="0"/>
              <a:t>0.01μF</a:t>
            </a:r>
            <a:endParaRPr kumimoji="1" lang="ja-JP" altLang="en-US" sz="11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506766" y="2852936"/>
            <a:ext cx="494046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050" dirty="0" smtClean="0"/>
              <a:t>270Ω</a:t>
            </a:r>
            <a:endParaRPr kumimoji="1" lang="ja-JP" altLang="en-US" sz="1050" dirty="0"/>
          </a:p>
        </p:txBody>
      </p:sp>
      <p:cxnSp>
        <p:nvCxnSpPr>
          <p:cNvPr id="8" name="直線コネクタ 7"/>
          <p:cNvCxnSpPr/>
          <p:nvPr/>
        </p:nvCxnSpPr>
        <p:spPr>
          <a:xfrm>
            <a:off x="5612643" y="2538616"/>
            <a:ext cx="24240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3196228" y="1598320"/>
            <a:ext cx="12120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2949205" y="476672"/>
            <a:ext cx="506870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050" dirty="0" smtClean="0"/>
              <a:t>5.6kΩ</a:t>
            </a:r>
            <a:endParaRPr kumimoji="1" lang="ja-JP" altLang="en-US" sz="1050" dirty="0"/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3202640" y="730588"/>
            <a:ext cx="54188" cy="6821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4995217" y="1147604"/>
            <a:ext cx="505267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100" dirty="0" smtClean="0"/>
              <a:t>0.1μF</a:t>
            </a:r>
            <a:endParaRPr kumimoji="1"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00662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gano\Desktop\photoN\IMG_425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33200"/>
            <a:ext cx="4941176" cy="659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 flipH="1">
            <a:off x="5292080" y="404664"/>
            <a:ext cx="360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【</a:t>
            </a:r>
            <a:r>
              <a:rPr lang="ja-JP" altLang="en-US" dirty="0"/>
              <a:t> 電池ケースの</a:t>
            </a:r>
            <a:r>
              <a:rPr lang="ja-JP" altLang="en-US" dirty="0" smtClean="0"/>
              <a:t>作成 </a:t>
            </a:r>
            <a:r>
              <a:rPr lang="en-US" altLang="ja-JP" dirty="0" smtClean="0"/>
              <a:t>1</a:t>
            </a:r>
            <a:r>
              <a:rPr lang="ja-JP" altLang="en-US" dirty="0" smtClean="0"/>
              <a:t> </a:t>
            </a:r>
            <a:r>
              <a:rPr lang="en-US" altLang="ja-JP" dirty="0" smtClean="0"/>
              <a:t>】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 flipH="1">
            <a:off x="5228560" y="3081734"/>
            <a:ext cx="37535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電池ケースから生えている線</a:t>
            </a:r>
            <a:r>
              <a:rPr lang="ja-JP" altLang="en-US" dirty="0" smtClean="0"/>
              <a:t>の</a:t>
            </a:r>
            <a:endParaRPr lang="en-US" altLang="ja-JP" dirty="0" smtClean="0"/>
          </a:p>
          <a:p>
            <a:pPr algn="ctr"/>
            <a:r>
              <a:rPr lang="ja-JP" altLang="en-US" dirty="0" smtClean="0"/>
              <a:t>片方を</a:t>
            </a:r>
            <a:r>
              <a:rPr lang="ja-JP" altLang="en-US" dirty="0"/>
              <a:t>ケースに</a:t>
            </a:r>
            <a:r>
              <a:rPr lang="ja-JP" altLang="en-US" dirty="0" smtClean="0"/>
              <a:t>這わせて、</a:t>
            </a:r>
            <a:endParaRPr lang="en-US" altLang="ja-JP" dirty="0" smtClean="0"/>
          </a:p>
          <a:p>
            <a:pPr algn="ctr"/>
            <a:r>
              <a:rPr lang="ja-JP" altLang="en-US" dirty="0" smtClean="0"/>
              <a:t>ホットボンド</a:t>
            </a:r>
            <a:r>
              <a:rPr lang="ja-JP" altLang="en-US" dirty="0"/>
              <a:t>で</a:t>
            </a:r>
            <a:r>
              <a:rPr lang="ja-JP" altLang="en-US" dirty="0" smtClean="0"/>
              <a:t>固定する。</a:t>
            </a:r>
            <a:endParaRPr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594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gano\Desktop\photoN\IMG_425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33200"/>
            <a:ext cx="4941176" cy="659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四角形吹き出し 2"/>
          <p:cNvSpPr/>
          <p:nvPr/>
        </p:nvSpPr>
        <p:spPr>
          <a:xfrm>
            <a:off x="3275856" y="4329601"/>
            <a:ext cx="1440160" cy="467630"/>
          </a:xfrm>
          <a:prstGeom prst="wedgeRectCallout">
            <a:avLst>
              <a:gd name="adj1" fmla="val -84291"/>
              <a:gd name="adj2" fmla="val 46781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 smtClean="0">
                <a:solidFill>
                  <a:schemeClr val="tx1"/>
                </a:solidFill>
              </a:rPr>
              <a:t>あると便利！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 flipH="1">
            <a:off x="5292080" y="404664"/>
            <a:ext cx="360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【</a:t>
            </a:r>
            <a:r>
              <a:rPr lang="ja-JP" altLang="en-US" dirty="0"/>
              <a:t> 電池ケースの</a:t>
            </a:r>
            <a:r>
              <a:rPr lang="ja-JP" altLang="en-US" dirty="0" smtClean="0"/>
              <a:t>作成 </a:t>
            </a:r>
            <a:r>
              <a:rPr lang="en-US" altLang="ja-JP" dirty="0" smtClean="0"/>
              <a:t>2 】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 flipH="1">
            <a:off x="5228560" y="2708920"/>
            <a:ext cx="37535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1.</a:t>
            </a:r>
            <a:r>
              <a:rPr lang="ja-JP" altLang="en-US" dirty="0" smtClean="0"/>
              <a:t>線の長さ</a:t>
            </a:r>
            <a:r>
              <a:rPr lang="ja-JP" altLang="en-US" dirty="0"/>
              <a:t>を</a:t>
            </a:r>
            <a:r>
              <a:rPr lang="ja-JP" altLang="en-US" dirty="0" smtClean="0"/>
              <a:t>揃えて切断する。</a:t>
            </a: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/>
          </a:p>
          <a:p>
            <a:r>
              <a:rPr lang="en-US" altLang="ja-JP" dirty="0" smtClean="0"/>
              <a:t>2.</a:t>
            </a:r>
            <a:r>
              <a:rPr lang="ja-JP" altLang="en-US" dirty="0" smtClean="0"/>
              <a:t> ２本の線が</a:t>
            </a:r>
            <a:r>
              <a:rPr lang="ja-JP" altLang="en-US" dirty="0"/>
              <a:t>バラバラにならないよう</a:t>
            </a:r>
            <a:r>
              <a:rPr lang="ja-JP" altLang="en-US" dirty="0" smtClean="0"/>
              <a:t>に、収縮チューブを通しておく。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263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gano\Desktop\photoN\IMG_425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33200"/>
            <a:ext cx="4941176" cy="659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四角形吹き出し 3"/>
          <p:cNvSpPr/>
          <p:nvPr/>
        </p:nvSpPr>
        <p:spPr>
          <a:xfrm>
            <a:off x="2627784" y="624554"/>
            <a:ext cx="2273691" cy="862071"/>
          </a:xfrm>
          <a:prstGeom prst="wedgeRectCallout">
            <a:avLst>
              <a:gd name="adj1" fmla="val 1453"/>
              <a:gd name="adj2" fmla="val 101770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 smtClean="0">
                <a:solidFill>
                  <a:schemeClr val="tx1"/>
                </a:solidFill>
              </a:rPr>
              <a:t>撚り合わせると、</a:t>
            </a:r>
            <a:endParaRPr kumimoji="1" lang="en-US" altLang="ja-JP" sz="1600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sz="1600" dirty="0">
                <a:solidFill>
                  <a:schemeClr val="tx1"/>
                </a:solidFill>
              </a:rPr>
              <a:t>次</a:t>
            </a:r>
            <a:r>
              <a:rPr lang="ja-JP" altLang="en-US" sz="1600" dirty="0" smtClean="0">
                <a:solidFill>
                  <a:schemeClr val="tx1"/>
                </a:solidFill>
              </a:rPr>
              <a:t>の</a:t>
            </a:r>
            <a:r>
              <a:rPr lang="ja-JP" altLang="en-US" sz="1600" dirty="0">
                <a:solidFill>
                  <a:schemeClr val="tx1"/>
                </a:solidFill>
              </a:rPr>
              <a:t>工程</a:t>
            </a:r>
            <a:r>
              <a:rPr lang="ja-JP" altLang="en-US" sz="1600" dirty="0" smtClean="0">
                <a:solidFill>
                  <a:schemeClr val="tx1"/>
                </a:solidFill>
              </a:rPr>
              <a:t>ではんだ付けしやすい！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5" name="四角形吹き出し 4"/>
          <p:cNvSpPr/>
          <p:nvPr/>
        </p:nvSpPr>
        <p:spPr>
          <a:xfrm>
            <a:off x="1019317" y="4548086"/>
            <a:ext cx="2319392" cy="753122"/>
          </a:xfrm>
          <a:prstGeom prst="wedgeRectCallout">
            <a:avLst>
              <a:gd name="adj1" fmla="val 11359"/>
              <a:gd name="adj2" fmla="val -175550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 smtClean="0">
                <a:solidFill>
                  <a:schemeClr val="tx1"/>
                </a:solidFill>
              </a:rPr>
              <a:t>２本の線をまとめた際に、中で接触するのを防ぐ！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 flipH="1">
            <a:off x="5292080" y="404664"/>
            <a:ext cx="360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【</a:t>
            </a:r>
            <a:r>
              <a:rPr lang="ja-JP" altLang="en-US" dirty="0"/>
              <a:t> 電池ケースの</a:t>
            </a:r>
            <a:r>
              <a:rPr lang="ja-JP" altLang="en-US" dirty="0" smtClean="0"/>
              <a:t>作成 </a:t>
            </a:r>
            <a:r>
              <a:rPr lang="en-US" altLang="ja-JP" dirty="0" smtClean="0"/>
              <a:t>3</a:t>
            </a:r>
            <a:r>
              <a:rPr lang="ja-JP" altLang="en-US" dirty="0" smtClean="0"/>
              <a:t> </a:t>
            </a:r>
            <a:r>
              <a:rPr lang="en-US" altLang="ja-JP" dirty="0" smtClean="0"/>
              <a:t>】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 flipH="1">
            <a:off x="5228560" y="2780928"/>
            <a:ext cx="37535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1.</a:t>
            </a:r>
            <a:r>
              <a:rPr lang="ja-JP" altLang="en-US" dirty="0" smtClean="0"/>
              <a:t>２本の線をそれぞれ撚り合わせ</a:t>
            </a:r>
            <a:r>
              <a:rPr lang="ja-JP" altLang="en-US" dirty="0"/>
              <a:t>、</a:t>
            </a:r>
            <a:endParaRPr lang="en-US" altLang="ja-JP" dirty="0"/>
          </a:p>
          <a:p>
            <a:pPr algn="r"/>
            <a:r>
              <a:rPr lang="ja-JP" altLang="en-US" dirty="0"/>
              <a:t>はんだで</a:t>
            </a:r>
            <a:r>
              <a:rPr lang="ja-JP" altLang="en-US" dirty="0" smtClean="0"/>
              <a:t>コーティングする。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en-US" altLang="ja-JP" dirty="0" smtClean="0"/>
              <a:t>2.</a:t>
            </a:r>
            <a:r>
              <a:rPr lang="ja-JP" altLang="en-US" dirty="0"/>
              <a:t>はんだ付けが終わったら</a:t>
            </a:r>
            <a:r>
              <a:rPr lang="ja-JP" altLang="en-US" dirty="0" smtClean="0"/>
              <a:t>収縮</a:t>
            </a:r>
            <a:endParaRPr lang="en-US" altLang="ja-JP" dirty="0" smtClean="0"/>
          </a:p>
          <a:p>
            <a:pPr algn="r"/>
            <a:r>
              <a:rPr lang="ja-JP" altLang="en-US" dirty="0" smtClean="0"/>
              <a:t>チューブ</a:t>
            </a:r>
            <a:r>
              <a:rPr lang="ja-JP" altLang="en-US" dirty="0"/>
              <a:t>を</a:t>
            </a:r>
            <a:r>
              <a:rPr lang="ja-JP" altLang="en-US" dirty="0" smtClean="0"/>
              <a:t>かぶせておく。</a:t>
            </a:r>
            <a:endParaRPr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365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gano\Desktop\photoN\IMG_42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33200"/>
            <a:ext cx="4941176" cy="659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四角形吹き出し 2"/>
          <p:cNvSpPr/>
          <p:nvPr/>
        </p:nvSpPr>
        <p:spPr>
          <a:xfrm>
            <a:off x="539552" y="1058442"/>
            <a:ext cx="2551331" cy="1002405"/>
          </a:xfrm>
          <a:prstGeom prst="wedgeRectCallout">
            <a:avLst>
              <a:gd name="adj1" fmla="val 34168"/>
              <a:gd name="adj2" fmla="val 111232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 smtClean="0">
                <a:solidFill>
                  <a:schemeClr val="tx1"/>
                </a:solidFill>
              </a:rPr>
              <a:t>ピンヘッダーのプラスチック部分は熱に弱い！</a:t>
            </a:r>
            <a:endParaRPr kumimoji="1" lang="en-US" altLang="ja-JP" sz="1600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sz="1600" dirty="0">
                <a:solidFill>
                  <a:schemeClr val="tx1"/>
                </a:solidFill>
              </a:rPr>
              <a:t>作業</a:t>
            </a:r>
            <a:r>
              <a:rPr lang="ja-JP" altLang="en-US" sz="1600" dirty="0" smtClean="0">
                <a:solidFill>
                  <a:schemeClr val="tx1"/>
                </a:solidFill>
              </a:rPr>
              <a:t>は手早くパパっと！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 flipH="1">
            <a:off x="5292080" y="404664"/>
            <a:ext cx="360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【</a:t>
            </a:r>
            <a:r>
              <a:rPr lang="ja-JP" altLang="en-US" dirty="0"/>
              <a:t> 電池ケースの</a:t>
            </a:r>
            <a:r>
              <a:rPr lang="ja-JP" altLang="en-US" dirty="0" smtClean="0"/>
              <a:t>作成 </a:t>
            </a:r>
            <a:r>
              <a:rPr lang="en-US" altLang="ja-JP" dirty="0" smtClean="0"/>
              <a:t>4 】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 flipH="1">
            <a:off x="5228560" y="2793702"/>
            <a:ext cx="37535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ピンヘッダーにはんだ付け</a:t>
            </a:r>
            <a:r>
              <a:rPr lang="ja-JP" altLang="en-US" dirty="0"/>
              <a:t>する</a:t>
            </a:r>
            <a:r>
              <a:rPr lang="ja-JP" altLang="en-US" dirty="0" smtClean="0"/>
              <a:t>。</a:t>
            </a:r>
            <a:endParaRPr lang="en-US" altLang="ja-JP" dirty="0"/>
          </a:p>
          <a:p>
            <a:pPr algn="ctr"/>
            <a:r>
              <a:rPr lang="ja-JP" altLang="en-US" dirty="0" smtClean="0"/>
              <a:t>２本</a:t>
            </a:r>
            <a:r>
              <a:rPr lang="ja-JP" altLang="en-US" dirty="0"/>
              <a:t>ともはんだ付けが済んだら</a:t>
            </a:r>
            <a:r>
              <a:rPr lang="ja-JP" altLang="en-US" dirty="0" smtClean="0"/>
              <a:t>、</a:t>
            </a:r>
            <a:endParaRPr lang="en-US" altLang="ja-JP" dirty="0" smtClean="0"/>
          </a:p>
          <a:p>
            <a:pPr algn="ctr"/>
            <a:r>
              <a:rPr lang="ja-JP" altLang="en-US" dirty="0" smtClean="0"/>
              <a:t>収縮</a:t>
            </a:r>
            <a:r>
              <a:rPr lang="ja-JP" altLang="en-US" dirty="0"/>
              <a:t>チューブ</a:t>
            </a:r>
            <a:r>
              <a:rPr lang="ja-JP" altLang="en-US" dirty="0" smtClean="0"/>
              <a:t>でカバーする。</a:t>
            </a:r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332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846714" y="3044279"/>
            <a:ext cx="54505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 smtClean="0"/>
              <a:t>センサーの作成</a:t>
            </a:r>
            <a:endParaRPr kumimoji="1" lang="ja-JP" altLang="en-US" sz="44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6960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gano1\Desktop\aaa\IMG_42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2748"/>
            <a:ext cx="4944500" cy="659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四角形吹き出し 3"/>
          <p:cNvSpPr/>
          <p:nvPr/>
        </p:nvSpPr>
        <p:spPr>
          <a:xfrm>
            <a:off x="251520" y="5013176"/>
            <a:ext cx="4176464" cy="1152128"/>
          </a:xfrm>
          <a:prstGeom prst="wedgeRectCallout">
            <a:avLst>
              <a:gd name="adj1" fmla="val 23133"/>
              <a:gd name="adj2" fmla="val -1182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シールドケーブルは</a:t>
            </a:r>
            <a:r>
              <a:rPr lang="en-US" altLang="ja-JP" dirty="0" smtClean="0">
                <a:solidFill>
                  <a:schemeClr val="tx1"/>
                </a:solidFill>
              </a:rPr>
              <a:t>2</a:t>
            </a:r>
            <a:r>
              <a:rPr lang="ja-JP" altLang="en-US" dirty="0" smtClean="0">
                <a:solidFill>
                  <a:schemeClr val="tx1"/>
                </a:solidFill>
              </a:rPr>
              <a:t>層構造になっており、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外側</a:t>
            </a:r>
            <a:r>
              <a:rPr kumimoji="1" lang="ja-JP" altLang="en-US" dirty="0" smtClean="0">
                <a:solidFill>
                  <a:schemeClr val="tx1"/>
                </a:solidFill>
              </a:rPr>
              <a:t>の</a:t>
            </a:r>
            <a:r>
              <a:rPr kumimoji="1" lang="ja-JP" altLang="en-US" dirty="0" err="1" smtClean="0">
                <a:solidFill>
                  <a:schemeClr val="tx1"/>
                </a:solidFill>
              </a:rPr>
              <a:t>を</a:t>
            </a:r>
            <a:r>
              <a:rPr kumimoji="1" lang="ja-JP" altLang="en-US" dirty="0" smtClean="0">
                <a:solidFill>
                  <a:schemeClr val="tx1"/>
                </a:solidFill>
              </a:rPr>
              <a:t>剥くと、中にもう</a:t>
            </a:r>
            <a:r>
              <a:rPr kumimoji="1" lang="en-US" altLang="ja-JP" dirty="0" smtClean="0">
                <a:solidFill>
                  <a:schemeClr val="tx1"/>
                </a:solidFill>
              </a:rPr>
              <a:t>1</a:t>
            </a:r>
            <a:r>
              <a:rPr kumimoji="1" lang="ja-JP" altLang="en-US" dirty="0" smtClean="0">
                <a:solidFill>
                  <a:schemeClr val="tx1"/>
                </a:solidFill>
              </a:rPr>
              <a:t>芯入っている。</a:t>
            </a:r>
            <a:endParaRPr kumimoji="1" lang="en-US" altLang="ja-JP" dirty="0" smtClean="0">
              <a:solidFill>
                <a:schemeClr val="tx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20072" y="3050239"/>
            <a:ext cx="3727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2. </a:t>
            </a:r>
            <a:r>
              <a:rPr lang="ja-JP" altLang="en-US" dirty="0" smtClean="0"/>
              <a:t>中の芯の尖端部分を</a:t>
            </a:r>
            <a:endParaRPr lang="en-US" altLang="ja-JP" dirty="0" smtClean="0"/>
          </a:p>
          <a:p>
            <a:r>
              <a:rPr lang="ja-JP" altLang="en-US" dirty="0"/>
              <a:t>　 </a:t>
            </a:r>
            <a:r>
              <a:rPr lang="ja-JP" altLang="en-US" dirty="0" smtClean="0"/>
              <a:t> ワイヤーストリッパーで剥く。</a:t>
            </a:r>
            <a:endParaRPr lang="en-US" altLang="ja-JP" dirty="0" smtClean="0"/>
          </a:p>
          <a:p>
            <a:r>
              <a:rPr lang="ja-JP" altLang="en-US" dirty="0" smtClean="0"/>
              <a:t>　</a:t>
            </a:r>
            <a:r>
              <a:rPr lang="en-US" altLang="ja-JP" dirty="0" smtClean="0">
                <a:solidFill>
                  <a:srgbClr val="FF0000"/>
                </a:solidFill>
              </a:rPr>
              <a:t>※</a:t>
            </a:r>
            <a:r>
              <a:rPr lang="ja-JP" altLang="en-US" dirty="0" smtClean="0">
                <a:solidFill>
                  <a:srgbClr val="FF0000"/>
                </a:solidFill>
              </a:rPr>
              <a:t>剥き過ぎ注意！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algn="r"/>
            <a:r>
              <a:rPr lang="ja-JP" altLang="en-US" dirty="0" smtClean="0">
                <a:solidFill>
                  <a:srgbClr val="FF0000"/>
                </a:solidFill>
              </a:rPr>
              <a:t>向きすぎると強度が低くなります</a:t>
            </a:r>
            <a:endParaRPr lang="en-US" altLang="ja-JP" dirty="0">
              <a:solidFill>
                <a:srgbClr val="FF0000"/>
              </a:solidFill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5220072" y="1388159"/>
            <a:ext cx="3601272" cy="960721"/>
            <a:chOff x="5220072" y="1124744"/>
            <a:chExt cx="3601272" cy="960721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5220072" y="1124744"/>
              <a:ext cx="32335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1.  </a:t>
              </a:r>
              <a:r>
                <a:rPr kumimoji="1" lang="ja-JP" altLang="en-US" dirty="0" smtClean="0"/>
                <a:t>外側の被覆を</a:t>
              </a:r>
              <a:endParaRPr kumimoji="1" lang="en-US" altLang="ja-JP" dirty="0" smtClean="0"/>
            </a:p>
            <a:p>
              <a:r>
                <a:rPr lang="ja-JP" altLang="en-US" dirty="0" smtClean="0"/>
                <a:t>　  </a:t>
              </a:r>
              <a:r>
                <a:rPr kumimoji="1" lang="ja-JP" altLang="en-US" dirty="0" smtClean="0"/>
                <a:t>ワイヤーストリッパーで剥く。</a:t>
              </a:r>
              <a:endParaRPr kumimoji="1" lang="ja-JP" altLang="en-US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5477159" y="1716133"/>
              <a:ext cx="33441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FF0000"/>
                  </a:solidFill>
                </a:rPr>
                <a:t>※</a:t>
              </a:r>
              <a:r>
                <a:rPr lang="ja-JP" altLang="en-US" dirty="0" smtClean="0">
                  <a:solidFill>
                    <a:srgbClr val="FF0000"/>
                  </a:solidFill>
                </a:rPr>
                <a:t>中の線を切らないように注意。</a:t>
              </a:r>
              <a:endParaRPr lang="en-US" altLang="ja-JP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四角形吹き出し 10"/>
          <p:cNvSpPr/>
          <p:nvPr/>
        </p:nvSpPr>
        <p:spPr>
          <a:xfrm>
            <a:off x="1259632" y="404664"/>
            <a:ext cx="3312368" cy="807413"/>
          </a:xfrm>
          <a:prstGeom prst="wedgeRectCallout">
            <a:avLst>
              <a:gd name="adj1" fmla="val -23361"/>
              <a:gd name="adj2" fmla="val 9156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この部分をハンダで加工。</a:t>
            </a:r>
            <a:endParaRPr kumimoji="1" lang="en-US" altLang="ja-JP" dirty="0" smtClean="0">
              <a:solidFill>
                <a:schemeClr val="tx1"/>
              </a:solidFill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5220072" y="4951926"/>
            <a:ext cx="3727909" cy="1285386"/>
            <a:chOff x="5220072" y="4807910"/>
            <a:chExt cx="3727909" cy="1285386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5220072" y="4807910"/>
              <a:ext cx="24561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3</a:t>
              </a:r>
              <a:r>
                <a:rPr kumimoji="1" lang="en-US" altLang="ja-JP" dirty="0" smtClean="0"/>
                <a:t>. </a:t>
              </a:r>
              <a:r>
                <a:rPr lang="ja-JP" altLang="en-US" dirty="0"/>
                <a:t>中</a:t>
              </a:r>
              <a:r>
                <a:rPr lang="ja-JP" altLang="en-US" dirty="0" smtClean="0"/>
                <a:t>の芯の尖端部分を</a:t>
              </a:r>
              <a:endParaRPr lang="en-US" altLang="ja-JP" dirty="0" smtClean="0"/>
            </a:p>
            <a:p>
              <a:r>
                <a:rPr lang="en-US" altLang="ja-JP" dirty="0"/>
                <a:t> </a:t>
              </a:r>
              <a:r>
                <a:rPr lang="en-US" altLang="ja-JP" dirty="0" smtClean="0"/>
                <a:t>   </a:t>
              </a:r>
              <a:r>
                <a:rPr lang="ja-JP" altLang="en-US" dirty="0" smtClean="0"/>
                <a:t>ハンダで加工する。</a:t>
              </a:r>
              <a:endParaRPr lang="en-US" altLang="ja-JP" dirty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5477159" y="5446965"/>
              <a:ext cx="34708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FF0000"/>
                  </a:solidFill>
                </a:rPr>
                <a:t>※</a:t>
              </a:r>
              <a:r>
                <a:rPr lang="ja-JP" altLang="en-US" dirty="0" smtClean="0">
                  <a:solidFill>
                    <a:srgbClr val="FF0000"/>
                  </a:solidFill>
                </a:rPr>
                <a:t>ハンダをなぞるように塗り、</a:t>
              </a:r>
              <a:endParaRPr lang="en-US" altLang="ja-JP" dirty="0" smtClean="0">
                <a:solidFill>
                  <a:srgbClr val="FF0000"/>
                </a:solidFill>
              </a:endParaRPr>
            </a:p>
            <a:p>
              <a:r>
                <a:rPr lang="ja-JP" altLang="en-US" dirty="0">
                  <a:solidFill>
                    <a:srgbClr val="FF0000"/>
                  </a:solidFill>
                </a:rPr>
                <a:t>　 </a:t>
              </a:r>
              <a:r>
                <a:rPr lang="ja-JP" altLang="en-US" dirty="0" smtClean="0">
                  <a:solidFill>
                    <a:srgbClr val="FF0000"/>
                  </a:solidFill>
                </a:rPr>
                <a:t> バラバラにならないようにする。</a:t>
              </a:r>
              <a:endParaRPr lang="en-US" altLang="ja-JP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四角形吹き出し 12"/>
          <p:cNvSpPr/>
          <p:nvPr/>
        </p:nvSpPr>
        <p:spPr>
          <a:xfrm>
            <a:off x="323528" y="2492896"/>
            <a:ext cx="2056721" cy="807413"/>
          </a:xfrm>
          <a:prstGeom prst="wedgeRectCallout">
            <a:avLst>
              <a:gd name="adj1" fmla="val 44951"/>
              <a:gd name="adj2" fmla="val -9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この部分の長さが、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dirty="0">
                <a:solidFill>
                  <a:schemeClr val="tx1"/>
                </a:solidFill>
              </a:rPr>
              <a:t>地味</a:t>
            </a:r>
            <a:r>
              <a:rPr lang="ja-JP" altLang="en-US" dirty="0" smtClean="0">
                <a:solidFill>
                  <a:schemeClr val="tx1"/>
                </a:solidFill>
              </a:rPr>
              <a:t>にポイント。</a:t>
            </a:r>
            <a:endParaRPr kumimoji="1" lang="en-US" altLang="ja-JP" dirty="0" smtClean="0">
              <a:solidFill>
                <a:schemeClr val="tx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 flipH="1">
            <a:off x="5292080" y="404664"/>
            <a:ext cx="360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【</a:t>
            </a:r>
            <a:r>
              <a:rPr lang="ja-JP" altLang="en-US" dirty="0"/>
              <a:t> 心電図ケーブル</a:t>
            </a:r>
            <a:r>
              <a:rPr lang="ja-JP" altLang="en-US" dirty="0" smtClean="0"/>
              <a:t>の作成</a:t>
            </a:r>
            <a:r>
              <a:rPr lang="en-US" altLang="ja-JP" dirty="0" smtClean="0"/>
              <a:t>1 】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339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agano1\Desktop\aaa\IMG_424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2244"/>
            <a:ext cx="4941843" cy="658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四角形吹き出し 2"/>
          <p:cNvSpPr/>
          <p:nvPr/>
        </p:nvSpPr>
        <p:spPr>
          <a:xfrm>
            <a:off x="755576" y="1196752"/>
            <a:ext cx="3312368" cy="807413"/>
          </a:xfrm>
          <a:prstGeom prst="wedgeRectCallout">
            <a:avLst>
              <a:gd name="adj1" fmla="val 23028"/>
              <a:gd name="adj2" fmla="val 11958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収縮チューブで線をまとめる。</a:t>
            </a:r>
            <a:endParaRPr kumimoji="1" lang="en-US" altLang="ja-JP" dirty="0" smtClean="0">
              <a:solidFill>
                <a:schemeClr val="tx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12384" y="1556598"/>
            <a:ext cx="3736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1.  </a:t>
            </a:r>
            <a:r>
              <a:rPr kumimoji="1" lang="ja-JP" altLang="en-US" dirty="0" smtClean="0"/>
              <a:t>収縮チューブで外側と中側の間に</a:t>
            </a:r>
            <a:endParaRPr kumimoji="1" lang="en-US" altLang="ja-JP" dirty="0" smtClean="0"/>
          </a:p>
          <a:p>
            <a:r>
              <a:rPr kumimoji="1" lang="en-US" altLang="ja-JP" dirty="0" smtClean="0"/>
              <a:t>     </a:t>
            </a:r>
            <a:r>
              <a:rPr kumimoji="1" lang="ja-JP" altLang="en-US" dirty="0" smtClean="0"/>
              <a:t>ある線を隠し止める。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220072" y="3441774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2. </a:t>
            </a:r>
            <a:r>
              <a:rPr kumimoji="1" lang="ja-JP" altLang="en-US" dirty="0" smtClean="0"/>
              <a:t>各色クリップのゴムを外し、</a:t>
            </a:r>
            <a:endParaRPr lang="en-US" altLang="ja-JP" dirty="0" smtClean="0"/>
          </a:p>
          <a:p>
            <a:r>
              <a:rPr kumimoji="1" lang="en-US" altLang="ja-JP" dirty="0"/>
              <a:t> </a:t>
            </a:r>
            <a:r>
              <a:rPr kumimoji="1" lang="en-US" altLang="ja-JP" dirty="0" smtClean="0"/>
              <a:t>    </a:t>
            </a:r>
            <a:r>
              <a:rPr kumimoji="1" lang="ja-JP" altLang="en-US" dirty="0" smtClean="0"/>
              <a:t>穴の開いているところにハンダで</a:t>
            </a:r>
            <a:endParaRPr kumimoji="1"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</a:t>
            </a:r>
            <a:r>
              <a:rPr lang="ja-JP" altLang="en-US" dirty="0" smtClean="0"/>
              <a:t>加工したケーブルの線を通す</a:t>
            </a:r>
            <a:r>
              <a:rPr kumimoji="1" lang="ja-JP" altLang="en-US" dirty="0" smtClean="0"/>
              <a:t>。</a:t>
            </a:r>
            <a:endParaRPr kumimoji="1" lang="en-US" altLang="ja-JP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435704" y="2217638"/>
            <a:ext cx="3672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※</a:t>
            </a:r>
            <a:r>
              <a:rPr lang="ja-JP" altLang="en-US" dirty="0" smtClean="0">
                <a:solidFill>
                  <a:srgbClr val="FF0000"/>
                </a:solidFill>
              </a:rPr>
              <a:t>収縮チューブより線が長い場合は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ja-JP" altLang="en-US" dirty="0">
                <a:solidFill>
                  <a:srgbClr val="FF0000"/>
                </a:solidFill>
              </a:rPr>
              <a:t>　 </a:t>
            </a:r>
            <a:r>
              <a:rPr lang="ja-JP" altLang="en-US" dirty="0" smtClean="0">
                <a:solidFill>
                  <a:srgbClr val="FF0000"/>
                </a:solidFill>
              </a:rPr>
              <a:t> 線を切っておくとやりやすい。</a:t>
            </a:r>
            <a:endParaRPr lang="en-US" altLang="ja-JP" dirty="0">
              <a:solidFill>
                <a:srgbClr val="FF0000"/>
              </a:solidFill>
            </a:endParaRPr>
          </a:p>
        </p:txBody>
      </p:sp>
      <p:sp>
        <p:nvSpPr>
          <p:cNvPr id="8" name="四角形吹き出し 7"/>
          <p:cNvSpPr/>
          <p:nvPr/>
        </p:nvSpPr>
        <p:spPr>
          <a:xfrm>
            <a:off x="1619672" y="5229200"/>
            <a:ext cx="3312368" cy="1296144"/>
          </a:xfrm>
          <a:prstGeom prst="wedgeRectCallout">
            <a:avLst>
              <a:gd name="adj1" fmla="val -23929"/>
              <a:gd name="adj2" fmla="val -13260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ここの穴に線を上から通す。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通した後に、クリップ側面にある三角状の止め具をペンチ等で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内側</a:t>
            </a:r>
            <a:r>
              <a:rPr kumimoji="1" lang="ja-JP" altLang="en-US" dirty="0" smtClean="0">
                <a:solidFill>
                  <a:schemeClr val="tx1"/>
                </a:solidFill>
              </a:rPr>
              <a:t>に倒すと、固定される。</a:t>
            </a:r>
            <a:endParaRPr kumimoji="1" lang="en-US" altLang="ja-JP" dirty="0" smtClean="0">
              <a:solidFill>
                <a:schemeClr val="tx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435703" y="4449886"/>
            <a:ext cx="30684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※</a:t>
            </a:r>
            <a:r>
              <a:rPr lang="ja-JP" altLang="en-US" dirty="0" smtClean="0">
                <a:solidFill>
                  <a:srgbClr val="FF0000"/>
                </a:solidFill>
              </a:rPr>
              <a:t>　</a:t>
            </a:r>
            <a:r>
              <a:rPr lang="en-US" altLang="ja-JP" dirty="0" smtClean="0">
                <a:solidFill>
                  <a:srgbClr val="FF0000"/>
                </a:solidFill>
              </a:rPr>
              <a:t>1</a:t>
            </a:r>
            <a:r>
              <a:rPr lang="ja-JP" altLang="en-US" dirty="0" smtClean="0">
                <a:solidFill>
                  <a:srgbClr val="FF0000"/>
                </a:solidFill>
              </a:rPr>
              <a:t>と</a:t>
            </a:r>
            <a:r>
              <a:rPr lang="en-US" altLang="ja-JP" dirty="0" smtClean="0">
                <a:solidFill>
                  <a:srgbClr val="FF0000"/>
                </a:solidFill>
              </a:rPr>
              <a:t>2</a:t>
            </a:r>
            <a:r>
              <a:rPr lang="ja-JP" altLang="en-US" dirty="0" smtClean="0">
                <a:solidFill>
                  <a:srgbClr val="FF0000"/>
                </a:solidFill>
              </a:rPr>
              <a:t>の順番を間違えると、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ja-JP" altLang="en-US" dirty="0">
                <a:solidFill>
                  <a:srgbClr val="FF0000"/>
                </a:solidFill>
              </a:rPr>
              <a:t>　</a:t>
            </a:r>
            <a:r>
              <a:rPr lang="ja-JP" altLang="en-US" dirty="0" smtClean="0">
                <a:solidFill>
                  <a:srgbClr val="FF0000"/>
                </a:solidFill>
              </a:rPr>
              <a:t>　 後々大変になるので、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ja-JP" altLang="en-US" dirty="0">
                <a:solidFill>
                  <a:srgbClr val="FF0000"/>
                </a:solidFill>
              </a:rPr>
              <a:t>　</a:t>
            </a:r>
            <a:r>
              <a:rPr lang="ja-JP" altLang="en-US" dirty="0" smtClean="0">
                <a:solidFill>
                  <a:srgbClr val="FF0000"/>
                </a:solidFill>
              </a:rPr>
              <a:t>　 間違えないように注意。</a:t>
            </a:r>
            <a:endParaRPr lang="en-US" altLang="ja-JP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 flipH="1">
            <a:off x="5292080" y="404664"/>
            <a:ext cx="360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【</a:t>
            </a:r>
            <a:r>
              <a:rPr lang="ja-JP" altLang="en-US" dirty="0"/>
              <a:t> 心電図ケーブル</a:t>
            </a:r>
            <a:r>
              <a:rPr lang="ja-JP" altLang="en-US" dirty="0" smtClean="0"/>
              <a:t>の作成</a:t>
            </a:r>
            <a:r>
              <a:rPr lang="en-US" altLang="ja-JP" dirty="0" smtClean="0"/>
              <a:t>2 】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007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/>
          <p:cNvGrpSpPr/>
          <p:nvPr/>
        </p:nvGrpSpPr>
        <p:grpSpPr>
          <a:xfrm>
            <a:off x="5724128" y="2843907"/>
            <a:ext cx="2221223" cy="2574834"/>
            <a:chOff x="6922777" y="4184591"/>
            <a:chExt cx="2221223" cy="2574834"/>
          </a:xfrm>
        </p:grpSpPr>
        <p:pic>
          <p:nvPicPr>
            <p:cNvPr id="4099" name="Picture 3" descr="C:\Users\nagano1\Desktop\aaa\IMG_20140305_18452404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7688" y="4192416"/>
              <a:ext cx="1841668" cy="2455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正方形/長方形 7"/>
            <p:cNvSpPr/>
            <p:nvPr/>
          </p:nvSpPr>
          <p:spPr>
            <a:xfrm>
              <a:off x="6922777" y="4184591"/>
              <a:ext cx="2191465" cy="6845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6952535" y="6074856"/>
              <a:ext cx="2191465" cy="6845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4101" name="Picture 5" descr="C:\Users\nagano1\Desktop\IMG_42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9614"/>
            <a:ext cx="4906316" cy="654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5148697" y="836712"/>
            <a:ext cx="38106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ja-JP" altLang="en-US" dirty="0" smtClean="0"/>
              <a:t>クリップの底面から、先ほど通した</a:t>
            </a:r>
            <a:endParaRPr lang="en-US" altLang="ja-JP" dirty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  </a:t>
            </a:r>
            <a:r>
              <a:rPr lang="ja-JP" altLang="en-US" dirty="0" smtClean="0"/>
              <a:t>線が出ているので、ハンダ付けで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 クリップに固定してしまう。</a:t>
            </a:r>
            <a:endParaRPr lang="en-US" altLang="ja-JP" dirty="0" smtClean="0"/>
          </a:p>
        </p:txBody>
      </p:sp>
      <p:sp>
        <p:nvSpPr>
          <p:cNvPr id="4" name="四角形吹き出し 3"/>
          <p:cNvSpPr/>
          <p:nvPr/>
        </p:nvSpPr>
        <p:spPr>
          <a:xfrm>
            <a:off x="1619672" y="1960741"/>
            <a:ext cx="3312368" cy="807413"/>
          </a:xfrm>
          <a:prstGeom prst="wedgeRectCallout">
            <a:avLst>
              <a:gd name="adj1" fmla="val 29776"/>
              <a:gd name="adj2" fmla="val 13845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ハンダで固定。</a:t>
            </a:r>
            <a:endParaRPr kumimoji="1" lang="en-US" altLang="ja-JP" dirty="0" smtClean="0">
              <a:solidFill>
                <a:schemeClr val="tx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277134" y="2121823"/>
            <a:ext cx="3759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※</a:t>
            </a:r>
            <a:r>
              <a:rPr lang="ja-JP" altLang="en-US" dirty="0" smtClean="0">
                <a:solidFill>
                  <a:srgbClr val="FF0000"/>
                </a:solidFill>
              </a:rPr>
              <a:t>たっぷりハンダを盛るとスムーズに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ja-JP" altLang="en-US" dirty="0">
                <a:solidFill>
                  <a:srgbClr val="FF0000"/>
                </a:solidFill>
              </a:rPr>
              <a:t>　</a:t>
            </a:r>
            <a:r>
              <a:rPr lang="ja-JP" altLang="en-US" dirty="0" smtClean="0">
                <a:solidFill>
                  <a:srgbClr val="FF0000"/>
                </a:solidFill>
              </a:rPr>
              <a:t>　固定しやすい。</a:t>
            </a:r>
            <a:endParaRPr lang="en-US" altLang="ja-JP" dirty="0" smtClean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148697" y="2996952"/>
            <a:ext cx="3347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2.    </a:t>
            </a:r>
            <a:r>
              <a:rPr lang="ja-JP" altLang="en-US" dirty="0" smtClean="0"/>
              <a:t>クリップのゴムをもとに戻す。</a:t>
            </a:r>
            <a:endParaRPr lang="en-US" altLang="ja-JP" dirty="0" smtClean="0"/>
          </a:p>
        </p:txBody>
      </p:sp>
      <p:sp>
        <p:nvSpPr>
          <p:cNvPr id="14" name="四角形吹き出し 13"/>
          <p:cNvSpPr/>
          <p:nvPr/>
        </p:nvSpPr>
        <p:spPr>
          <a:xfrm>
            <a:off x="2013614" y="5373216"/>
            <a:ext cx="2704928" cy="807413"/>
          </a:xfrm>
          <a:prstGeom prst="wedgeRectCallout">
            <a:avLst>
              <a:gd name="adj1" fmla="val -68071"/>
              <a:gd name="adj2" fmla="val -751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ここ</a:t>
            </a:r>
            <a:r>
              <a:rPr lang="ja-JP" altLang="en-US" dirty="0" smtClean="0">
                <a:solidFill>
                  <a:schemeClr val="tx1"/>
                </a:solidFill>
              </a:rPr>
              <a:t>までで</a:t>
            </a:r>
            <a:r>
              <a:rPr lang="en-US" altLang="ja-JP" dirty="0" smtClean="0">
                <a:solidFill>
                  <a:schemeClr val="tx1"/>
                </a:solidFill>
              </a:rPr>
              <a:t>1</a:t>
            </a:r>
            <a:r>
              <a:rPr lang="ja-JP" altLang="en-US" dirty="0" smtClean="0">
                <a:solidFill>
                  <a:schemeClr val="tx1"/>
                </a:solidFill>
              </a:rPr>
              <a:t>本終了。</a:t>
            </a:r>
            <a:endParaRPr kumimoji="1" lang="en-US" altLang="ja-JP" dirty="0" smtClean="0">
              <a:solidFill>
                <a:schemeClr val="tx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280006" y="4869160"/>
            <a:ext cx="3291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※</a:t>
            </a:r>
            <a:r>
              <a:rPr lang="ja-JP" altLang="en-US" dirty="0" smtClean="0">
                <a:solidFill>
                  <a:srgbClr val="FF0000"/>
                </a:solidFill>
              </a:rPr>
              <a:t>クリップとは反対側からゴムを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ja-JP" altLang="en-US" dirty="0">
                <a:solidFill>
                  <a:srgbClr val="FF0000"/>
                </a:solidFill>
              </a:rPr>
              <a:t>　 </a:t>
            </a:r>
            <a:r>
              <a:rPr lang="ja-JP" altLang="en-US" dirty="0" smtClean="0">
                <a:solidFill>
                  <a:srgbClr val="FF0000"/>
                </a:solidFill>
              </a:rPr>
              <a:t> 通すと、もとに戻しやすい。</a:t>
            </a:r>
            <a:endParaRPr lang="en-US" altLang="ja-JP" dirty="0" smtClean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200092" y="5958825"/>
            <a:ext cx="3914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rgbClr val="FF0000"/>
                </a:solidFill>
              </a:rPr>
              <a:t>ここまでの作業を</a:t>
            </a:r>
            <a:r>
              <a:rPr lang="en-US" altLang="ja-JP" sz="2400" dirty="0" smtClean="0">
                <a:solidFill>
                  <a:srgbClr val="FF0000"/>
                </a:solidFill>
              </a:rPr>
              <a:t>3</a:t>
            </a:r>
            <a:r>
              <a:rPr lang="ja-JP" altLang="en-US" sz="2400" dirty="0" smtClean="0">
                <a:solidFill>
                  <a:srgbClr val="FF0000"/>
                </a:solidFill>
              </a:rPr>
              <a:t>本分行う。</a:t>
            </a:r>
            <a:endParaRPr lang="en-US" altLang="ja-JP" sz="2400" dirty="0" smtClean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 flipH="1">
            <a:off x="5292080" y="404664"/>
            <a:ext cx="360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【</a:t>
            </a:r>
            <a:r>
              <a:rPr lang="ja-JP" altLang="en-US" dirty="0"/>
              <a:t> 心電図ケーブル</a:t>
            </a:r>
            <a:r>
              <a:rPr lang="ja-JP" altLang="en-US" dirty="0" smtClean="0"/>
              <a:t>の作成</a:t>
            </a:r>
            <a:r>
              <a:rPr lang="en-US" altLang="ja-JP" dirty="0" smtClean="0"/>
              <a:t>3 】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004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化 13"/>
          <p:cNvGrpSpPr/>
          <p:nvPr/>
        </p:nvGrpSpPr>
        <p:grpSpPr>
          <a:xfrm>
            <a:off x="5552178" y="3893716"/>
            <a:ext cx="2980262" cy="3688598"/>
            <a:chOff x="7308304" y="4561018"/>
            <a:chExt cx="1847189" cy="2286221"/>
          </a:xfrm>
        </p:grpSpPr>
        <p:pic>
          <p:nvPicPr>
            <p:cNvPr id="13" name="Picture 2" descr="C:\Users\nagano1\Desktop\aaa\IMG_4268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4561018"/>
              <a:ext cx="1714666" cy="2286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正方形/長方形 9"/>
            <p:cNvSpPr/>
            <p:nvPr/>
          </p:nvSpPr>
          <p:spPr>
            <a:xfrm>
              <a:off x="7308304" y="4561018"/>
              <a:ext cx="1835696" cy="5542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7319797" y="6292991"/>
              <a:ext cx="1835696" cy="5542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5122" name="Picture 2" descr="C:\Users\nagano1\Desktop\aaa\IMG_426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931383" cy="657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5148064" y="548680"/>
            <a:ext cx="3946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ja-JP" altLang="en-US" dirty="0" smtClean="0"/>
              <a:t>クリップ反対側の線も先ほど同様に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 中の線をハンダで加工する。</a:t>
            </a:r>
            <a:endParaRPr lang="en-US" altLang="ja-JP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148064" y="2420888"/>
            <a:ext cx="3728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 startAt="3"/>
            </a:pPr>
            <a:r>
              <a:rPr lang="ja-JP" altLang="en-US" dirty="0" smtClean="0"/>
              <a:t>雌型のピンヘッダーにケーブルを</a:t>
            </a:r>
            <a:endParaRPr lang="en-US" altLang="ja-JP" dirty="0" smtClean="0"/>
          </a:p>
          <a:p>
            <a:r>
              <a:rPr lang="en-US" altLang="ja-JP" dirty="0" smtClean="0"/>
              <a:t>       </a:t>
            </a:r>
            <a:r>
              <a:rPr lang="ja-JP" altLang="en-US" dirty="0" smtClean="0"/>
              <a:t>ハンダで固定していく。</a:t>
            </a:r>
            <a:endParaRPr lang="en-US" altLang="ja-JP" dirty="0" smtClean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242473" y="3068960"/>
            <a:ext cx="36327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※</a:t>
            </a:r>
            <a:r>
              <a:rPr lang="ja-JP" altLang="en-US" dirty="0" smtClean="0">
                <a:solidFill>
                  <a:srgbClr val="FF0000"/>
                </a:solidFill>
              </a:rPr>
              <a:t>この時、ケーブルの配列順序は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    </a:t>
            </a:r>
            <a:r>
              <a:rPr lang="ja-JP" altLang="en-US" dirty="0" smtClean="0">
                <a:solidFill>
                  <a:srgbClr val="FF0000"/>
                </a:solidFill>
              </a:rPr>
              <a:t>赤白黒</a:t>
            </a:r>
            <a:r>
              <a:rPr lang="en-US" altLang="ja-JP" dirty="0" smtClean="0">
                <a:solidFill>
                  <a:srgbClr val="FF0000"/>
                </a:solidFill>
              </a:rPr>
              <a:t>(</a:t>
            </a:r>
            <a:r>
              <a:rPr lang="ja-JP" altLang="en-US" dirty="0" smtClean="0">
                <a:solidFill>
                  <a:srgbClr val="FF0000"/>
                </a:solidFill>
              </a:rPr>
              <a:t>白が真ん中</a:t>
            </a:r>
            <a:r>
              <a:rPr lang="en-US" altLang="ja-JP" dirty="0" smtClean="0">
                <a:solidFill>
                  <a:srgbClr val="FF0000"/>
                </a:solidFill>
              </a:rPr>
              <a:t>)</a:t>
            </a:r>
            <a:r>
              <a:rPr lang="ja-JP" altLang="en-US" dirty="0" smtClean="0">
                <a:solidFill>
                  <a:srgbClr val="FF0000"/>
                </a:solidFill>
              </a:rPr>
              <a:t>になるように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ja-JP" altLang="en-US" dirty="0">
                <a:solidFill>
                  <a:srgbClr val="FF0000"/>
                </a:solidFill>
              </a:rPr>
              <a:t>　</a:t>
            </a:r>
            <a:r>
              <a:rPr lang="ja-JP" altLang="en-US" dirty="0" smtClean="0">
                <a:solidFill>
                  <a:srgbClr val="FF0000"/>
                </a:solidFill>
              </a:rPr>
              <a:t>　気をつける。</a:t>
            </a:r>
            <a:endParaRPr lang="en-US" altLang="ja-JP" dirty="0" smtClean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148064" y="1412776"/>
            <a:ext cx="3746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</a:t>
            </a:r>
            <a:r>
              <a:rPr lang="en-US" altLang="ja-JP" dirty="0" smtClean="0"/>
              <a:t>.    </a:t>
            </a:r>
            <a:r>
              <a:rPr lang="ja-JP" altLang="en-US" dirty="0" smtClean="0"/>
              <a:t>ケーブルに収縮チューブを通す。</a:t>
            </a:r>
            <a:endParaRPr lang="en-US" altLang="ja-JP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42473" y="1772816"/>
            <a:ext cx="2957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※</a:t>
            </a:r>
            <a:r>
              <a:rPr lang="ja-JP" altLang="en-US" dirty="0" smtClean="0">
                <a:solidFill>
                  <a:srgbClr val="FF0000"/>
                </a:solidFill>
              </a:rPr>
              <a:t>白のケーブルだけでよい。</a:t>
            </a:r>
            <a:endParaRPr lang="en-US" altLang="ja-JP" dirty="0" smtClean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148064" y="4005064"/>
            <a:ext cx="3276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 startAt="4"/>
            </a:pPr>
            <a:r>
              <a:rPr lang="ja-JP" altLang="en-US" dirty="0" smtClean="0"/>
              <a:t>通しておいた収縮チューブを</a:t>
            </a:r>
            <a:endParaRPr lang="en-US" altLang="ja-JP" dirty="0" smtClean="0"/>
          </a:p>
          <a:p>
            <a:r>
              <a:rPr lang="ja-JP" altLang="en-US" dirty="0" smtClean="0"/>
              <a:t>　　 収縮させる。</a:t>
            </a:r>
            <a:endParaRPr lang="en-US" altLang="ja-JP" dirty="0" smtClean="0"/>
          </a:p>
        </p:txBody>
      </p:sp>
      <p:sp>
        <p:nvSpPr>
          <p:cNvPr id="11" name="四角形吹き出し 10"/>
          <p:cNvSpPr/>
          <p:nvPr/>
        </p:nvSpPr>
        <p:spPr>
          <a:xfrm>
            <a:off x="1741709" y="5115266"/>
            <a:ext cx="3118323" cy="807413"/>
          </a:xfrm>
          <a:prstGeom prst="wedgeRectCallout">
            <a:avLst>
              <a:gd name="adj1" fmla="val -31725"/>
              <a:gd name="adj2" fmla="val -19556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ハンダで固定する前に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収縮チューブを通しておく。</a:t>
            </a:r>
            <a:endParaRPr kumimoji="1" lang="en-US" altLang="ja-JP" dirty="0" smtClean="0">
              <a:solidFill>
                <a:schemeClr val="tx1"/>
              </a:solidFill>
            </a:endParaRPr>
          </a:p>
        </p:txBody>
      </p:sp>
      <p:sp>
        <p:nvSpPr>
          <p:cNvPr id="12" name="四角形吹き出し 11"/>
          <p:cNvSpPr/>
          <p:nvPr/>
        </p:nvSpPr>
        <p:spPr>
          <a:xfrm>
            <a:off x="395536" y="1511850"/>
            <a:ext cx="4176464" cy="807413"/>
          </a:xfrm>
          <a:prstGeom prst="wedgeRectCallout">
            <a:avLst>
              <a:gd name="adj1" fmla="val -7028"/>
              <a:gd name="adj2" fmla="val 1857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あらかじめ、</a:t>
            </a:r>
            <a:r>
              <a:rPr kumimoji="1" lang="ja-JP" altLang="en-US" dirty="0" smtClean="0">
                <a:solidFill>
                  <a:schemeClr val="tx1"/>
                </a:solidFill>
              </a:rPr>
              <a:t>ピンヘッダー側にもハンダを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乗せておくと固定しやすい。</a:t>
            </a:r>
            <a:endParaRPr kumimoji="1" lang="en-US" altLang="ja-JP" dirty="0" smtClean="0">
              <a:solidFill>
                <a:schemeClr val="tx1"/>
              </a:solidFill>
            </a:endParaRPr>
          </a:p>
        </p:txBody>
      </p:sp>
      <p:sp>
        <p:nvSpPr>
          <p:cNvPr id="18" name="四角形吹き出し 17"/>
          <p:cNvSpPr/>
          <p:nvPr/>
        </p:nvSpPr>
        <p:spPr>
          <a:xfrm>
            <a:off x="5470520" y="6226022"/>
            <a:ext cx="3107181" cy="561564"/>
          </a:xfrm>
          <a:prstGeom prst="wedgeRectCallout">
            <a:avLst>
              <a:gd name="adj1" fmla="val 6644"/>
              <a:gd name="adj2" fmla="val -15021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3</a:t>
            </a:r>
            <a:r>
              <a:rPr kumimoji="1" lang="ja-JP" altLang="en-US" dirty="0" smtClean="0">
                <a:solidFill>
                  <a:schemeClr val="tx1"/>
                </a:solidFill>
              </a:rPr>
              <a:t>本固定するとこのようになる。</a:t>
            </a:r>
            <a:endParaRPr kumimoji="1" lang="en-US" altLang="ja-JP" dirty="0" smtClean="0">
              <a:solidFill>
                <a:schemeClr val="tx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 flipH="1">
            <a:off x="5292080" y="101774"/>
            <a:ext cx="360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【</a:t>
            </a:r>
            <a:r>
              <a:rPr lang="ja-JP" altLang="en-US" dirty="0"/>
              <a:t> 心電図ケーブル</a:t>
            </a:r>
            <a:r>
              <a:rPr lang="ja-JP" altLang="en-US" dirty="0" smtClean="0"/>
              <a:t>の作成</a:t>
            </a:r>
            <a:r>
              <a:rPr lang="en-US" altLang="ja-JP" dirty="0" smtClean="0"/>
              <a:t>4 】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238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C:\Users\nagano1\Desktop\aaa\IMG_427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9690"/>
            <a:ext cx="4958703" cy="661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グループ化 10"/>
          <p:cNvGrpSpPr/>
          <p:nvPr/>
        </p:nvGrpSpPr>
        <p:grpSpPr>
          <a:xfrm>
            <a:off x="5549285" y="478413"/>
            <a:ext cx="2808312" cy="3339111"/>
            <a:chOff x="5791614" y="1493249"/>
            <a:chExt cx="2304256" cy="2739783"/>
          </a:xfrm>
        </p:grpSpPr>
        <p:pic>
          <p:nvPicPr>
            <p:cNvPr id="6149" name="Picture 5" descr="C:\Users\nagano1\Desktop\aaa\IMG_4270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1556792"/>
              <a:ext cx="2007180" cy="2676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正方形/長方形 15"/>
            <p:cNvSpPr/>
            <p:nvPr/>
          </p:nvSpPr>
          <p:spPr>
            <a:xfrm>
              <a:off x="5791614" y="1493249"/>
              <a:ext cx="2304256" cy="8494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5148064" y="766445"/>
            <a:ext cx="3209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ja-JP" altLang="en-US" dirty="0" smtClean="0"/>
              <a:t>赤い太めの収縮チューブを</a:t>
            </a:r>
            <a:endParaRPr lang="en-US" altLang="ja-JP" dirty="0" smtClean="0"/>
          </a:p>
          <a:p>
            <a:r>
              <a:rPr lang="en-US" altLang="ja-JP" dirty="0" smtClean="0"/>
              <a:t>       </a:t>
            </a:r>
            <a:r>
              <a:rPr lang="ja-JP" altLang="en-US" dirty="0" smtClean="0"/>
              <a:t>ニッパーで少し広げておく。</a:t>
            </a:r>
            <a:endParaRPr lang="en-US" altLang="ja-JP" dirty="0" smtClean="0"/>
          </a:p>
        </p:txBody>
      </p:sp>
      <p:sp>
        <p:nvSpPr>
          <p:cNvPr id="19" name="四角形吹き出し 18"/>
          <p:cNvSpPr/>
          <p:nvPr/>
        </p:nvSpPr>
        <p:spPr>
          <a:xfrm>
            <a:off x="5364089" y="3934797"/>
            <a:ext cx="3456384" cy="561564"/>
          </a:xfrm>
          <a:prstGeom prst="wedgeRectCallout">
            <a:avLst>
              <a:gd name="adj1" fmla="val 6644"/>
              <a:gd name="adj2" fmla="val -15021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rgbClr val="FF0000"/>
                </a:solidFill>
              </a:rPr>
              <a:t>強くやり過ぎると破けるので注意</a:t>
            </a:r>
            <a:endParaRPr kumimoji="1" lang="en-US" altLang="ja-JP" dirty="0" smtClean="0">
              <a:solidFill>
                <a:srgbClr val="FF00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148064" y="4726885"/>
            <a:ext cx="3661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 startAt="2"/>
            </a:pPr>
            <a:r>
              <a:rPr lang="ja-JP" altLang="en-US" dirty="0" smtClean="0"/>
              <a:t>ケーブルに収縮チューブを通し、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 収縮させる。</a:t>
            </a:r>
            <a:endParaRPr lang="en-US" altLang="ja-JP" dirty="0" smtClean="0"/>
          </a:p>
        </p:txBody>
      </p:sp>
      <p:sp>
        <p:nvSpPr>
          <p:cNvPr id="21" name="四角形吹き出し 20"/>
          <p:cNvSpPr/>
          <p:nvPr/>
        </p:nvSpPr>
        <p:spPr>
          <a:xfrm>
            <a:off x="395536" y="1968925"/>
            <a:ext cx="3456384" cy="561564"/>
          </a:xfrm>
          <a:prstGeom prst="wedgeRectCallout">
            <a:avLst>
              <a:gd name="adj1" fmla="val -9095"/>
              <a:gd name="adj2" fmla="val 20842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この部分で収縮させる。</a:t>
            </a:r>
            <a:endParaRPr kumimoji="1" lang="en-US" altLang="ja-JP" dirty="0" smtClean="0">
              <a:solidFill>
                <a:schemeClr val="tx1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580112" y="5733256"/>
            <a:ext cx="3195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</a:rPr>
              <a:t>心電図</a:t>
            </a:r>
            <a:r>
              <a:rPr lang="ja-JP" altLang="en-US" sz="2400" dirty="0" smtClean="0">
                <a:solidFill>
                  <a:srgbClr val="FF0000"/>
                </a:solidFill>
              </a:rPr>
              <a:t>ケーブル完成！</a:t>
            </a:r>
            <a:endParaRPr lang="en-US" altLang="ja-JP" sz="2400" dirty="0" smtClean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 flipH="1">
            <a:off x="5292080" y="404664"/>
            <a:ext cx="360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【</a:t>
            </a:r>
            <a:r>
              <a:rPr lang="ja-JP" altLang="en-US" dirty="0"/>
              <a:t> 心電図ケーブル</a:t>
            </a:r>
            <a:r>
              <a:rPr lang="ja-JP" altLang="en-US" dirty="0" smtClean="0"/>
              <a:t>の作成</a:t>
            </a:r>
            <a:r>
              <a:rPr lang="en-US" altLang="ja-JP" dirty="0" smtClean="0"/>
              <a:t> 】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527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2319698" y="3044279"/>
            <a:ext cx="45046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400" dirty="0" smtClean="0"/>
              <a:t>ECG</a:t>
            </a:r>
            <a:r>
              <a:rPr kumimoji="1" lang="ja-JP" altLang="en-US" sz="4400" dirty="0" smtClean="0"/>
              <a:t>アンプの作成</a:t>
            </a:r>
            <a:endParaRPr kumimoji="1" lang="ja-JP" altLang="en-US" sz="44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6763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846714" y="3044279"/>
            <a:ext cx="54505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 smtClean="0"/>
              <a:t>連結線の作成</a:t>
            </a:r>
            <a:endParaRPr kumimoji="1" lang="ja-JP" altLang="en-US" sz="44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3494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unkyotaro\Desktop\新しいフォルダー\2014-03-05 16.25.3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42200"/>
            <a:ext cx="4930200" cy="65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 flipH="1">
            <a:off x="5152356" y="1484784"/>
            <a:ext cx="39059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1. </a:t>
            </a:r>
            <a:r>
              <a:rPr lang="ja-JP" altLang="en-US" dirty="0" smtClean="0"/>
              <a:t>外側</a:t>
            </a:r>
            <a:r>
              <a:rPr lang="ja-JP" altLang="en-US" dirty="0"/>
              <a:t>の被覆</a:t>
            </a:r>
            <a:r>
              <a:rPr lang="ja-JP" altLang="en-US" dirty="0" smtClean="0"/>
              <a:t>を</a:t>
            </a:r>
            <a:endParaRPr lang="en-US" altLang="ja-JP" dirty="0" smtClean="0"/>
          </a:p>
          <a:p>
            <a:pPr algn="r"/>
            <a:r>
              <a:rPr lang="ja-JP" altLang="en-US" dirty="0" smtClean="0"/>
              <a:t>ワイヤーストリッパー</a:t>
            </a:r>
            <a:r>
              <a:rPr lang="ja-JP" altLang="en-US" dirty="0"/>
              <a:t>で剥く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r>
              <a:rPr lang="en-US" altLang="ja-JP" dirty="0" smtClean="0">
                <a:solidFill>
                  <a:srgbClr val="FF0000"/>
                </a:solidFill>
              </a:rPr>
              <a:t>   ※</a:t>
            </a:r>
            <a:r>
              <a:rPr lang="ja-JP" altLang="en-US" dirty="0">
                <a:solidFill>
                  <a:srgbClr val="FF0000"/>
                </a:solidFill>
              </a:rPr>
              <a:t>中の線を切らないように注意。</a:t>
            </a:r>
            <a:endParaRPr lang="en-US" altLang="ja-JP" dirty="0">
              <a:solidFill>
                <a:srgbClr val="FF0000"/>
              </a:solidFill>
            </a:endParaRPr>
          </a:p>
          <a:p>
            <a:endParaRPr lang="en-US" altLang="ja-JP" dirty="0"/>
          </a:p>
          <a:p>
            <a:r>
              <a:rPr lang="en-US" altLang="ja-JP" dirty="0" smtClean="0"/>
              <a:t>2. </a:t>
            </a:r>
            <a:r>
              <a:rPr lang="ja-JP" altLang="en-US" dirty="0" smtClean="0"/>
              <a:t>各線の剥いた部分をそれぞれ</a:t>
            </a:r>
            <a:endParaRPr lang="en-US" altLang="ja-JP" dirty="0" smtClean="0"/>
          </a:p>
          <a:p>
            <a:r>
              <a:rPr lang="ja-JP" altLang="en-US" dirty="0" smtClean="0"/>
              <a:t>撚り合わせ、はんだ</a:t>
            </a:r>
            <a:r>
              <a:rPr lang="ja-JP" altLang="en-US" dirty="0"/>
              <a:t>でコーティングする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en-US" altLang="ja-JP" dirty="0" smtClean="0"/>
              <a:t>3. </a:t>
            </a:r>
            <a:r>
              <a:rPr lang="ja-JP" altLang="en-US" dirty="0" smtClean="0"/>
              <a:t>はんだ付け</a:t>
            </a:r>
            <a:r>
              <a:rPr lang="ja-JP" altLang="en-US" dirty="0"/>
              <a:t>が</a:t>
            </a:r>
            <a:r>
              <a:rPr lang="ja-JP" altLang="en-US" dirty="0" smtClean="0"/>
              <a:t>終わったら白線に</a:t>
            </a:r>
            <a:endParaRPr lang="en-US" altLang="ja-JP" dirty="0"/>
          </a:p>
          <a:p>
            <a:pPr algn="r"/>
            <a:r>
              <a:rPr lang="ja-JP" altLang="en-US" dirty="0" smtClean="0"/>
              <a:t>収縮チューブ</a:t>
            </a:r>
            <a:r>
              <a:rPr lang="ja-JP" altLang="en-US" dirty="0"/>
              <a:t>をかぶせておく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pPr algn="r"/>
            <a:endParaRPr lang="en-US" altLang="ja-JP" dirty="0"/>
          </a:p>
          <a:p>
            <a:r>
              <a:rPr lang="en-US" altLang="ja-JP" dirty="0" smtClean="0"/>
              <a:t>4.</a:t>
            </a:r>
            <a:r>
              <a:rPr lang="ja-JP" altLang="en-US" dirty="0" smtClean="0"/>
              <a:t>完了したら、もう片側も同様に行う。</a:t>
            </a:r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 flipH="1">
            <a:off x="5292080" y="404664"/>
            <a:ext cx="360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【</a:t>
            </a:r>
            <a:r>
              <a:rPr lang="ja-JP" altLang="en-US" dirty="0"/>
              <a:t> </a:t>
            </a:r>
            <a:r>
              <a:rPr lang="ja-JP" altLang="en-US" dirty="0" smtClean="0"/>
              <a:t>連結線の作成</a:t>
            </a:r>
            <a:r>
              <a:rPr lang="en-US" altLang="ja-JP" dirty="0" smtClean="0"/>
              <a:t>1 】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7" name="四角形吹き出し 6"/>
          <p:cNvSpPr/>
          <p:nvPr/>
        </p:nvSpPr>
        <p:spPr>
          <a:xfrm>
            <a:off x="2557920" y="1196752"/>
            <a:ext cx="2273691" cy="862071"/>
          </a:xfrm>
          <a:prstGeom prst="wedgeRectCallout">
            <a:avLst>
              <a:gd name="adj1" fmla="val -3574"/>
              <a:gd name="adj2" fmla="val 121658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 smtClean="0">
                <a:solidFill>
                  <a:schemeClr val="tx1"/>
                </a:solidFill>
              </a:rPr>
              <a:t>撚り合わせると、</a:t>
            </a:r>
            <a:endParaRPr kumimoji="1" lang="en-US" altLang="ja-JP" sz="1600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sz="1600" dirty="0">
                <a:solidFill>
                  <a:schemeClr val="tx1"/>
                </a:solidFill>
              </a:rPr>
              <a:t>次</a:t>
            </a:r>
            <a:r>
              <a:rPr lang="ja-JP" altLang="en-US" sz="1600" dirty="0" smtClean="0">
                <a:solidFill>
                  <a:schemeClr val="tx1"/>
                </a:solidFill>
              </a:rPr>
              <a:t>の</a:t>
            </a:r>
            <a:r>
              <a:rPr lang="ja-JP" altLang="en-US" sz="1600" dirty="0">
                <a:solidFill>
                  <a:schemeClr val="tx1"/>
                </a:solidFill>
              </a:rPr>
              <a:t>工程</a:t>
            </a:r>
            <a:r>
              <a:rPr lang="ja-JP" altLang="en-US" sz="1600" dirty="0" smtClean="0">
                <a:solidFill>
                  <a:schemeClr val="tx1"/>
                </a:solidFill>
              </a:rPr>
              <a:t>ではんだ付けしやすい！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8" name="四角形吹き出し 7"/>
          <p:cNvSpPr/>
          <p:nvPr/>
        </p:nvSpPr>
        <p:spPr>
          <a:xfrm>
            <a:off x="2629416" y="5542059"/>
            <a:ext cx="2319392" cy="911277"/>
          </a:xfrm>
          <a:prstGeom prst="wedgeRectCallout">
            <a:avLst>
              <a:gd name="adj1" fmla="val -34050"/>
              <a:gd name="adj2" fmla="val -24412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chemeClr val="tx1"/>
                </a:solidFill>
              </a:rPr>
              <a:t>お忘れ</a:t>
            </a:r>
            <a:r>
              <a:rPr lang="ja-JP" altLang="en-US" sz="1600" dirty="0" smtClean="0">
                <a:solidFill>
                  <a:schemeClr val="tx1"/>
                </a:solidFill>
              </a:rPr>
              <a:t>なく！</a:t>
            </a:r>
            <a:endParaRPr lang="en-US" altLang="ja-JP" sz="1600" dirty="0" smtClean="0">
              <a:solidFill>
                <a:schemeClr val="tx1"/>
              </a:solidFill>
            </a:endParaRPr>
          </a:p>
          <a:p>
            <a:pPr algn="ctr"/>
            <a:r>
              <a:rPr lang="en-US" altLang="ja-JP" sz="1600" dirty="0" smtClean="0">
                <a:solidFill>
                  <a:schemeClr val="tx1"/>
                </a:solidFill>
              </a:rPr>
              <a:t>3</a:t>
            </a:r>
            <a:r>
              <a:rPr kumimoji="1" lang="ja-JP" altLang="en-US" sz="1600" dirty="0" smtClean="0">
                <a:solidFill>
                  <a:schemeClr val="tx1"/>
                </a:solidFill>
              </a:rPr>
              <a:t>本の線をまとめた際に、中で接触するのを防ぐ！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1898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premium.ipros.jp/c/public/product/image/cf6/2000064361/IPROS2045460090748944173_220x22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497" y="1988840"/>
            <a:ext cx="2789111" cy="278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グループ化 7"/>
          <p:cNvGrpSpPr/>
          <p:nvPr/>
        </p:nvGrpSpPr>
        <p:grpSpPr>
          <a:xfrm>
            <a:off x="5114085" y="3717032"/>
            <a:ext cx="2698275" cy="3744416"/>
            <a:chOff x="5427510" y="2564904"/>
            <a:chExt cx="3320954" cy="4608512"/>
          </a:xfrm>
        </p:grpSpPr>
        <p:pic>
          <p:nvPicPr>
            <p:cNvPr id="5" name="Picture 4" descr="C:\Users\bunkyotaro\Desktop\新しいフォルダー\2014-03-05 16.36.3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7564" y="2902857"/>
              <a:ext cx="2849430" cy="3799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正方形/長方形 5"/>
            <p:cNvSpPr/>
            <p:nvPr/>
          </p:nvSpPr>
          <p:spPr>
            <a:xfrm>
              <a:off x="5436096" y="2564904"/>
              <a:ext cx="3312368" cy="8640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5427510" y="6237312"/>
              <a:ext cx="3312368" cy="936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2" name="Picture 3" descr="C:\Users\bunkyotaro\Desktop\新しいフォルダー\2014-03-05 16.28.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42200"/>
            <a:ext cx="4930200" cy="65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 flipH="1">
            <a:off x="5292080" y="404664"/>
            <a:ext cx="360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【</a:t>
            </a:r>
            <a:r>
              <a:rPr lang="ja-JP" altLang="en-US" dirty="0"/>
              <a:t> </a:t>
            </a:r>
            <a:r>
              <a:rPr lang="ja-JP" altLang="en-US" dirty="0" smtClean="0"/>
              <a:t>連結線の作成</a:t>
            </a:r>
            <a:r>
              <a:rPr lang="en-US" altLang="ja-JP" dirty="0" smtClean="0"/>
              <a:t>2 】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 flipH="1">
            <a:off x="5152356" y="836712"/>
            <a:ext cx="39059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1. </a:t>
            </a:r>
            <a:r>
              <a:rPr lang="ja-JP" altLang="en-US" dirty="0" smtClean="0"/>
              <a:t>ピンヘッダー</a:t>
            </a:r>
            <a:r>
              <a:rPr lang="ja-JP" altLang="en-US" dirty="0"/>
              <a:t>にはんだ付けする。</a:t>
            </a:r>
            <a:endParaRPr lang="en-US" altLang="ja-JP" dirty="0"/>
          </a:p>
          <a:p>
            <a:pPr algn="ctr"/>
            <a:r>
              <a:rPr lang="ja-JP" altLang="en-US" dirty="0" smtClean="0"/>
              <a:t>３本</a:t>
            </a:r>
            <a:r>
              <a:rPr lang="ja-JP" altLang="en-US" dirty="0"/>
              <a:t>ともはんだ付けが済んだら、</a:t>
            </a:r>
            <a:endParaRPr lang="en-US" altLang="ja-JP" dirty="0"/>
          </a:p>
          <a:p>
            <a:pPr algn="ctr"/>
            <a:r>
              <a:rPr lang="ja-JP" altLang="en-US" dirty="0"/>
              <a:t>収縮チューブでカバーする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pPr algn="ctr"/>
            <a:endParaRPr lang="en-US" altLang="ja-JP" dirty="0"/>
          </a:p>
          <a:p>
            <a:pPr algn="ctr"/>
            <a:r>
              <a:rPr lang="en-US" altLang="ja-JP" u="sng" dirty="0" smtClean="0">
                <a:solidFill>
                  <a:srgbClr val="FF0000"/>
                </a:solidFill>
              </a:rPr>
              <a:t>※</a:t>
            </a:r>
            <a:r>
              <a:rPr lang="ja-JP" altLang="en-US" u="sng" dirty="0" smtClean="0">
                <a:solidFill>
                  <a:srgbClr val="FF0000"/>
                </a:solidFill>
              </a:rPr>
              <a:t>片側は丸ピンヘッダー、</a:t>
            </a:r>
            <a:endParaRPr lang="en-US" altLang="ja-JP" u="sng" dirty="0" smtClean="0">
              <a:solidFill>
                <a:srgbClr val="FF0000"/>
              </a:solidFill>
            </a:endParaRPr>
          </a:p>
          <a:p>
            <a:pPr algn="ctr"/>
            <a:r>
              <a:rPr lang="ja-JP" altLang="en-US" u="sng" dirty="0" smtClean="0">
                <a:solidFill>
                  <a:srgbClr val="FF0000"/>
                </a:solidFill>
              </a:rPr>
              <a:t>もう片側は角ピンヘッダー。</a:t>
            </a:r>
            <a:endParaRPr lang="en-US" altLang="ja-JP" u="sng" dirty="0">
              <a:solidFill>
                <a:srgbClr val="FF0000"/>
              </a:solidFill>
            </a:endParaRPr>
          </a:p>
        </p:txBody>
      </p:sp>
      <p:sp>
        <p:nvSpPr>
          <p:cNvPr id="11" name="右カーブ矢印 10"/>
          <p:cNvSpPr/>
          <p:nvPr/>
        </p:nvSpPr>
        <p:spPr>
          <a:xfrm rot="17913763">
            <a:off x="3609807" y="3441012"/>
            <a:ext cx="1316945" cy="4181312"/>
          </a:xfrm>
          <a:prstGeom prst="curv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四角形吹き出し 11"/>
          <p:cNvSpPr/>
          <p:nvPr/>
        </p:nvSpPr>
        <p:spPr>
          <a:xfrm>
            <a:off x="1691680" y="1490491"/>
            <a:ext cx="2551331" cy="1002405"/>
          </a:xfrm>
          <a:prstGeom prst="wedgeRectCallout">
            <a:avLst>
              <a:gd name="adj1" fmla="val 603"/>
              <a:gd name="adj2" fmla="val 118472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 smtClean="0">
                <a:solidFill>
                  <a:schemeClr val="tx1"/>
                </a:solidFill>
              </a:rPr>
              <a:t>ピンヘッダーのプラスチック部分は熱に弱い！</a:t>
            </a:r>
            <a:endParaRPr kumimoji="1" lang="en-US" altLang="ja-JP" sz="1600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sz="1600" dirty="0">
                <a:solidFill>
                  <a:schemeClr val="tx1"/>
                </a:solidFill>
              </a:rPr>
              <a:t>作業</a:t>
            </a:r>
            <a:r>
              <a:rPr lang="ja-JP" altLang="en-US" sz="1600" dirty="0" smtClean="0">
                <a:solidFill>
                  <a:schemeClr val="tx1"/>
                </a:solidFill>
              </a:rPr>
              <a:t>は手早くパパっと！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3" name="四角形吹き出し 12"/>
          <p:cNvSpPr/>
          <p:nvPr/>
        </p:nvSpPr>
        <p:spPr>
          <a:xfrm>
            <a:off x="647953" y="5531668"/>
            <a:ext cx="2319392" cy="828434"/>
          </a:xfrm>
          <a:prstGeom prst="wedgeRectCallout">
            <a:avLst>
              <a:gd name="adj1" fmla="val 62954"/>
              <a:gd name="adj2" fmla="val -45391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 smtClean="0">
                <a:solidFill>
                  <a:schemeClr val="tx1"/>
                </a:solidFill>
              </a:rPr>
              <a:t>はんだ付けが完了したら</a:t>
            </a:r>
            <a:endParaRPr kumimoji="1" lang="en-US" altLang="ja-JP" sz="1600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600" dirty="0" smtClean="0">
                <a:solidFill>
                  <a:schemeClr val="tx1"/>
                </a:solidFill>
              </a:rPr>
              <a:t>収縮チューブを被せる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 flipH="1">
            <a:off x="5399796" y="3390768"/>
            <a:ext cx="2425264" cy="876928"/>
          </a:xfrm>
          <a:prstGeom prst="leftArrow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dirty="0" smtClean="0">
                <a:solidFill>
                  <a:srgbClr val="FF0000"/>
                </a:solidFill>
              </a:rPr>
              <a:t>丸ピンヘッダーは、</a:t>
            </a:r>
            <a:endParaRPr lang="en-US" altLang="ja-JP" sz="1200" dirty="0" smtClean="0">
              <a:solidFill>
                <a:srgbClr val="FF0000"/>
              </a:solidFill>
            </a:endParaRPr>
          </a:p>
          <a:p>
            <a:pPr algn="ctr"/>
            <a:r>
              <a:rPr lang="ja-JP" altLang="en-US" sz="1200" dirty="0" smtClean="0">
                <a:solidFill>
                  <a:srgbClr val="FF0000"/>
                </a:solidFill>
              </a:rPr>
              <a:t>細い方にはんだ付けすること！</a:t>
            </a:r>
            <a:endParaRPr lang="en-US" altLang="ja-JP" sz="1200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 flipH="1">
            <a:off x="7714952" y="3717032"/>
            <a:ext cx="7025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100" dirty="0" smtClean="0"/>
              <a:t>細い→</a:t>
            </a:r>
            <a:endParaRPr lang="en-US" altLang="ja-JP" sz="1100" dirty="0"/>
          </a:p>
        </p:txBody>
      </p:sp>
      <p:sp>
        <p:nvSpPr>
          <p:cNvPr id="17" name="テキスト ボックス 16"/>
          <p:cNvSpPr txBox="1"/>
          <p:nvPr/>
        </p:nvSpPr>
        <p:spPr>
          <a:xfrm flipH="1">
            <a:off x="7714952" y="2951366"/>
            <a:ext cx="7025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100" dirty="0" smtClean="0"/>
              <a:t>太い→</a:t>
            </a:r>
            <a:endParaRPr lang="en-US" altLang="ja-JP" sz="1100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5884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846714" y="3044279"/>
            <a:ext cx="54505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dirty="0"/>
              <a:t>接続と動作確認</a:t>
            </a:r>
            <a:endParaRPr kumimoji="1" lang="ja-JP" altLang="en-US" sz="44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958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unkyotaro\Desktop\2014-03-07 14.46.2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33200"/>
            <a:ext cx="4943700" cy="659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 flipH="1">
            <a:off x="5292080" y="404664"/>
            <a:ext cx="360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【 </a:t>
            </a:r>
            <a:r>
              <a:rPr lang="ja-JP" altLang="en-US" dirty="0" smtClean="0"/>
              <a:t>各部品</a:t>
            </a:r>
            <a:r>
              <a:rPr lang="ja-JP" altLang="en-US" dirty="0"/>
              <a:t>の接続と動作</a:t>
            </a:r>
            <a:r>
              <a:rPr lang="ja-JP" altLang="en-US" dirty="0" smtClean="0"/>
              <a:t>確認 </a:t>
            </a:r>
            <a:r>
              <a:rPr lang="en-US" altLang="ja-JP" dirty="0" smtClean="0"/>
              <a:t>】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 flipH="1">
            <a:off x="5228560" y="1463873"/>
            <a:ext cx="375350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1.【GND</a:t>
            </a:r>
            <a:r>
              <a:rPr lang="ja-JP" altLang="en-US" dirty="0" smtClean="0"/>
              <a:t>線</a:t>
            </a:r>
            <a:r>
              <a:rPr lang="en-US" altLang="ja-JP" dirty="0" smtClean="0"/>
              <a:t>】</a:t>
            </a:r>
          </a:p>
          <a:p>
            <a:r>
              <a:rPr lang="ja-JP" altLang="en-US" dirty="0" smtClean="0"/>
              <a:t>　ブレッドボード</a:t>
            </a:r>
            <a:r>
              <a:rPr lang="ja-JP" altLang="en-US" dirty="0"/>
              <a:t>の</a:t>
            </a:r>
            <a:r>
              <a:rPr lang="en-US" altLang="ja-JP" dirty="0"/>
              <a:t>GND</a:t>
            </a:r>
            <a:r>
              <a:rPr lang="ja-JP" altLang="en-US" dirty="0" smtClean="0"/>
              <a:t>と、</a:t>
            </a:r>
            <a:endParaRPr lang="en-US" altLang="ja-JP" dirty="0" smtClean="0"/>
          </a:p>
          <a:p>
            <a:pPr algn="r"/>
            <a:r>
              <a:rPr lang="en-US" altLang="ja-JP" dirty="0" smtClean="0"/>
              <a:t>Arduino</a:t>
            </a:r>
            <a:r>
              <a:rPr lang="ja-JP" altLang="en-US" dirty="0"/>
              <a:t>の</a:t>
            </a:r>
            <a:r>
              <a:rPr lang="en-US" altLang="ja-JP" dirty="0"/>
              <a:t>GND</a:t>
            </a:r>
            <a:r>
              <a:rPr lang="ja-JP" altLang="en-US" dirty="0" smtClean="0"/>
              <a:t>を接続</a:t>
            </a:r>
            <a:endParaRPr lang="en-US" altLang="ja-JP" dirty="0" smtClean="0"/>
          </a:p>
          <a:p>
            <a:pPr algn="r"/>
            <a:endParaRPr lang="en-US" altLang="ja-JP" dirty="0" smtClean="0"/>
          </a:p>
          <a:p>
            <a:r>
              <a:rPr lang="en-US" altLang="ja-JP" dirty="0" smtClean="0"/>
              <a:t>2.【ECG</a:t>
            </a:r>
            <a:r>
              <a:rPr lang="ja-JP" altLang="en-US" dirty="0" smtClean="0"/>
              <a:t>信号線</a:t>
            </a:r>
            <a:r>
              <a:rPr lang="en-US" altLang="ja-JP" dirty="0" smtClean="0"/>
              <a:t>】</a:t>
            </a:r>
          </a:p>
          <a:p>
            <a:r>
              <a:rPr lang="ja-JP" altLang="en-US" dirty="0" smtClean="0"/>
              <a:t>　</a:t>
            </a:r>
            <a:r>
              <a:rPr lang="en-US" altLang="ja-JP" dirty="0" smtClean="0"/>
              <a:t> </a:t>
            </a:r>
            <a:r>
              <a:rPr lang="en-US" altLang="ja-JP" dirty="0"/>
              <a:t>j</a:t>
            </a:r>
            <a:r>
              <a:rPr lang="ja-JP" altLang="en-US" dirty="0"/>
              <a:t>列の</a:t>
            </a:r>
            <a:r>
              <a:rPr lang="en-US" altLang="ja-JP" dirty="0" smtClean="0"/>
              <a:t>19</a:t>
            </a:r>
            <a:r>
              <a:rPr lang="ja-JP" altLang="en-US" dirty="0" smtClean="0"/>
              <a:t>と</a:t>
            </a:r>
            <a:r>
              <a:rPr lang="en-US" altLang="ja-JP" dirty="0" smtClean="0"/>
              <a:t>Arduino</a:t>
            </a:r>
            <a:r>
              <a:rPr lang="ja-JP" altLang="en-US" dirty="0" smtClean="0"/>
              <a:t>の</a:t>
            </a:r>
            <a:r>
              <a:rPr lang="en-US" altLang="ja-JP" dirty="0" smtClean="0"/>
              <a:t>A0</a:t>
            </a:r>
            <a:r>
              <a:rPr lang="ja-JP" altLang="en-US" dirty="0" smtClean="0"/>
              <a:t>を接続</a:t>
            </a:r>
            <a:endParaRPr lang="ja-JP" altLang="en-US" dirty="0"/>
          </a:p>
          <a:p>
            <a:endParaRPr lang="ja-JP" altLang="en-US" dirty="0"/>
          </a:p>
          <a:p>
            <a:r>
              <a:rPr lang="en-US" altLang="ja-JP" dirty="0" smtClean="0"/>
              <a:t>3.【ECG</a:t>
            </a:r>
            <a:r>
              <a:rPr lang="ja-JP" altLang="en-US" dirty="0" smtClean="0"/>
              <a:t>ケーブルとの連結線</a:t>
            </a:r>
            <a:r>
              <a:rPr lang="en-US" altLang="ja-JP" dirty="0" smtClean="0"/>
              <a:t>】</a:t>
            </a:r>
          </a:p>
          <a:p>
            <a:r>
              <a:rPr lang="ja-JP" altLang="en-US" dirty="0" smtClean="0"/>
              <a:t>　</a:t>
            </a:r>
            <a:r>
              <a:rPr lang="en-US" altLang="ja-JP" dirty="0" smtClean="0"/>
              <a:t>A</a:t>
            </a:r>
            <a:r>
              <a:rPr lang="ja-JP" altLang="en-US" dirty="0" smtClean="0"/>
              <a:t>列</a:t>
            </a:r>
            <a:r>
              <a:rPr lang="en-US" altLang="ja-JP" dirty="0" smtClean="0"/>
              <a:t>28,29,30</a:t>
            </a:r>
            <a:r>
              <a:rPr lang="ja-JP" altLang="en-US" dirty="0" smtClean="0"/>
              <a:t>に、</a:t>
            </a:r>
            <a:endParaRPr lang="en-US" altLang="ja-JP" dirty="0" smtClean="0"/>
          </a:p>
          <a:p>
            <a:pPr algn="r"/>
            <a:r>
              <a:rPr lang="ja-JP" altLang="en-US" dirty="0" smtClean="0"/>
              <a:t>赤白黒の順になるように接続。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en-US" altLang="ja-JP" dirty="0" smtClean="0"/>
              <a:t>4.【</a:t>
            </a:r>
            <a:r>
              <a:rPr lang="ja-JP" altLang="en-US" dirty="0" smtClean="0"/>
              <a:t>電源</a:t>
            </a:r>
            <a:r>
              <a:rPr lang="en-US" altLang="ja-JP" dirty="0" smtClean="0"/>
              <a:t>】</a:t>
            </a:r>
          </a:p>
          <a:p>
            <a:r>
              <a:rPr lang="ja-JP" altLang="en-US" dirty="0" smtClean="0"/>
              <a:t>　</a:t>
            </a:r>
            <a:r>
              <a:rPr lang="en-US" altLang="ja-JP" dirty="0" smtClean="0"/>
              <a:t>g</a:t>
            </a:r>
            <a:r>
              <a:rPr lang="ja-JP" altLang="en-US" dirty="0" smtClean="0"/>
              <a:t>列</a:t>
            </a:r>
            <a:r>
              <a:rPr lang="en-US" altLang="ja-JP" dirty="0"/>
              <a:t>12</a:t>
            </a:r>
            <a:r>
              <a:rPr lang="ja-JP" altLang="en-US" dirty="0"/>
              <a:t>がプラス</a:t>
            </a:r>
            <a:r>
              <a:rPr lang="ja-JP" altLang="en-US" dirty="0" smtClean="0"/>
              <a:t>、</a:t>
            </a:r>
            <a:r>
              <a:rPr lang="en-US" altLang="ja-JP" dirty="0" smtClean="0"/>
              <a:t>g</a:t>
            </a:r>
            <a:r>
              <a:rPr lang="ja-JP" altLang="en-US" dirty="0" smtClean="0"/>
              <a:t>列</a:t>
            </a:r>
            <a:r>
              <a:rPr lang="en-US" altLang="ja-JP" dirty="0"/>
              <a:t>13</a:t>
            </a:r>
            <a:r>
              <a:rPr lang="ja-JP" altLang="en-US" dirty="0"/>
              <a:t>が</a:t>
            </a:r>
            <a:r>
              <a:rPr lang="ja-JP" altLang="en-US" dirty="0" smtClean="0"/>
              <a:t>マイナス</a:t>
            </a:r>
            <a:r>
              <a:rPr lang="ja-JP" altLang="en-US" dirty="0"/>
              <a:t>。</a:t>
            </a:r>
          </a:p>
        </p:txBody>
      </p:sp>
      <p:sp>
        <p:nvSpPr>
          <p:cNvPr id="13" name="四角形吹き出し 12"/>
          <p:cNvSpPr/>
          <p:nvPr/>
        </p:nvSpPr>
        <p:spPr>
          <a:xfrm>
            <a:off x="2086370" y="2660006"/>
            <a:ext cx="609891" cy="360000"/>
          </a:xfrm>
          <a:prstGeom prst="wedgeRectCallout">
            <a:avLst>
              <a:gd name="adj1" fmla="val 75712"/>
              <a:gd name="adj2" fmla="val 36136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 smtClean="0">
                <a:solidFill>
                  <a:schemeClr val="tx1"/>
                </a:solidFill>
              </a:rPr>
              <a:t>電源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14" name="四角形吹き出し 13"/>
          <p:cNvSpPr/>
          <p:nvPr/>
        </p:nvSpPr>
        <p:spPr>
          <a:xfrm>
            <a:off x="3039016" y="1159917"/>
            <a:ext cx="811765" cy="360000"/>
          </a:xfrm>
          <a:prstGeom prst="wedgeRectCallout">
            <a:avLst>
              <a:gd name="adj1" fmla="val 21369"/>
              <a:gd name="adj2" fmla="val 175562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 smtClean="0">
                <a:solidFill>
                  <a:schemeClr val="tx1"/>
                </a:solidFill>
              </a:rPr>
              <a:t>GND</a:t>
            </a:r>
            <a:r>
              <a:rPr kumimoji="1" lang="ja-JP" altLang="en-US" sz="1600" b="1" dirty="0" smtClean="0">
                <a:solidFill>
                  <a:schemeClr val="tx1"/>
                </a:solidFill>
              </a:rPr>
              <a:t>線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15" name="四角形吹き出し 14"/>
          <p:cNvSpPr/>
          <p:nvPr/>
        </p:nvSpPr>
        <p:spPr>
          <a:xfrm>
            <a:off x="3256529" y="4435292"/>
            <a:ext cx="1188504" cy="360000"/>
          </a:xfrm>
          <a:prstGeom prst="wedgeRectCallout">
            <a:avLst>
              <a:gd name="adj1" fmla="val -30516"/>
              <a:gd name="adj2" fmla="val -104063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b="1" dirty="0" smtClean="0">
                <a:solidFill>
                  <a:schemeClr val="tx1"/>
                </a:solidFill>
              </a:rPr>
              <a:t>ECG</a:t>
            </a:r>
            <a:r>
              <a:rPr lang="ja-JP" altLang="en-US" sz="1600" b="1" dirty="0" smtClean="0">
                <a:solidFill>
                  <a:schemeClr val="tx1"/>
                </a:solidFill>
              </a:rPr>
              <a:t>信号</a:t>
            </a:r>
            <a:r>
              <a:rPr lang="ja-JP" altLang="en-US" sz="1600" b="1" dirty="0">
                <a:solidFill>
                  <a:schemeClr val="tx1"/>
                </a:solidFill>
              </a:rPr>
              <a:t>線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16" name="四角形吹き出し 15"/>
          <p:cNvSpPr/>
          <p:nvPr/>
        </p:nvSpPr>
        <p:spPr>
          <a:xfrm>
            <a:off x="395536" y="4604155"/>
            <a:ext cx="1438089" cy="579784"/>
          </a:xfrm>
          <a:prstGeom prst="wedgeRectCallout">
            <a:avLst>
              <a:gd name="adj1" fmla="val 38941"/>
              <a:gd name="adj2" fmla="val 11818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 smtClean="0">
                <a:solidFill>
                  <a:schemeClr val="tx1"/>
                </a:solidFill>
              </a:rPr>
              <a:t>ECG</a:t>
            </a:r>
            <a:r>
              <a:rPr lang="ja-JP" altLang="en-US" sz="1600" b="1" dirty="0" smtClean="0">
                <a:solidFill>
                  <a:schemeClr val="tx1"/>
                </a:solidFill>
              </a:rPr>
              <a:t>ケーブル</a:t>
            </a:r>
            <a:endParaRPr lang="en-US" altLang="ja-JP" sz="1600" b="1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sz="1600" b="1" dirty="0" smtClean="0">
                <a:solidFill>
                  <a:schemeClr val="tx1"/>
                </a:solidFill>
              </a:rPr>
              <a:t>との連結線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231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bunkyotaro\Desktop\新しいフォルダー\2014-03-05 16.42.2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42200"/>
            <a:ext cx="4930200" cy="65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 flipH="1">
            <a:off x="5292080" y="404664"/>
            <a:ext cx="360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【 </a:t>
            </a:r>
            <a:r>
              <a:rPr lang="ja-JP" altLang="en-US" dirty="0" smtClean="0"/>
              <a:t>各部品</a:t>
            </a:r>
            <a:r>
              <a:rPr lang="ja-JP" altLang="en-US" dirty="0"/>
              <a:t>の接続と動作</a:t>
            </a:r>
            <a:r>
              <a:rPr lang="ja-JP" altLang="en-US" dirty="0" smtClean="0"/>
              <a:t>確認 </a:t>
            </a:r>
            <a:r>
              <a:rPr lang="en-US" altLang="ja-JP" dirty="0" smtClean="0"/>
              <a:t>】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 flipH="1">
            <a:off x="5228560" y="2721694"/>
            <a:ext cx="37535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ECG</a:t>
            </a:r>
            <a:r>
              <a:rPr lang="ja-JP" altLang="en-US" dirty="0" smtClean="0"/>
              <a:t>ケーブル</a:t>
            </a:r>
            <a:r>
              <a:rPr lang="ja-JP" altLang="en-US" dirty="0"/>
              <a:t>と</a:t>
            </a:r>
            <a:r>
              <a:rPr lang="ja-JP" altLang="en-US" dirty="0" smtClean="0"/>
              <a:t>連結線をつなぐ。</a:t>
            </a:r>
            <a:endParaRPr lang="en-US" altLang="ja-JP" dirty="0" smtClean="0"/>
          </a:p>
          <a:p>
            <a:endParaRPr lang="en-US" altLang="ja-JP" dirty="0"/>
          </a:p>
          <a:p>
            <a:pPr algn="ctr"/>
            <a:r>
              <a:rPr lang="en-US" altLang="ja-JP" dirty="0" smtClean="0">
                <a:solidFill>
                  <a:srgbClr val="FF0000"/>
                </a:solidFill>
              </a:rPr>
              <a:t>※</a:t>
            </a:r>
            <a:r>
              <a:rPr lang="ja-JP" altLang="en-US" dirty="0" smtClean="0">
                <a:solidFill>
                  <a:srgbClr val="FF0000"/>
                </a:solidFill>
              </a:rPr>
              <a:t>色の並びを揃えるように！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 flipH="1">
            <a:off x="5176380" y="4509120"/>
            <a:ext cx="3860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※</a:t>
            </a:r>
            <a:r>
              <a:rPr lang="ja-JP" altLang="en-US" dirty="0" smtClean="0">
                <a:solidFill>
                  <a:srgbClr val="FF0000"/>
                </a:solidFill>
              </a:rPr>
              <a:t>何かの拍子に</a:t>
            </a:r>
            <a:r>
              <a:rPr lang="en-US" altLang="ja-JP" dirty="0" smtClean="0">
                <a:solidFill>
                  <a:srgbClr val="FF0000"/>
                </a:solidFill>
              </a:rPr>
              <a:t>ECG</a:t>
            </a:r>
            <a:r>
              <a:rPr lang="ja-JP" altLang="en-US" dirty="0" smtClean="0">
                <a:solidFill>
                  <a:srgbClr val="FF0000"/>
                </a:solidFill>
              </a:rPr>
              <a:t>ケーブルが引っ張られて、回路やケーブルが損傷してしまうのを防ぐため、あえて連結部分を設けています。</a:t>
            </a:r>
            <a:endParaRPr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1273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gano\Desktop\photoN\IMG_428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33200"/>
            <a:ext cx="4941176" cy="659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 flipH="1">
            <a:off x="5176380" y="4509120"/>
            <a:ext cx="3860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※LED</a:t>
            </a:r>
            <a:r>
              <a:rPr lang="ja-JP" altLang="en-US" dirty="0" smtClean="0">
                <a:solidFill>
                  <a:srgbClr val="FF0000"/>
                </a:solidFill>
              </a:rPr>
              <a:t>が点灯しない場合は、どこかで接続を間違えている可能性があります。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 flipH="1">
            <a:off x="5292080" y="404664"/>
            <a:ext cx="360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【 </a:t>
            </a:r>
            <a:r>
              <a:rPr lang="ja-JP" altLang="en-US" dirty="0" smtClean="0"/>
              <a:t>各部品</a:t>
            </a:r>
            <a:r>
              <a:rPr lang="ja-JP" altLang="en-US" dirty="0"/>
              <a:t>の接続と動作</a:t>
            </a:r>
            <a:r>
              <a:rPr lang="ja-JP" altLang="en-US" dirty="0" smtClean="0"/>
              <a:t>確認 </a:t>
            </a:r>
            <a:r>
              <a:rPr lang="en-US" altLang="ja-JP" dirty="0" smtClean="0"/>
              <a:t>】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 flipH="1">
            <a:off x="5228560" y="2566645"/>
            <a:ext cx="3753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正しく測定されている場合は、</a:t>
            </a:r>
            <a:endParaRPr lang="en-US" altLang="ja-JP" dirty="0" smtClean="0"/>
          </a:p>
          <a:p>
            <a:pPr algn="r"/>
            <a:r>
              <a:rPr lang="en-US" altLang="ja-JP" dirty="0" smtClean="0"/>
              <a:t>LED</a:t>
            </a:r>
            <a:r>
              <a:rPr lang="ja-JP" altLang="en-US" dirty="0" smtClean="0"/>
              <a:t>が心拍に連動し点滅します。</a:t>
            </a:r>
            <a:endParaRPr lang="ja-JP" altLang="en-US" dirty="0"/>
          </a:p>
        </p:txBody>
      </p:sp>
      <p:sp>
        <p:nvSpPr>
          <p:cNvPr id="8" name="円/楕円 7"/>
          <p:cNvSpPr/>
          <p:nvPr/>
        </p:nvSpPr>
        <p:spPr>
          <a:xfrm>
            <a:off x="3419872" y="3284984"/>
            <a:ext cx="1368152" cy="1368152"/>
          </a:xfrm>
          <a:prstGeom prst="ellipse">
            <a:avLst/>
          </a:prstGeom>
          <a:noFill/>
          <a:ln w="76200" cmpd="dbl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045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846714" y="3044279"/>
            <a:ext cx="54505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 smtClean="0"/>
              <a:t>番外編：ノイズ対策</a:t>
            </a:r>
            <a:endParaRPr kumimoji="1" lang="ja-JP" altLang="en-US" sz="44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91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unkyotaro\Desktop\IMG_429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33200"/>
            <a:ext cx="4943700" cy="659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四角形吹き出し 2"/>
          <p:cNvSpPr/>
          <p:nvPr/>
        </p:nvSpPr>
        <p:spPr>
          <a:xfrm>
            <a:off x="1579185" y="1196792"/>
            <a:ext cx="1192615" cy="360000"/>
          </a:xfrm>
          <a:prstGeom prst="wedgeRectCallout">
            <a:avLst>
              <a:gd name="adj1" fmla="val 31179"/>
              <a:gd name="adj2" fmla="val 94268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 smtClean="0">
                <a:solidFill>
                  <a:schemeClr val="tx1"/>
                </a:solidFill>
              </a:rPr>
              <a:t>フォトカプラ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4" name="四角形吹き出し 3"/>
          <p:cNvSpPr/>
          <p:nvPr/>
        </p:nvSpPr>
        <p:spPr>
          <a:xfrm>
            <a:off x="1403648" y="2297812"/>
            <a:ext cx="612000" cy="360000"/>
          </a:xfrm>
          <a:prstGeom prst="wedgeRectCallout">
            <a:avLst>
              <a:gd name="adj1" fmla="val 26304"/>
              <a:gd name="adj2" fmla="val -100811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b="1" dirty="0">
                <a:solidFill>
                  <a:schemeClr val="tx1"/>
                </a:solidFill>
              </a:rPr>
              <a:t>1k</a:t>
            </a:r>
            <a:r>
              <a:rPr lang="el-GR" altLang="ja-JP" sz="1600" b="1" dirty="0" smtClean="0">
                <a:solidFill>
                  <a:schemeClr val="tx1"/>
                </a:solidFill>
              </a:rPr>
              <a:t>Ω</a:t>
            </a:r>
            <a:endParaRPr lang="en-US" altLang="ja-JP" sz="1600" b="1" dirty="0" smtClean="0">
              <a:solidFill>
                <a:schemeClr val="tx1"/>
              </a:solidFill>
            </a:endParaRPr>
          </a:p>
        </p:txBody>
      </p:sp>
      <p:sp>
        <p:nvSpPr>
          <p:cNvPr id="5" name="四角形吹き出し 4"/>
          <p:cNvSpPr/>
          <p:nvPr/>
        </p:nvSpPr>
        <p:spPr>
          <a:xfrm>
            <a:off x="3006844" y="1303462"/>
            <a:ext cx="612000" cy="360000"/>
          </a:xfrm>
          <a:prstGeom prst="wedgeRectCallout">
            <a:avLst>
              <a:gd name="adj1" fmla="val -66315"/>
              <a:gd name="adj2" fmla="val 137942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b="1" dirty="0">
                <a:solidFill>
                  <a:schemeClr val="tx1"/>
                </a:solidFill>
              </a:rPr>
              <a:t>1k</a:t>
            </a:r>
            <a:r>
              <a:rPr lang="el-GR" altLang="ja-JP" sz="1600" b="1" dirty="0" smtClean="0">
                <a:solidFill>
                  <a:schemeClr val="tx1"/>
                </a:solidFill>
              </a:rPr>
              <a:t>Ω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四角形吹き出し 5"/>
          <p:cNvSpPr/>
          <p:nvPr/>
        </p:nvSpPr>
        <p:spPr>
          <a:xfrm>
            <a:off x="4067944" y="1165166"/>
            <a:ext cx="612000" cy="360000"/>
          </a:xfrm>
          <a:prstGeom prst="wedgeRectCallout">
            <a:avLst>
              <a:gd name="adj1" fmla="val -61029"/>
              <a:gd name="adj2" fmla="val 98690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 smtClean="0">
                <a:solidFill>
                  <a:schemeClr val="tx1"/>
                </a:solidFill>
              </a:rPr>
              <a:t>黒線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7" name="四角形吹き出し 6"/>
          <p:cNvSpPr/>
          <p:nvPr/>
        </p:nvSpPr>
        <p:spPr>
          <a:xfrm>
            <a:off x="3995936" y="2168880"/>
            <a:ext cx="612000" cy="360000"/>
          </a:xfrm>
          <a:prstGeom prst="wedgeRectCallout">
            <a:avLst>
              <a:gd name="adj1" fmla="val -76593"/>
              <a:gd name="adj2" fmla="val 19315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 smtClean="0">
                <a:solidFill>
                  <a:schemeClr val="tx1"/>
                </a:solidFill>
              </a:rPr>
              <a:t>白線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 flipH="1">
            <a:off x="5292080" y="404664"/>
            <a:ext cx="360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【 </a:t>
            </a:r>
            <a:r>
              <a:rPr lang="ja-JP" altLang="en-US" dirty="0" smtClean="0"/>
              <a:t>フォトカプラの設置 </a:t>
            </a:r>
            <a:r>
              <a:rPr lang="en-US" altLang="ja-JP" dirty="0" smtClean="0"/>
              <a:t>】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 flipH="1">
            <a:off x="5931508" y="4571836"/>
            <a:ext cx="2330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1k</a:t>
            </a:r>
            <a:r>
              <a:rPr lang="el-GR" altLang="ja-JP" dirty="0"/>
              <a:t>Ω</a:t>
            </a:r>
            <a:r>
              <a:rPr lang="en-US" altLang="ja-JP" dirty="0"/>
              <a:t>	</a:t>
            </a:r>
            <a:r>
              <a:rPr lang="en-US" altLang="ja-JP" dirty="0" smtClean="0"/>
              <a:t>d</a:t>
            </a:r>
            <a:r>
              <a:rPr lang="ja-JP" altLang="en-US" dirty="0"/>
              <a:t>列</a:t>
            </a:r>
            <a:r>
              <a:rPr lang="en-US" altLang="ja-JP" dirty="0"/>
              <a:t>8-b</a:t>
            </a:r>
            <a:r>
              <a:rPr lang="ja-JP" altLang="en-US" dirty="0"/>
              <a:t>列</a:t>
            </a:r>
            <a:r>
              <a:rPr lang="en-US" altLang="ja-JP" dirty="0"/>
              <a:t>10</a:t>
            </a:r>
            <a:endParaRPr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 flipH="1">
            <a:off x="5220072" y="1196752"/>
            <a:ext cx="37535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フォトカプラ</a:t>
            </a:r>
            <a:endParaRPr lang="en-US" altLang="ja-JP" dirty="0" smtClean="0"/>
          </a:p>
          <a:p>
            <a:r>
              <a:rPr lang="ja-JP" altLang="en-US" dirty="0"/>
              <a:t>　　</a:t>
            </a:r>
            <a:r>
              <a:rPr lang="en-US" altLang="ja-JP" dirty="0"/>
              <a:t>1</a:t>
            </a:r>
            <a:r>
              <a:rPr lang="ja-JP" altLang="en-US" dirty="0"/>
              <a:t>番の足</a:t>
            </a:r>
            <a:r>
              <a:rPr lang="ja-JP" altLang="en-US" dirty="0" smtClean="0"/>
              <a:t>が</a:t>
            </a:r>
            <a:r>
              <a:rPr lang="en-US" altLang="ja-JP" dirty="0"/>
              <a:t>f</a:t>
            </a:r>
            <a:r>
              <a:rPr lang="en-US" altLang="ja-JP" dirty="0" smtClean="0"/>
              <a:t>9</a:t>
            </a:r>
            <a:r>
              <a:rPr lang="ja-JP" altLang="en-US" dirty="0" err="1" smtClean="0"/>
              <a:t>、</a:t>
            </a:r>
            <a:r>
              <a:rPr lang="en-US" altLang="ja-JP" dirty="0"/>
              <a:t>4</a:t>
            </a:r>
            <a:r>
              <a:rPr lang="ja-JP" altLang="en-US" dirty="0"/>
              <a:t>番の足</a:t>
            </a:r>
            <a:r>
              <a:rPr lang="ja-JP" altLang="en-US" dirty="0" smtClean="0"/>
              <a:t>が</a:t>
            </a:r>
            <a:r>
              <a:rPr lang="en-US" altLang="ja-JP" dirty="0" smtClean="0"/>
              <a:t>e9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en-US" altLang="ja-JP" dirty="0" smtClean="0">
                <a:solidFill>
                  <a:srgbClr val="FF0000"/>
                </a:solidFill>
              </a:rPr>
              <a:t>	※</a:t>
            </a:r>
            <a:r>
              <a:rPr lang="ja-JP" altLang="en-US" dirty="0">
                <a:solidFill>
                  <a:srgbClr val="FF0000"/>
                </a:solidFill>
              </a:rPr>
              <a:t>縦線が右側になるよう</a:t>
            </a:r>
            <a:r>
              <a:rPr lang="ja-JP" altLang="en-US" dirty="0" smtClean="0">
                <a:solidFill>
                  <a:srgbClr val="FF0000"/>
                </a:solidFill>
              </a:rPr>
              <a:t>に</a:t>
            </a:r>
            <a:r>
              <a:rPr lang="ja-JP" altLang="en-US" dirty="0">
                <a:solidFill>
                  <a:srgbClr val="FF0000"/>
                </a:solidFill>
              </a:rPr>
              <a:t>。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 flipH="1">
            <a:off x="5931508" y="6156012"/>
            <a:ext cx="2330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白線</a:t>
            </a:r>
            <a:r>
              <a:rPr lang="en-US" altLang="ja-JP" dirty="0" smtClean="0"/>
              <a:t>	</a:t>
            </a:r>
            <a:r>
              <a:rPr lang="en-US" altLang="ja-JP" dirty="0"/>
              <a:t>j</a:t>
            </a:r>
            <a:r>
              <a:rPr lang="ja-JP" altLang="en-US" dirty="0"/>
              <a:t>列</a:t>
            </a:r>
            <a:r>
              <a:rPr lang="en-US" altLang="ja-JP" dirty="0"/>
              <a:t>10-j</a:t>
            </a:r>
            <a:r>
              <a:rPr lang="ja-JP" altLang="en-US" dirty="0"/>
              <a:t>列</a:t>
            </a:r>
            <a:r>
              <a:rPr lang="en-US" altLang="ja-JP" dirty="0"/>
              <a:t>19</a:t>
            </a:r>
            <a:endParaRPr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 flipH="1">
            <a:off x="5931508" y="4202504"/>
            <a:ext cx="2330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1k</a:t>
            </a:r>
            <a:r>
              <a:rPr lang="el-GR" altLang="ja-JP" dirty="0" smtClean="0"/>
              <a:t>Ω</a:t>
            </a:r>
            <a:r>
              <a:rPr lang="en-US" altLang="ja-JP" dirty="0" smtClean="0"/>
              <a:t>	g</a:t>
            </a:r>
            <a:r>
              <a:rPr lang="ja-JP" altLang="en-US" dirty="0"/>
              <a:t>列</a:t>
            </a:r>
            <a:r>
              <a:rPr lang="en-US" altLang="ja-JP" dirty="0"/>
              <a:t>9-g</a:t>
            </a:r>
            <a:r>
              <a:rPr lang="ja-JP" altLang="en-US" dirty="0"/>
              <a:t>列</a:t>
            </a:r>
            <a:r>
              <a:rPr lang="en-US" altLang="ja-JP" dirty="0"/>
              <a:t>10</a:t>
            </a:r>
            <a:endParaRPr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 flipH="1">
            <a:off x="5929784" y="5589240"/>
            <a:ext cx="2330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黒線</a:t>
            </a:r>
            <a:r>
              <a:rPr lang="en-US" altLang="ja-JP" dirty="0" smtClean="0"/>
              <a:t>	J</a:t>
            </a:r>
            <a:r>
              <a:rPr lang="ja-JP" altLang="en-US" dirty="0"/>
              <a:t>列</a:t>
            </a:r>
            <a:r>
              <a:rPr lang="en-US" altLang="ja-JP" dirty="0"/>
              <a:t>8-GND</a:t>
            </a:r>
            <a:endParaRPr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488" y="2645111"/>
            <a:ext cx="1883791" cy="103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テキスト ボックス 15"/>
          <p:cNvSpPr txBox="1"/>
          <p:nvPr/>
        </p:nvSpPr>
        <p:spPr>
          <a:xfrm flipH="1">
            <a:off x="7211741" y="2564904"/>
            <a:ext cx="1763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フォトカプラの</a:t>
            </a:r>
            <a:endParaRPr lang="en-US" altLang="ja-JP" dirty="0" smtClean="0"/>
          </a:p>
          <a:p>
            <a:r>
              <a:rPr lang="ja-JP" altLang="en-US" dirty="0"/>
              <a:t>足の</a:t>
            </a:r>
            <a:r>
              <a:rPr lang="ja-JP" altLang="en-US" dirty="0" smtClean="0"/>
              <a:t>番号</a:t>
            </a:r>
            <a:endParaRPr lang="en-US" altLang="ja-JP" dirty="0"/>
          </a:p>
          <a:p>
            <a:r>
              <a:rPr lang="en-US" altLang="ja-JP" dirty="0" smtClean="0"/>
              <a:t>1,2</a:t>
            </a:r>
            <a:r>
              <a:rPr lang="ja-JP" altLang="en-US" dirty="0" smtClean="0"/>
              <a:t>の足の側に</a:t>
            </a:r>
            <a:endParaRPr lang="en-US" altLang="ja-JP" dirty="0" smtClean="0"/>
          </a:p>
          <a:p>
            <a:r>
              <a:rPr lang="ja-JP" altLang="en-US" dirty="0" smtClean="0"/>
              <a:t>溝が</a:t>
            </a:r>
            <a:r>
              <a:rPr lang="ja-JP" altLang="en-US" dirty="0"/>
              <a:t>入っている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65917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unkyotaro\Desktop\2014-03-07 15.35.5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33200"/>
            <a:ext cx="4943700" cy="659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四角形吹き出し 2"/>
          <p:cNvSpPr/>
          <p:nvPr/>
        </p:nvSpPr>
        <p:spPr>
          <a:xfrm>
            <a:off x="827584" y="3429000"/>
            <a:ext cx="1441108" cy="663498"/>
          </a:xfrm>
          <a:prstGeom prst="wedgeRectCallout">
            <a:avLst>
              <a:gd name="adj1" fmla="val 40226"/>
              <a:gd name="adj2" fmla="val -75575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 smtClean="0">
                <a:solidFill>
                  <a:schemeClr val="tx1"/>
                </a:solidFill>
              </a:rPr>
              <a:t>Arduino</a:t>
            </a:r>
            <a:r>
              <a:rPr kumimoji="1" lang="ja-JP" altLang="en-US" sz="1600" b="1" dirty="0" smtClean="0">
                <a:solidFill>
                  <a:schemeClr val="tx1"/>
                </a:solidFill>
              </a:rPr>
              <a:t>と繋ぐ各配線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 flipH="1">
            <a:off x="5292080" y="404664"/>
            <a:ext cx="360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【 </a:t>
            </a:r>
            <a:r>
              <a:rPr lang="ja-JP" altLang="en-US" dirty="0" smtClean="0"/>
              <a:t>各部品</a:t>
            </a:r>
            <a:r>
              <a:rPr lang="ja-JP" altLang="en-US" dirty="0"/>
              <a:t>の接続と動作</a:t>
            </a:r>
            <a:r>
              <a:rPr lang="ja-JP" altLang="en-US" dirty="0" smtClean="0"/>
              <a:t>確認 </a:t>
            </a:r>
            <a:r>
              <a:rPr lang="en-US" altLang="ja-JP" dirty="0" smtClean="0"/>
              <a:t>】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 flipH="1">
            <a:off x="5228560" y="980728"/>
            <a:ext cx="375350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1.</a:t>
            </a:r>
            <a:r>
              <a:rPr lang="en-US" altLang="ja-JP" dirty="0"/>
              <a:t> </a:t>
            </a:r>
            <a:r>
              <a:rPr lang="ja-JP" altLang="en-US" dirty="0"/>
              <a:t>ブレッドボード</a:t>
            </a:r>
            <a:r>
              <a:rPr lang="ja-JP" altLang="en-US" dirty="0" smtClean="0"/>
              <a:t>の、</a:t>
            </a:r>
            <a:endParaRPr lang="en-US" altLang="ja-JP" dirty="0"/>
          </a:p>
          <a:p>
            <a:r>
              <a:rPr lang="ja-JP" altLang="en-US" dirty="0" smtClean="0"/>
              <a:t>　　</a:t>
            </a:r>
            <a:r>
              <a:rPr lang="en-US" altLang="ja-JP" dirty="0"/>
              <a:t> </a:t>
            </a:r>
            <a:r>
              <a:rPr lang="en-US" altLang="ja-JP" dirty="0" smtClean="0"/>
              <a:t>a8</a:t>
            </a:r>
            <a:r>
              <a:rPr lang="ja-JP" altLang="en-US" dirty="0" smtClean="0"/>
              <a:t>を</a:t>
            </a:r>
            <a:r>
              <a:rPr lang="en-US" altLang="ja-JP" dirty="0" smtClean="0"/>
              <a:t>Arduino</a:t>
            </a:r>
            <a:r>
              <a:rPr lang="ja-JP" altLang="en-US" dirty="0"/>
              <a:t>の</a:t>
            </a:r>
            <a:r>
              <a:rPr lang="en-US" altLang="ja-JP" dirty="0" smtClean="0"/>
              <a:t>A0</a:t>
            </a:r>
            <a:r>
              <a:rPr lang="ja-JP" altLang="en-US" dirty="0" smtClean="0"/>
              <a:t>に、</a:t>
            </a:r>
            <a:endParaRPr lang="en-US" altLang="ja-JP" dirty="0" smtClean="0"/>
          </a:p>
          <a:p>
            <a:r>
              <a:rPr lang="en-US" altLang="ja-JP" dirty="0" smtClean="0"/>
              <a:t> </a:t>
            </a:r>
            <a:r>
              <a:rPr lang="ja-JP" altLang="en-US" dirty="0"/>
              <a:t>　　</a:t>
            </a:r>
            <a:r>
              <a:rPr lang="en-US" altLang="ja-JP" dirty="0" smtClean="0"/>
              <a:t>a9 </a:t>
            </a:r>
            <a:r>
              <a:rPr lang="ja-JP" altLang="en-US" dirty="0" smtClean="0"/>
              <a:t>を</a:t>
            </a:r>
            <a:r>
              <a:rPr lang="en-US" altLang="ja-JP" dirty="0" smtClean="0"/>
              <a:t>Arduino</a:t>
            </a:r>
            <a:r>
              <a:rPr lang="ja-JP" altLang="en-US" dirty="0"/>
              <a:t>の</a:t>
            </a:r>
            <a:r>
              <a:rPr lang="en-US" altLang="ja-JP" dirty="0" smtClean="0"/>
              <a:t>5V</a:t>
            </a:r>
            <a:r>
              <a:rPr lang="ja-JP" altLang="en-US" dirty="0" smtClean="0"/>
              <a:t>に、</a:t>
            </a:r>
            <a:endParaRPr lang="en-US" altLang="ja-JP" dirty="0"/>
          </a:p>
          <a:p>
            <a:r>
              <a:rPr lang="ja-JP" altLang="en-US" dirty="0" smtClean="0"/>
              <a:t>　　</a:t>
            </a:r>
            <a:r>
              <a:rPr lang="en-US" altLang="ja-JP" dirty="0"/>
              <a:t> a10</a:t>
            </a:r>
            <a:r>
              <a:rPr lang="en-US" altLang="ja-JP" dirty="0" smtClean="0"/>
              <a:t> </a:t>
            </a:r>
            <a:r>
              <a:rPr lang="ja-JP" altLang="en-US" dirty="0"/>
              <a:t>を</a:t>
            </a:r>
            <a:r>
              <a:rPr lang="en-US" altLang="ja-JP" dirty="0" smtClean="0"/>
              <a:t>Arduino</a:t>
            </a:r>
            <a:r>
              <a:rPr lang="ja-JP" altLang="en-US" dirty="0"/>
              <a:t>の</a:t>
            </a:r>
            <a:r>
              <a:rPr lang="en-US" altLang="ja-JP" dirty="0" smtClean="0"/>
              <a:t>GND</a:t>
            </a:r>
            <a:r>
              <a:rPr lang="ja-JP" altLang="en-US" dirty="0" smtClean="0"/>
              <a:t>に接続</a:t>
            </a:r>
            <a:r>
              <a:rPr lang="ja-JP" altLang="en-US" dirty="0"/>
              <a:t>。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2.【</a:t>
            </a:r>
            <a:r>
              <a:rPr lang="en-US" altLang="ja-JP" dirty="0"/>
              <a:t>ECG</a:t>
            </a:r>
            <a:r>
              <a:rPr lang="ja-JP" altLang="en-US" dirty="0"/>
              <a:t>ケーブルとの連結線</a:t>
            </a:r>
            <a:r>
              <a:rPr lang="en-US" altLang="ja-JP" dirty="0"/>
              <a:t>】</a:t>
            </a:r>
          </a:p>
          <a:p>
            <a:r>
              <a:rPr lang="ja-JP" altLang="en-US" dirty="0"/>
              <a:t>　</a:t>
            </a:r>
            <a:r>
              <a:rPr lang="en-US" altLang="ja-JP" dirty="0"/>
              <a:t>A</a:t>
            </a:r>
            <a:r>
              <a:rPr lang="ja-JP" altLang="en-US" dirty="0"/>
              <a:t>列</a:t>
            </a:r>
            <a:r>
              <a:rPr lang="en-US" altLang="ja-JP" dirty="0"/>
              <a:t>28,29,30</a:t>
            </a:r>
            <a:r>
              <a:rPr lang="ja-JP" altLang="en-US" dirty="0"/>
              <a:t>に、</a:t>
            </a:r>
            <a:endParaRPr lang="en-US" altLang="ja-JP" dirty="0"/>
          </a:p>
          <a:p>
            <a:pPr algn="r"/>
            <a:r>
              <a:rPr lang="ja-JP" altLang="en-US" dirty="0"/>
              <a:t>赤白黒の順になるように接続。</a:t>
            </a:r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r>
              <a:rPr lang="en-US" altLang="ja-JP" dirty="0" smtClean="0"/>
              <a:t>3.【</a:t>
            </a:r>
            <a:r>
              <a:rPr lang="ja-JP" altLang="en-US" dirty="0" smtClean="0"/>
              <a:t>電源</a:t>
            </a:r>
            <a:r>
              <a:rPr lang="en-US" altLang="ja-JP" dirty="0" smtClean="0"/>
              <a:t>】</a:t>
            </a:r>
          </a:p>
          <a:p>
            <a:r>
              <a:rPr lang="ja-JP" altLang="en-US" dirty="0" smtClean="0"/>
              <a:t>　</a:t>
            </a:r>
            <a:r>
              <a:rPr lang="en-US" altLang="ja-JP" dirty="0" smtClean="0"/>
              <a:t>g</a:t>
            </a:r>
            <a:r>
              <a:rPr lang="ja-JP" altLang="en-US" dirty="0" smtClean="0"/>
              <a:t>列</a:t>
            </a:r>
            <a:r>
              <a:rPr lang="en-US" altLang="ja-JP" dirty="0"/>
              <a:t>12</a:t>
            </a:r>
            <a:r>
              <a:rPr lang="ja-JP" altLang="en-US" dirty="0"/>
              <a:t>がプラス</a:t>
            </a:r>
            <a:r>
              <a:rPr lang="ja-JP" altLang="en-US" dirty="0" smtClean="0"/>
              <a:t>、</a:t>
            </a:r>
            <a:r>
              <a:rPr lang="en-US" altLang="ja-JP" dirty="0" smtClean="0"/>
              <a:t>g</a:t>
            </a:r>
            <a:r>
              <a:rPr lang="ja-JP" altLang="en-US" dirty="0" smtClean="0"/>
              <a:t>列</a:t>
            </a:r>
            <a:r>
              <a:rPr lang="en-US" altLang="ja-JP" dirty="0"/>
              <a:t>13</a:t>
            </a:r>
            <a:r>
              <a:rPr lang="ja-JP" altLang="en-US" dirty="0"/>
              <a:t>が</a:t>
            </a:r>
            <a:r>
              <a:rPr lang="ja-JP" altLang="en-US" dirty="0" smtClean="0"/>
              <a:t>マイナス</a:t>
            </a:r>
            <a:r>
              <a:rPr lang="ja-JP" altLang="en-US" dirty="0"/>
              <a:t>。</a:t>
            </a:r>
          </a:p>
        </p:txBody>
      </p:sp>
      <p:sp>
        <p:nvSpPr>
          <p:cNvPr id="8" name="四角形吹き出し 7"/>
          <p:cNvSpPr/>
          <p:nvPr/>
        </p:nvSpPr>
        <p:spPr>
          <a:xfrm>
            <a:off x="3131840" y="2639874"/>
            <a:ext cx="609891" cy="360000"/>
          </a:xfrm>
          <a:prstGeom prst="wedgeRectCallout">
            <a:avLst>
              <a:gd name="adj1" fmla="val 32629"/>
              <a:gd name="adj2" fmla="val 123722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 smtClean="0">
                <a:solidFill>
                  <a:schemeClr val="tx1"/>
                </a:solidFill>
              </a:rPr>
              <a:t>電源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9" name="四角形吹き出し 8"/>
          <p:cNvSpPr/>
          <p:nvPr/>
        </p:nvSpPr>
        <p:spPr>
          <a:xfrm>
            <a:off x="899592" y="4797152"/>
            <a:ext cx="1438089" cy="579784"/>
          </a:xfrm>
          <a:prstGeom prst="wedgeRectCallout">
            <a:avLst>
              <a:gd name="adj1" fmla="val 38941"/>
              <a:gd name="adj2" fmla="val 11818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 smtClean="0">
                <a:solidFill>
                  <a:schemeClr val="tx1"/>
                </a:solidFill>
              </a:rPr>
              <a:t>ECG</a:t>
            </a:r>
            <a:r>
              <a:rPr lang="ja-JP" altLang="en-US" sz="1600" b="1" dirty="0" smtClean="0">
                <a:solidFill>
                  <a:schemeClr val="tx1"/>
                </a:solidFill>
              </a:rPr>
              <a:t>ケーブル</a:t>
            </a:r>
            <a:endParaRPr lang="en-US" altLang="ja-JP" sz="1600" b="1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sz="1600" b="1" dirty="0" smtClean="0">
                <a:solidFill>
                  <a:schemeClr val="tx1"/>
                </a:solidFill>
              </a:rPr>
              <a:t>との連結線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 flipH="1">
            <a:off x="5176380" y="5302949"/>
            <a:ext cx="3860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※</a:t>
            </a:r>
            <a:r>
              <a:rPr lang="ja-JP" altLang="en-US" dirty="0" smtClean="0">
                <a:solidFill>
                  <a:srgbClr val="FF0000"/>
                </a:solidFill>
              </a:rPr>
              <a:t>フォトカプラを搭載した場合は、心電図の</a:t>
            </a:r>
            <a:r>
              <a:rPr lang="en-US" altLang="ja-JP" dirty="0">
                <a:solidFill>
                  <a:srgbClr val="FF0000"/>
                </a:solidFill>
              </a:rPr>
              <a:t>GND</a:t>
            </a:r>
            <a:r>
              <a:rPr lang="ja-JP" altLang="en-US" dirty="0" smtClean="0">
                <a:solidFill>
                  <a:srgbClr val="FF0000"/>
                </a:solidFill>
              </a:rPr>
              <a:t>は、</a:t>
            </a:r>
            <a:r>
              <a:rPr lang="en-US" altLang="ja-JP" dirty="0" err="1" smtClean="0">
                <a:solidFill>
                  <a:srgbClr val="FF0000"/>
                </a:solidFill>
              </a:rPr>
              <a:t>Arduino</a:t>
            </a:r>
            <a:r>
              <a:rPr lang="ja-JP" altLang="en-US" dirty="0">
                <a:solidFill>
                  <a:srgbClr val="FF0000"/>
                </a:solidFill>
              </a:rPr>
              <a:t>と繋ぐ</a:t>
            </a:r>
            <a:r>
              <a:rPr lang="ja-JP" altLang="en-US" dirty="0" smtClean="0">
                <a:solidFill>
                  <a:srgbClr val="FF0000"/>
                </a:solidFill>
              </a:rPr>
              <a:t>必要はありません。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231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nagano\Desktop\photoN\IMG_423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33200"/>
            <a:ext cx="4941176" cy="659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四角形吹き出し 4"/>
          <p:cNvSpPr/>
          <p:nvPr/>
        </p:nvSpPr>
        <p:spPr>
          <a:xfrm>
            <a:off x="1545757" y="3373984"/>
            <a:ext cx="1032831" cy="356400"/>
          </a:xfrm>
          <a:prstGeom prst="wedgeRectCallout">
            <a:avLst>
              <a:gd name="adj1" fmla="val 41069"/>
              <a:gd name="adj2" fmla="val 111112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 smtClean="0">
                <a:solidFill>
                  <a:schemeClr val="tx1"/>
                </a:solidFill>
              </a:rPr>
              <a:t>LT1112</a:t>
            </a:r>
          </a:p>
        </p:txBody>
      </p:sp>
      <p:sp>
        <p:nvSpPr>
          <p:cNvPr id="6" name="四角形吹き出し 5"/>
          <p:cNvSpPr/>
          <p:nvPr/>
        </p:nvSpPr>
        <p:spPr>
          <a:xfrm>
            <a:off x="1295416" y="4627159"/>
            <a:ext cx="975812" cy="356400"/>
          </a:xfrm>
          <a:prstGeom prst="wedgeRectCallout">
            <a:avLst>
              <a:gd name="adj1" fmla="val 76256"/>
              <a:gd name="adj2" fmla="val 71990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 smtClean="0">
                <a:solidFill>
                  <a:schemeClr val="tx1"/>
                </a:solidFill>
              </a:rPr>
              <a:t>LT1167</a:t>
            </a:r>
          </a:p>
        </p:txBody>
      </p:sp>
      <p:sp>
        <p:nvSpPr>
          <p:cNvPr id="7" name="四角形吹き出し 6"/>
          <p:cNvSpPr/>
          <p:nvPr/>
        </p:nvSpPr>
        <p:spPr>
          <a:xfrm>
            <a:off x="1452552" y="5768219"/>
            <a:ext cx="1219240" cy="356400"/>
          </a:xfrm>
          <a:prstGeom prst="wedgeRectCallout">
            <a:avLst>
              <a:gd name="adj1" fmla="val 85386"/>
              <a:gd name="adj2" fmla="val 24592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 smtClean="0">
                <a:solidFill>
                  <a:schemeClr val="tx1"/>
                </a:solidFill>
              </a:rPr>
              <a:t>可変抵抗</a:t>
            </a:r>
            <a:endParaRPr lang="en-US" altLang="ja-JP" sz="1600" b="1" dirty="0" smtClean="0">
              <a:solidFill>
                <a:schemeClr val="tx1"/>
              </a:solidFill>
            </a:endParaRPr>
          </a:p>
        </p:txBody>
      </p:sp>
      <p:sp>
        <p:nvSpPr>
          <p:cNvPr id="8" name="四角形吹き出し 7"/>
          <p:cNvSpPr/>
          <p:nvPr/>
        </p:nvSpPr>
        <p:spPr>
          <a:xfrm>
            <a:off x="3131840" y="5088824"/>
            <a:ext cx="1011683" cy="356400"/>
          </a:xfrm>
          <a:prstGeom prst="wedgeRectCallout">
            <a:avLst>
              <a:gd name="adj1" fmla="val 47102"/>
              <a:gd name="adj2" fmla="val 139925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 smtClean="0">
                <a:solidFill>
                  <a:schemeClr val="tx1"/>
                </a:solidFill>
              </a:rPr>
              <a:t>LED</a:t>
            </a:r>
          </a:p>
        </p:txBody>
      </p:sp>
      <p:sp>
        <p:nvSpPr>
          <p:cNvPr id="9" name="テキスト ボックス 8"/>
          <p:cNvSpPr txBox="1"/>
          <p:nvPr/>
        </p:nvSpPr>
        <p:spPr>
          <a:xfrm flipH="1">
            <a:off x="5292078" y="980728"/>
            <a:ext cx="3600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LT1112</a:t>
            </a:r>
            <a:endParaRPr lang="en-US" altLang="ja-JP" dirty="0"/>
          </a:p>
          <a:p>
            <a:r>
              <a:rPr lang="ja-JP" altLang="en-US" dirty="0"/>
              <a:t>　</a:t>
            </a:r>
            <a:r>
              <a:rPr lang="en-US" altLang="ja-JP" dirty="0" smtClean="0"/>
              <a:t>1</a:t>
            </a:r>
            <a:r>
              <a:rPr lang="ja-JP" altLang="en-US" dirty="0"/>
              <a:t>番の足が</a:t>
            </a:r>
            <a:r>
              <a:rPr lang="en-US" altLang="ja-JP" dirty="0"/>
              <a:t>e18</a:t>
            </a:r>
            <a:r>
              <a:rPr lang="ja-JP" altLang="en-US" dirty="0" err="1"/>
              <a:t>、</a:t>
            </a:r>
            <a:r>
              <a:rPr lang="en-US" altLang="ja-JP" dirty="0"/>
              <a:t>8</a:t>
            </a:r>
            <a:r>
              <a:rPr lang="ja-JP" altLang="en-US" dirty="0"/>
              <a:t>番の足が</a:t>
            </a:r>
            <a:r>
              <a:rPr lang="en-US" altLang="ja-JP" dirty="0"/>
              <a:t>f18</a:t>
            </a:r>
            <a:endParaRPr lang="en-US" altLang="ja-JP" dirty="0" smtClean="0"/>
          </a:p>
          <a:p>
            <a:r>
              <a:rPr lang="en-US" altLang="ja-JP" dirty="0">
                <a:solidFill>
                  <a:srgbClr val="FF0000"/>
                </a:solidFill>
              </a:rPr>
              <a:t>	</a:t>
            </a:r>
            <a:r>
              <a:rPr lang="en-US" altLang="ja-JP" dirty="0" smtClean="0">
                <a:solidFill>
                  <a:srgbClr val="FF0000"/>
                </a:solidFill>
              </a:rPr>
              <a:t>※</a:t>
            </a:r>
            <a:r>
              <a:rPr lang="ja-JP" altLang="en-US" dirty="0" smtClean="0">
                <a:solidFill>
                  <a:srgbClr val="FF0000"/>
                </a:solidFill>
              </a:rPr>
              <a:t>切れ込み</a:t>
            </a:r>
            <a:r>
              <a:rPr lang="ja-JP" altLang="en-US" dirty="0">
                <a:solidFill>
                  <a:srgbClr val="FF0000"/>
                </a:solidFill>
              </a:rPr>
              <a:t>が上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 flipH="1">
            <a:off x="5292078" y="1916832"/>
            <a:ext cx="3600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LT1167</a:t>
            </a:r>
          </a:p>
          <a:p>
            <a:r>
              <a:rPr lang="ja-JP" altLang="en-US" dirty="0" smtClean="0"/>
              <a:t>　</a:t>
            </a:r>
            <a:r>
              <a:rPr lang="en-US" altLang="ja-JP" dirty="0" smtClean="0"/>
              <a:t>1</a:t>
            </a:r>
            <a:r>
              <a:rPr lang="ja-JP" altLang="en-US" dirty="0"/>
              <a:t>番の足が</a:t>
            </a:r>
            <a:r>
              <a:rPr lang="en-US" altLang="ja-JP" dirty="0"/>
              <a:t>e24</a:t>
            </a:r>
            <a:r>
              <a:rPr lang="ja-JP" altLang="en-US" dirty="0" err="1"/>
              <a:t>、</a:t>
            </a:r>
            <a:r>
              <a:rPr lang="en-US" altLang="ja-JP" dirty="0"/>
              <a:t>8</a:t>
            </a:r>
            <a:r>
              <a:rPr lang="ja-JP" altLang="en-US" dirty="0"/>
              <a:t>番の足が</a:t>
            </a:r>
            <a:r>
              <a:rPr lang="en-US" altLang="ja-JP" dirty="0"/>
              <a:t>f24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	※</a:t>
            </a:r>
            <a:r>
              <a:rPr lang="ja-JP" altLang="en-US" dirty="0" smtClean="0">
                <a:solidFill>
                  <a:srgbClr val="FF0000"/>
                </a:solidFill>
              </a:rPr>
              <a:t>切れ込み</a:t>
            </a:r>
            <a:r>
              <a:rPr lang="ja-JP" altLang="en-US" dirty="0">
                <a:solidFill>
                  <a:srgbClr val="FF0000"/>
                </a:solidFill>
              </a:rPr>
              <a:t>が上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 flipH="1">
            <a:off x="5292078" y="4593902"/>
            <a:ext cx="3600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可変抵抗</a:t>
            </a:r>
            <a:endParaRPr lang="en-US" altLang="ja-JP" dirty="0" smtClean="0"/>
          </a:p>
          <a:p>
            <a:r>
              <a:rPr lang="ja-JP" altLang="en-US" dirty="0"/>
              <a:t>　真ん中が</a:t>
            </a:r>
            <a:r>
              <a:rPr lang="en-US" altLang="ja-JP" dirty="0"/>
              <a:t>i29</a:t>
            </a:r>
            <a:r>
              <a:rPr lang="ja-JP" altLang="en-US" dirty="0"/>
              <a:t>に刺さる。</a:t>
            </a:r>
            <a:endParaRPr lang="en-US" altLang="ja-JP" dirty="0" smtClean="0"/>
          </a:p>
          <a:p>
            <a:r>
              <a:rPr lang="en-US" altLang="ja-JP" dirty="0" smtClean="0">
                <a:solidFill>
                  <a:srgbClr val="FF0000"/>
                </a:solidFill>
              </a:rPr>
              <a:t>※</a:t>
            </a:r>
            <a:r>
              <a:rPr lang="ja-JP" altLang="en-US" dirty="0">
                <a:solidFill>
                  <a:srgbClr val="FF0000"/>
                </a:solidFill>
              </a:rPr>
              <a:t>銀色の丸ポチ</a:t>
            </a:r>
            <a:r>
              <a:rPr lang="ja-JP" altLang="en-US" dirty="0" smtClean="0">
                <a:solidFill>
                  <a:srgbClr val="FF0000"/>
                </a:solidFill>
              </a:rPr>
              <a:t>が右下</a:t>
            </a:r>
            <a:r>
              <a:rPr lang="ja-JP" altLang="en-US" dirty="0">
                <a:solidFill>
                  <a:srgbClr val="FF0000"/>
                </a:solidFill>
              </a:rPr>
              <a:t>にくるよう</a:t>
            </a:r>
            <a:r>
              <a:rPr lang="ja-JP" altLang="en-US" dirty="0" smtClean="0">
                <a:solidFill>
                  <a:srgbClr val="FF0000"/>
                </a:solidFill>
              </a:rPr>
              <a:t>に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 flipH="1">
            <a:off x="5292080" y="5602014"/>
            <a:ext cx="3600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LED</a:t>
            </a:r>
            <a:r>
              <a:rPr lang="en-US" altLang="ja-JP" dirty="0"/>
              <a:t>	 GND-j29 </a:t>
            </a:r>
            <a:endParaRPr lang="en-US" altLang="ja-JP" dirty="0" smtClean="0"/>
          </a:p>
          <a:p>
            <a:r>
              <a:rPr lang="en-US" altLang="ja-JP" dirty="0" smtClean="0">
                <a:solidFill>
                  <a:srgbClr val="FF0000"/>
                </a:solidFill>
              </a:rPr>
              <a:t>※</a:t>
            </a:r>
            <a:r>
              <a:rPr lang="ja-JP" altLang="en-US" dirty="0">
                <a:solidFill>
                  <a:srgbClr val="FF0000"/>
                </a:solidFill>
              </a:rPr>
              <a:t>＋と－</a:t>
            </a:r>
            <a:r>
              <a:rPr lang="ja-JP" altLang="en-US" dirty="0" smtClean="0">
                <a:solidFill>
                  <a:srgbClr val="FF0000"/>
                </a:solidFill>
              </a:rPr>
              <a:t>を間違えない</a:t>
            </a:r>
            <a:r>
              <a:rPr lang="ja-JP" altLang="en-US" dirty="0">
                <a:solidFill>
                  <a:srgbClr val="FF0000"/>
                </a:solidFill>
              </a:rPr>
              <a:t>ように</a:t>
            </a:r>
            <a:r>
              <a:rPr lang="ja-JP" altLang="en-US" dirty="0" smtClean="0">
                <a:solidFill>
                  <a:srgbClr val="FF0000"/>
                </a:solidFill>
              </a:rPr>
              <a:t>！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en-US" altLang="ja-JP" dirty="0" smtClean="0">
                <a:solidFill>
                  <a:srgbClr val="FF0000"/>
                </a:solidFill>
              </a:rPr>
              <a:t>※</a:t>
            </a:r>
            <a:r>
              <a:rPr lang="ja-JP" altLang="en-US" dirty="0" smtClean="0">
                <a:solidFill>
                  <a:srgbClr val="FF0000"/>
                </a:solidFill>
              </a:rPr>
              <a:t>＋が</a:t>
            </a:r>
            <a:r>
              <a:rPr lang="en-US" altLang="ja-JP" dirty="0" smtClean="0">
                <a:solidFill>
                  <a:srgbClr val="FF0000"/>
                </a:solidFill>
              </a:rPr>
              <a:t>j29</a:t>
            </a:r>
            <a:r>
              <a:rPr lang="ja-JP" altLang="en-US" dirty="0" err="1" smtClean="0">
                <a:solidFill>
                  <a:srgbClr val="FF0000"/>
                </a:solidFill>
              </a:rPr>
              <a:t>、</a:t>
            </a:r>
            <a:r>
              <a:rPr lang="ja-JP" altLang="en-US" dirty="0" smtClean="0">
                <a:solidFill>
                  <a:srgbClr val="FF0000"/>
                </a:solidFill>
              </a:rPr>
              <a:t>－が</a:t>
            </a:r>
            <a:r>
              <a:rPr lang="en-US" altLang="ja-JP" dirty="0" smtClean="0">
                <a:solidFill>
                  <a:srgbClr val="FF0000"/>
                </a:solidFill>
              </a:rPr>
              <a:t>GND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 flipH="1">
            <a:off x="5292080" y="404664"/>
            <a:ext cx="360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【</a:t>
            </a:r>
            <a:r>
              <a:rPr lang="ja-JP" altLang="en-US" dirty="0"/>
              <a:t> </a:t>
            </a:r>
            <a:r>
              <a:rPr lang="en-US" altLang="ja-JP" dirty="0" smtClean="0"/>
              <a:t>IC</a:t>
            </a:r>
            <a:r>
              <a:rPr lang="ja-JP" altLang="en-US" dirty="0"/>
              <a:t>と可変抵抗を</a:t>
            </a:r>
            <a:r>
              <a:rPr lang="ja-JP" altLang="en-US" dirty="0" smtClean="0"/>
              <a:t>配置 </a:t>
            </a:r>
            <a:r>
              <a:rPr lang="en-US" altLang="ja-JP" dirty="0" smtClean="0"/>
              <a:t>】</a:t>
            </a:r>
            <a:endParaRPr lang="ja-JP" alt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930850"/>
            <a:ext cx="1845294" cy="111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181" y="2851598"/>
            <a:ext cx="1863697" cy="123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5435715" y="4077072"/>
            <a:ext cx="13355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/>
              <a:t>足の番号</a:t>
            </a:r>
            <a:r>
              <a:rPr lang="en-US" altLang="ja-JP" sz="1200" dirty="0"/>
              <a:t>(LT1112)</a:t>
            </a:r>
            <a:endParaRPr kumimoji="1" lang="ja-JP" altLang="en-US" sz="12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377640" y="4077072"/>
            <a:ext cx="1370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/>
              <a:t>足の番号</a:t>
            </a:r>
            <a:r>
              <a:rPr lang="en-US" altLang="ja-JP" sz="1200" dirty="0"/>
              <a:t>(</a:t>
            </a:r>
            <a:r>
              <a:rPr lang="en-US" altLang="ja-JP" sz="1200" dirty="0" smtClean="0"/>
              <a:t>LT1167)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9336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gano\Desktop\photoN\IMG_428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33200"/>
            <a:ext cx="4941176" cy="659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 flipH="1">
            <a:off x="5176380" y="4509120"/>
            <a:ext cx="3860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※LED</a:t>
            </a:r>
            <a:r>
              <a:rPr lang="ja-JP" altLang="en-US" dirty="0" smtClean="0">
                <a:solidFill>
                  <a:srgbClr val="FF0000"/>
                </a:solidFill>
              </a:rPr>
              <a:t>が点灯しない場合は、どこかで接続を間違えている可能性があります。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 flipH="1">
            <a:off x="5292080" y="404664"/>
            <a:ext cx="360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【 </a:t>
            </a:r>
            <a:r>
              <a:rPr lang="ja-JP" altLang="en-US" dirty="0" smtClean="0"/>
              <a:t>各部品</a:t>
            </a:r>
            <a:r>
              <a:rPr lang="ja-JP" altLang="en-US" dirty="0"/>
              <a:t>の接続と動作</a:t>
            </a:r>
            <a:r>
              <a:rPr lang="ja-JP" altLang="en-US" dirty="0" smtClean="0"/>
              <a:t>確認 </a:t>
            </a:r>
            <a:r>
              <a:rPr lang="en-US" altLang="ja-JP" dirty="0" smtClean="0"/>
              <a:t>】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 flipH="1">
            <a:off x="5228560" y="2566645"/>
            <a:ext cx="3753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正しく測定されている場合は、</a:t>
            </a:r>
            <a:endParaRPr lang="en-US" altLang="ja-JP" dirty="0" smtClean="0"/>
          </a:p>
          <a:p>
            <a:pPr algn="r"/>
            <a:r>
              <a:rPr lang="en-US" altLang="ja-JP" dirty="0" smtClean="0"/>
              <a:t>LED</a:t>
            </a:r>
            <a:r>
              <a:rPr lang="ja-JP" altLang="en-US" dirty="0" smtClean="0"/>
              <a:t>が心拍に連動し点滅します。</a:t>
            </a:r>
            <a:endParaRPr lang="ja-JP" altLang="en-US" dirty="0"/>
          </a:p>
        </p:txBody>
      </p:sp>
      <p:sp>
        <p:nvSpPr>
          <p:cNvPr id="8" name="円/楕円 7"/>
          <p:cNvSpPr/>
          <p:nvPr/>
        </p:nvSpPr>
        <p:spPr>
          <a:xfrm>
            <a:off x="3419872" y="3284984"/>
            <a:ext cx="1368152" cy="1368152"/>
          </a:xfrm>
          <a:prstGeom prst="ellipse">
            <a:avLst/>
          </a:prstGeom>
          <a:noFill/>
          <a:ln w="76200" cmpd="dbl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711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gano\Desktop\photoN\IMG_42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33200"/>
            <a:ext cx="4941176" cy="659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四角形吹き出し 2"/>
          <p:cNvSpPr/>
          <p:nvPr/>
        </p:nvSpPr>
        <p:spPr>
          <a:xfrm>
            <a:off x="2840199" y="2796096"/>
            <a:ext cx="1423705" cy="848861"/>
          </a:xfrm>
          <a:prstGeom prst="wedgeRectCallout">
            <a:avLst>
              <a:gd name="adj1" fmla="val -35619"/>
              <a:gd name="adj2" fmla="val 97094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>
                <a:solidFill>
                  <a:schemeClr val="tx1"/>
                </a:solidFill>
              </a:rPr>
              <a:t>コンデンサ</a:t>
            </a:r>
            <a:r>
              <a:rPr lang="en-US" altLang="ja-JP" sz="1600" b="1" dirty="0">
                <a:solidFill>
                  <a:schemeClr val="tx1"/>
                </a:solidFill>
              </a:rPr>
              <a:t>0.01μF[103] (2) </a:t>
            </a:r>
          </a:p>
        </p:txBody>
      </p:sp>
      <p:sp>
        <p:nvSpPr>
          <p:cNvPr id="4" name="四角形吹き出し 3"/>
          <p:cNvSpPr/>
          <p:nvPr/>
        </p:nvSpPr>
        <p:spPr>
          <a:xfrm>
            <a:off x="3563888" y="4879470"/>
            <a:ext cx="1294277" cy="637762"/>
          </a:xfrm>
          <a:prstGeom prst="wedgeRectCallout">
            <a:avLst>
              <a:gd name="adj1" fmla="val -61253"/>
              <a:gd name="adj2" fmla="val -22324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 smtClean="0">
                <a:solidFill>
                  <a:schemeClr val="tx1"/>
                </a:solidFill>
              </a:rPr>
              <a:t>コンデンサ</a:t>
            </a:r>
            <a:r>
              <a:rPr lang="el-GR" altLang="ja-JP" sz="1600" b="1" dirty="0">
                <a:solidFill>
                  <a:schemeClr val="tx1"/>
                </a:solidFill>
              </a:rPr>
              <a:t>0.1μ</a:t>
            </a:r>
            <a:r>
              <a:rPr lang="en-US" altLang="ja-JP" sz="1600" b="1" dirty="0">
                <a:solidFill>
                  <a:schemeClr val="tx1"/>
                </a:solidFill>
              </a:rPr>
              <a:t>F[104]</a:t>
            </a:r>
            <a:endParaRPr lang="en-US" altLang="ja-JP" sz="1600" b="1" dirty="0" smtClean="0">
              <a:solidFill>
                <a:schemeClr val="tx1"/>
              </a:solidFill>
            </a:endParaRPr>
          </a:p>
        </p:txBody>
      </p:sp>
      <p:sp>
        <p:nvSpPr>
          <p:cNvPr id="5" name="四角形吹き出し 4"/>
          <p:cNvSpPr/>
          <p:nvPr/>
        </p:nvSpPr>
        <p:spPr>
          <a:xfrm>
            <a:off x="586588" y="2684221"/>
            <a:ext cx="1423705" cy="848861"/>
          </a:xfrm>
          <a:prstGeom prst="wedgeRectCallout">
            <a:avLst>
              <a:gd name="adj1" fmla="val 40727"/>
              <a:gd name="adj2" fmla="val 128546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 smtClean="0">
                <a:solidFill>
                  <a:schemeClr val="tx1"/>
                </a:solidFill>
              </a:rPr>
              <a:t>コンデンサ</a:t>
            </a:r>
            <a:r>
              <a:rPr lang="en-US" altLang="ja-JP" sz="1600" b="1" dirty="0">
                <a:solidFill>
                  <a:schemeClr val="tx1"/>
                </a:solidFill>
              </a:rPr>
              <a:t>0.01μF[103] (1) </a:t>
            </a:r>
          </a:p>
        </p:txBody>
      </p:sp>
      <p:sp>
        <p:nvSpPr>
          <p:cNvPr id="6" name="四角形吹き出し 5"/>
          <p:cNvSpPr/>
          <p:nvPr/>
        </p:nvSpPr>
        <p:spPr>
          <a:xfrm>
            <a:off x="1189261" y="4921944"/>
            <a:ext cx="934467" cy="396000"/>
          </a:xfrm>
          <a:prstGeom prst="wedgeRectCallout">
            <a:avLst>
              <a:gd name="adj1" fmla="val 65044"/>
              <a:gd name="adj2" fmla="val -54526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 smtClean="0">
                <a:solidFill>
                  <a:schemeClr val="tx1"/>
                </a:solidFill>
              </a:rPr>
              <a:t>短絡</a:t>
            </a:r>
            <a:endParaRPr lang="en-US" altLang="ja-JP" sz="1600" b="1" dirty="0">
              <a:solidFill>
                <a:schemeClr val="tx1"/>
              </a:solidFill>
            </a:endParaRPr>
          </a:p>
        </p:txBody>
      </p:sp>
      <p:sp>
        <p:nvSpPr>
          <p:cNvPr id="7" name="四角形吹き出し 6"/>
          <p:cNvSpPr/>
          <p:nvPr/>
        </p:nvSpPr>
        <p:spPr>
          <a:xfrm>
            <a:off x="3261342" y="4069578"/>
            <a:ext cx="772286" cy="396000"/>
          </a:xfrm>
          <a:prstGeom prst="wedgeRectCallout">
            <a:avLst>
              <a:gd name="adj1" fmla="val -76774"/>
              <a:gd name="adj2" fmla="val 68700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 smtClean="0">
                <a:solidFill>
                  <a:schemeClr val="tx1"/>
                </a:solidFill>
              </a:rPr>
              <a:t>短絡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 flipH="1">
            <a:off x="5292078" y="1268760"/>
            <a:ext cx="3600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コンデンサ</a:t>
            </a:r>
            <a:r>
              <a:rPr lang="en-US" altLang="ja-JP" dirty="0" smtClean="0"/>
              <a:t>0.01μF[103] (1) </a:t>
            </a:r>
          </a:p>
          <a:p>
            <a:r>
              <a:rPr lang="en-US" altLang="ja-JP" dirty="0"/>
              <a:t>	</a:t>
            </a:r>
            <a:r>
              <a:rPr lang="en-US" altLang="ja-JP" dirty="0" smtClean="0"/>
              <a:t>c</a:t>
            </a:r>
            <a:r>
              <a:rPr lang="ja-JP" altLang="en-US" dirty="0"/>
              <a:t>列の</a:t>
            </a:r>
            <a:r>
              <a:rPr lang="en-US" altLang="ja-JP" dirty="0"/>
              <a:t>18-22</a:t>
            </a:r>
          </a:p>
        </p:txBody>
      </p:sp>
      <p:sp>
        <p:nvSpPr>
          <p:cNvPr id="9" name="テキスト ボックス 8"/>
          <p:cNvSpPr txBox="1"/>
          <p:nvPr/>
        </p:nvSpPr>
        <p:spPr>
          <a:xfrm flipH="1">
            <a:off x="5292078" y="1921478"/>
            <a:ext cx="3600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コンデンサ</a:t>
            </a:r>
            <a:r>
              <a:rPr lang="en-US" altLang="ja-JP" dirty="0"/>
              <a:t>0.01μF[103] </a:t>
            </a:r>
            <a:r>
              <a:rPr lang="en-US" altLang="ja-JP" dirty="0" smtClean="0"/>
              <a:t>(2) </a:t>
            </a:r>
            <a:endParaRPr lang="en-US" altLang="ja-JP" dirty="0"/>
          </a:p>
          <a:p>
            <a:r>
              <a:rPr lang="en-US" altLang="ja-JP" dirty="0" smtClean="0"/>
              <a:t>	g</a:t>
            </a:r>
            <a:r>
              <a:rPr lang="ja-JP" altLang="en-US" dirty="0"/>
              <a:t>列の</a:t>
            </a:r>
            <a:r>
              <a:rPr lang="en-US" altLang="ja-JP" dirty="0"/>
              <a:t>19-20</a:t>
            </a:r>
            <a:endParaRPr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 flipH="1">
            <a:off x="5292078" y="2574196"/>
            <a:ext cx="3600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コンデンサ</a:t>
            </a:r>
            <a:r>
              <a:rPr lang="en-US" altLang="ja-JP" dirty="0" smtClean="0"/>
              <a:t>0.1μF[104]</a:t>
            </a:r>
          </a:p>
          <a:p>
            <a:r>
              <a:rPr lang="en-US" altLang="ja-JP" dirty="0"/>
              <a:t>	</a:t>
            </a:r>
            <a:r>
              <a:rPr lang="en-US" altLang="ja-JP" dirty="0" err="1" smtClean="0"/>
              <a:t>i</a:t>
            </a:r>
            <a:r>
              <a:rPr lang="ja-JP" altLang="en-US" dirty="0"/>
              <a:t>列の</a:t>
            </a:r>
            <a:r>
              <a:rPr lang="en-US" altLang="ja-JP" dirty="0"/>
              <a:t>22-26</a:t>
            </a:r>
            <a:endParaRPr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 flipH="1">
            <a:off x="5292080" y="4848835"/>
            <a:ext cx="360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短絡</a:t>
            </a:r>
            <a:r>
              <a:rPr lang="en-US" altLang="ja-JP" dirty="0"/>
              <a:t>	</a:t>
            </a:r>
            <a:r>
              <a:rPr lang="en-US" altLang="ja-JP" dirty="0" smtClean="0"/>
              <a:t>e</a:t>
            </a:r>
            <a:r>
              <a:rPr lang="ja-JP" altLang="en-US" dirty="0"/>
              <a:t>列</a:t>
            </a:r>
            <a:r>
              <a:rPr lang="en-US" altLang="ja-JP" dirty="0"/>
              <a:t>23-f</a:t>
            </a:r>
            <a:r>
              <a:rPr lang="ja-JP" altLang="en-US" dirty="0"/>
              <a:t>列</a:t>
            </a:r>
            <a:r>
              <a:rPr lang="en-US" altLang="ja-JP" dirty="0"/>
              <a:t>23</a:t>
            </a:r>
            <a:endParaRPr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 flipH="1">
            <a:off x="5292080" y="5291916"/>
            <a:ext cx="360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短絡</a:t>
            </a:r>
            <a:r>
              <a:rPr lang="en-US" altLang="ja-JP" dirty="0" smtClean="0"/>
              <a:t>	g</a:t>
            </a:r>
            <a:r>
              <a:rPr lang="ja-JP" altLang="en-US" dirty="0"/>
              <a:t>列の</a:t>
            </a:r>
            <a:r>
              <a:rPr lang="en-US" altLang="ja-JP" dirty="0"/>
              <a:t>21-22</a:t>
            </a:r>
            <a:endParaRPr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 flipH="1">
            <a:off x="5176380" y="5807005"/>
            <a:ext cx="3860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FF0000"/>
                </a:solidFill>
              </a:rPr>
              <a:t>※</a:t>
            </a:r>
            <a:r>
              <a:rPr lang="ja-JP" altLang="en-US" dirty="0" smtClean="0">
                <a:solidFill>
                  <a:srgbClr val="FF0000"/>
                </a:solidFill>
              </a:rPr>
              <a:t>短絡にはニクロム線ではなく、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algn="ctr"/>
            <a:r>
              <a:rPr lang="ja-JP" altLang="en-US" dirty="0" smtClean="0">
                <a:solidFill>
                  <a:srgbClr val="FF0000"/>
                </a:solidFill>
              </a:rPr>
              <a:t>抵抗</a:t>
            </a:r>
            <a:r>
              <a:rPr lang="ja-JP" altLang="en-US" dirty="0">
                <a:solidFill>
                  <a:srgbClr val="FF0000"/>
                </a:solidFill>
              </a:rPr>
              <a:t>など</a:t>
            </a:r>
            <a:r>
              <a:rPr lang="ja-JP" altLang="en-US" dirty="0" smtClean="0">
                <a:solidFill>
                  <a:srgbClr val="FF0000"/>
                </a:solidFill>
              </a:rPr>
              <a:t>の切断線を使ってもよいです。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 flipH="1">
            <a:off x="5292080" y="404664"/>
            <a:ext cx="360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【</a:t>
            </a:r>
            <a:r>
              <a:rPr lang="ja-JP" altLang="en-US" dirty="0"/>
              <a:t> コンデンサの</a:t>
            </a:r>
            <a:r>
              <a:rPr lang="ja-JP" altLang="en-US" dirty="0" smtClean="0"/>
              <a:t>配置 </a:t>
            </a:r>
            <a:r>
              <a:rPr lang="en-US" altLang="ja-JP" dirty="0" smtClean="0"/>
              <a:t>】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 flipH="1">
            <a:off x="5179594" y="3356992"/>
            <a:ext cx="3860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※</a:t>
            </a:r>
            <a:r>
              <a:rPr lang="ja-JP" altLang="en-US" dirty="0" smtClean="0">
                <a:solidFill>
                  <a:srgbClr val="FF0000"/>
                </a:solidFill>
              </a:rPr>
              <a:t>コンデンサの</a:t>
            </a:r>
            <a:r>
              <a:rPr lang="ja-JP" altLang="en-US" dirty="0">
                <a:solidFill>
                  <a:srgbClr val="FF0000"/>
                </a:solidFill>
              </a:rPr>
              <a:t>向きには</a:t>
            </a:r>
            <a:endParaRPr lang="en-US" altLang="ja-JP" dirty="0">
              <a:solidFill>
                <a:srgbClr val="FF0000"/>
              </a:solidFill>
            </a:endParaRPr>
          </a:p>
          <a:p>
            <a:pPr algn="r"/>
            <a:r>
              <a:rPr lang="ja-JP" altLang="en-US" dirty="0">
                <a:solidFill>
                  <a:srgbClr val="FF0000"/>
                </a:solidFill>
              </a:rPr>
              <a:t>特に指定はありません。</a:t>
            </a:r>
          </a:p>
        </p:txBody>
      </p:sp>
    </p:spTree>
    <p:extLst>
      <p:ext uri="{BB962C8B-B14F-4D97-AF65-F5344CB8AC3E}">
        <p14:creationId xmlns:p14="http://schemas.microsoft.com/office/powerpoint/2010/main" val="85791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gano\Desktop\photoN\IMG_423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33200"/>
            <a:ext cx="4941176" cy="659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四角形吹き出し 2"/>
          <p:cNvSpPr/>
          <p:nvPr/>
        </p:nvSpPr>
        <p:spPr>
          <a:xfrm>
            <a:off x="4096080" y="3662068"/>
            <a:ext cx="909774" cy="332526"/>
          </a:xfrm>
          <a:prstGeom prst="wedgeRectCallout">
            <a:avLst>
              <a:gd name="adj1" fmla="val -101092"/>
              <a:gd name="adj2" fmla="val 18059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b="1" dirty="0">
                <a:solidFill>
                  <a:schemeClr val="tx1"/>
                </a:solidFill>
              </a:rPr>
              <a:t>1M</a:t>
            </a:r>
            <a:r>
              <a:rPr lang="el-GR" altLang="ja-JP" sz="1600" b="1" dirty="0">
                <a:solidFill>
                  <a:schemeClr val="tx1"/>
                </a:solidFill>
              </a:rPr>
              <a:t>Ω (2)</a:t>
            </a:r>
            <a:endParaRPr lang="en-US" altLang="ja-JP" sz="1600" b="1" dirty="0">
              <a:solidFill>
                <a:schemeClr val="tx1"/>
              </a:solidFill>
            </a:endParaRPr>
          </a:p>
        </p:txBody>
      </p:sp>
      <p:sp>
        <p:nvSpPr>
          <p:cNvPr id="4" name="四角形吹き出し 3"/>
          <p:cNvSpPr/>
          <p:nvPr/>
        </p:nvSpPr>
        <p:spPr>
          <a:xfrm>
            <a:off x="3404882" y="2708920"/>
            <a:ext cx="683526" cy="332526"/>
          </a:xfrm>
          <a:prstGeom prst="wedgeRectCallout">
            <a:avLst>
              <a:gd name="adj1" fmla="val -25413"/>
              <a:gd name="adj2" fmla="val 188853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altLang="ja-JP" sz="1600" b="1" dirty="0">
                <a:solidFill>
                  <a:schemeClr val="tx1"/>
                </a:solidFill>
              </a:rPr>
              <a:t>240Ω</a:t>
            </a:r>
            <a:endParaRPr lang="en-US" altLang="ja-JP" sz="1600" b="1" dirty="0" smtClean="0">
              <a:solidFill>
                <a:schemeClr val="tx1"/>
              </a:solidFill>
            </a:endParaRPr>
          </a:p>
        </p:txBody>
      </p:sp>
      <p:sp>
        <p:nvSpPr>
          <p:cNvPr id="5" name="四角形吹き出し 4"/>
          <p:cNvSpPr/>
          <p:nvPr/>
        </p:nvSpPr>
        <p:spPr>
          <a:xfrm>
            <a:off x="2500311" y="3149761"/>
            <a:ext cx="827067" cy="332526"/>
          </a:xfrm>
          <a:prstGeom prst="wedgeRectCallout">
            <a:avLst>
              <a:gd name="adj1" fmla="val 46180"/>
              <a:gd name="adj2" fmla="val 138755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 smtClean="0">
                <a:solidFill>
                  <a:schemeClr val="tx1"/>
                </a:solidFill>
              </a:rPr>
              <a:t>15KΩ</a:t>
            </a:r>
          </a:p>
        </p:txBody>
      </p:sp>
      <p:sp>
        <p:nvSpPr>
          <p:cNvPr id="6" name="四角形吹き出し 5"/>
          <p:cNvSpPr/>
          <p:nvPr/>
        </p:nvSpPr>
        <p:spPr>
          <a:xfrm>
            <a:off x="2824453" y="5154554"/>
            <a:ext cx="1000751" cy="332526"/>
          </a:xfrm>
          <a:prstGeom prst="wedgeRectCallout">
            <a:avLst>
              <a:gd name="adj1" fmla="val 259"/>
              <a:gd name="adj2" fmla="val -229913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b="1" dirty="0">
                <a:solidFill>
                  <a:schemeClr val="tx1"/>
                </a:solidFill>
              </a:rPr>
              <a:t>30K</a:t>
            </a:r>
            <a:r>
              <a:rPr lang="el-GR" altLang="ja-JP" sz="1600" b="1" dirty="0">
                <a:solidFill>
                  <a:schemeClr val="tx1"/>
                </a:solidFill>
              </a:rPr>
              <a:t>Ω (2)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</p:txBody>
      </p:sp>
      <p:sp>
        <p:nvSpPr>
          <p:cNvPr id="7" name="四角形吹き出し 6"/>
          <p:cNvSpPr/>
          <p:nvPr/>
        </p:nvSpPr>
        <p:spPr>
          <a:xfrm>
            <a:off x="1865773" y="5148721"/>
            <a:ext cx="827067" cy="332526"/>
          </a:xfrm>
          <a:prstGeom prst="wedgeRectCallout">
            <a:avLst>
              <a:gd name="adj1" fmla="val 43391"/>
              <a:gd name="adj2" fmla="val -16499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b="1" dirty="0" smtClean="0">
                <a:solidFill>
                  <a:schemeClr val="tx1"/>
                </a:solidFill>
              </a:rPr>
              <a:t>5.6</a:t>
            </a:r>
            <a:r>
              <a:rPr kumimoji="1" lang="en-US" altLang="ja-JP" sz="1600" b="1" dirty="0" smtClean="0">
                <a:solidFill>
                  <a:schemeClr val="tx1"/>
                </a:solidFill>
              </a:rPr>
              <a:t>KΩ</a:t>
            </a:r>
          </a:p>
        </p:txBody>
      </p:sp>
      <p:sp>
        <p:nvSpPr>
          <p:cNvPr id="8" name="四角形吹き出し 7"/>
          <p:cNvSpPr/>
          <p:nvPr/>
        </p:nvSpPr>
        <p:spPr>
          <a:xfrm>
            <a:off x="713548" y="4660847"/>
            <a:ext cx="1000751" cy="332526"/>
          </a:xfrm>
          <a:prstGeom prst="wedgeRectCallout">
            <a:avLst>
              <a:gd name="adj1" fmla="val 68216"/>
              <a:gd name="adj2" fmla="val -6441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b="1" dirty="0">
                <a:solidFill>
                  <a:schemeClr val="tx1"/>
                </a:solidFill>
              </a:rPr>
              <a:t>30K</a:t>
            </a:r>
            <a:r>
              <a:rPr lang="el-GR" altLang="ja-JP" sz="1600" b="1" dirty="0">
                <a:solidFill>
                  <a:schemeClr val="tx1"/>
                </a:solidFill>
              </a:rPr>
              <a:t>Ω (1)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</p:txBody>
      </p:sp>
      <p:sp>
        <p:nvSpPr>
          <p:cNvPr id="9" name="四角形吹き出し 8"/>
          <p:cNvSpPr/>
          <p:nvPr/>
        </p:nvSpPr>
        <p:spPr>
          <a:xfrm>
            <a:off x="1751521" y="3537004"/>
            <a:ext cx="827067" cy="332526"/>
          </a:xfrm>
          <a:prstGeom prst="wedgeRectCallout">
            <a:avLst>
              <a:gd name="adj1" fmla="val -44727"/>
              <a:gd name="adj2" fmla="val 172182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 smtClean="0">
                <a:solidFill>
                  <a:schemeClr val="tx1"/>
                </a:solidFill>
              </a:rPr>
              <a:t>12KΩ</a:t>
            </a:r>
          </a:p>
        </p:txBody>
      </p:sp>
      <p:sp>
        <p:nvSpPr>
          <p:cNvPr id="10" name="四角形吹き出し 9"/>
          <p:cNvSpPr/>
          <p:nvPr/>
        </p:nvSpPr>
        <p:spPr>
          <a:xfrm>
            <a:off x="395536" y="3685030"/>
            <a:ext cx="909774" cy="332526"/>
          </a:xfrm>
          <a:prstGeom prst="wedgeRectCallout">
            <a:avLst>
              <a:gd name="adj1" fmla="val 74389"/>
              <a:gd name="adj2" fmla="val 73758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b="1">
                <a:solidFill>
                  <a:schemeClr val="tx1"/>
                </a:solidFill>
              </a:rPr>
              <a:t>1M</a:t>
            </a:r>
            <a:r>
              <a:rPr lang="el-GR" altLang="ja-JP" sz="1600" b="1" dirty="0">
                <a:solidFill>
                  <a:schemeClr val="tx1"/>
                </a:solidFill>
              </a:rPr>
              <a:t>Ω (1)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 flipH="1">
            <a:off x="5796136" y="982469"/>
            <a:ext cx="297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240Ω	</a:t>
            </a:r>
            <a:r>
              <a:rPr lang="en-US" altLang="ja-JP" dirty="0" err="1" smtClean="0"/>
              <a:t>i</a:t>
            </a:r>
            <a:r>
              <a:rPr lang="ja-JP" altLang="en-US" dirty="0"/>
              <a:t>列の</a:t>
            </a:r>
            <a:r>
              <a:rPr lang="en-US" altLang="ja-JP" dirty="0"/>
              <a:t>17-20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 flipH="1">
            <a:off x="5796136" y="4926178"/>
            <a:ext cx="297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1MΩ (2)	</a:t>
            </a:r>
            <a:r>
              <a:rPr lang="ja-JP" altLang="en-US" dirty="0" smtClean="0"/>
              <a:t>　</a:t>
            </a:r>
            <a:r>
              <a:rPr lang="en-US" altLang="ja-JP" dirty="0" smtClean="0"/>
              <a:t>j</a:t>
            </a:r>
            <a:r>
              <a:rPr lang="ja-JP" altLang="en-US" dirty="0"/>
              <a:t>列の</a:t>
            </a:r>
            <a:r>
              <a:rPr lang="en-US" altLang="ja-JP" dirty="0" smtClean="0"/>
              <a:t>17-22</a:t>
            </a:r>
            <a:endParaRPr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 flipH="1">
            <a:off x="5796136" y="2175247"/>
            <a:ext cx="297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12KΩ	b</a:t>
            </a:r>
            <a:r>
              <a:rPr lang="ja-JP" altLang="en-US" dirty="0"/>
              <a:t>列の</a:t>
            </a:r>
            <a:r>
              <a:rPr lang="en-US" altLang="ja-JP" dirty="0"/>
              <a:t>22-23</a:t>
            </a:r>
            <a:endParaRPr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 flipH="1">
            <a:off x="5796136" y="2771636"/>
            <a:ext cx="297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15KΩ	h</a:t>
            </a:r>
            <a:r>
              <a:rPr lang="ja-JP" altLang="en-US" dirty="0"/>
              <a:t>列の</a:t>
            </a:r>
            <a:r>
              <a:rPr lang="en-US" altLang="ja-JP" dirty="0"/>
              <a:t>19-20</a:t>
            </a:r>
            <a:endParaRPr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 flipH="1">
            <a:off x="5796136" y="3642808"/>
            <a:ext cx="297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30KΩ (1)	</a:t>
            </a:r>
            <a:r>
              <a:rPr lang="ja-JP" altLang="en-US" dirty="0" smtClean="0"/>
              <a:t>　</a:t>
            </a:r>
            <a:r>
              <a:rPr lang="en-US" altLang="ja-JP" dirty="0" smtClean="0"/>
              <a:t>c</a:t>
            </a:r>
            <a:r>
              <a:rPr lang="ja-JP" altLang="en-US" dirty="0"/>
              <a:t>列の</a:t>
            </a:r>
            <a:r>
              <a:rPr lang="en-US" altLang="ja-JP" dirty="0"/>
              <a:t>23-24</a:t>
            </a:r>
            <a:endParaRPr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 flipH="1">
            <a:off x="5796136" y="4653136"/>
            <a:ext cx="297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1MΩ (1)	</a:t>
            </a:r>
            <a:r>
              <a:rPr lang="ja-JP" altLang="en-US" dirty="0" smtClean="0"/>
              <a:t>　</a:t>
            </a:r>
            <a:r>
              <a:rPr lang="en-US" altLang="ja-JP" dirty="0" smtClean="0"/>
              <a:t>a</a:t>
            </a:r>
            <a:r>
              <a:rPr lang="ja-JP" altLang="en-US" dirty="0"/>
              <a:t>列</a:t>
            </a:r>
            <a:r>
              <a:rPr lang="ja-JP" altLang="en-US" dirty="0" smtClean="0"/>
              <a:t>の</a:t>
            </a:r>
            <a:r>
              <a:rPr lang="en-US" altLang="ja-JP" dirty="0" smtClean="0"/>
              <a:t>18-23</a:t>
            </a:r>
            <a:endParaRPr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 flipH="1">
            <a:off x="5796136" y="1578858"/>
            <a:ext cx="297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5.6KΩ	</a:t>
            </a:r>
            <a:r>
              <a:rPr lang="en-US" altLang="ja-JP" dirty="0" err="1" smtClean="0"/>
              <a:t>d,g</a:t>
            </a:r>
            <a:r>
              <a:rPr lang="ja-JP" altLang="en-US" dirty="0"/>
              <a:t>列の</a:t>
            </a:r>
            <a:r>
              <a:rPr lang="en-US" altLang="ja-JP" dirty="0"/>
              <a:t>24</a:t>
            </a:r>
            <a:endParaRPr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 flipH="1">
            <a:off x="5796136" y="3923764"/>
            <a:ext cx="297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30KΩ (2)	</a:t>
            </a:r>
            <a:r>
              <a:rPr lang="ja-JP" altLang="en-US" dirty="0" smtClean="0"/>
              <a:t>　</a:t>
            </a:r>
            <a:r>
              <a:rPr lang="en-US" altLang="ja-JP" dirty="0" smtClean="0"/>
              <a:t>h</a:t>
            </a:r>
            <a:r>
              <a:rPr lang="ja-JP" altLang="en-US" dirty="0"/>
              <a:t>列の</a:t>
            </a:r>
            <a:r>
              <a:rPr lang="en-US" altLang="ja-JP" dirty="0"/>
              <a:t>23-24</a:t>
            </a:r>
            <a:endParaRPr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 flipH="1">
            <a:off x="5292080" y="404664"/>
            <a:ext cx="360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【</a:t>
            </a:r>
            <a:r>
              <a:rPr lang="ja-JP" altLang="en-US" dirty="0"/>
              <a:t> </a:t>
            </a:r>
            <a:r>
              <a:rPr lang="ja-JP" altLang="en-US" dirty="0" smtClean="0"/>
              <a:t>抵抗の配置 </a:t>
            </a:r>
            <a:r>
              <a:rPr lang="en-US" altLang="ja-JP" dirty="0" smtClean="0"/>
              <a:t>】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 flipH="1">
            <a:off x="5176380" y="5807005"/>
            <a:ext cx="3860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※</a:t>
            </a:r>
            <a:r>
              <a:rPr lang="ja-JP" altLang="en-US" dirty="0" smtClean="0">
                <a:solidFill>
                  <a:srgbClr val="FF0000"/>
                </a:solidFill>
              </a:rPr>
              <a:t>抵抗の向きには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algn="r"/>
            <a:r>
              <a:rPr lang="ja-JP" altLang="en-US" dirty="0" smtClean="0">
                <a:solidFill>
                  <a:srgbClr val="FF0000"/>
                </a:solidFill>
              </a:rPr>
              <a:t>特に指定はありません。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5752739" y="1221737"/>
            <a:ext cx="8354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100" dirty="0"/>
              <a:t>(</a:t>
            </a:r>
            <a:r>
              <a:rPr lang="ja-JP" altLang="en-US" sz="1100" dirty="0">
                <a:solidFill>
                  <a:srgbClr val="FF0000"/>
                </a:solidFill>
              </a:rPr>
              <a:t>赤</a:t>
            </a:r>
            <a:r>
              <a:rPr lang="ja-JP" altLang="en-US" sz="1100" dirty="0">
                <a:solidFill>
                  <a:srgbClr val="F0EA00"/>
                </a:solidFill>
              </a:rPr>
              <a:t>黄</a:t>
            </a:r>
            <a:r>
              <a:rPr lang="ja-JP" altLang="en-US" sz="1100" dirty="0">
                <a:solidFill>
                  <a:schemeClr val="accent6">
                    <a:lumMod val="50000"/>
                  </a:schemeClr>
                </a:solidFill>
              </a:rPr>
              <a:t>茶</a:t>
            </a:r>
            <a:r>
              <a:rPr lang="ja-JP" altLang="en-US" sz="1100" dirty="0">
                <a:solidFill>
                  <a:srgbClr val="CC9900"/>
                </a:solidFill>
              </a:rPr>
              <a:t>金</a:t>
            </a:r>
            <a:r>
              <a:rPr lang="en-US" altLang="ja-JP" sz="1100" dirty="0"/>
              <a:t>)</a:t>
            </a:r>
            <a:endParaRPr lang="ja-JP" altLang="en-US" sz="1100" dirty="0"/>
          </a:p>
        </p:txBody>
      </p:sp>
      <p:sp>
        <p:nvSpPr>
          <p:cNvPr id="23" name="正方形/長方形 22"/>
          <p:cNvSpPr/>
          <p:nvPr/>
        </p:nvSpPr>
        <p:spPr>
          <a:xfrm>
            <a:off x="5752739" y="1827704"/>
            <a:ext cx="8354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100" dirty="0"/>
              <a:t>(</a:t>
            </a:r>
            <a:r>
              <a:rPr lang="ja-JP" altLang="en-US" sz="1100" dirty="0">
                <a:solidFill>
                  <a:srgbClr val="00B050"/>
                </a:solidFill>
              </a:rPr>
              <a:t>緑</a:t>
            </a:r>
            <a:r>
              <a:rPr lang="ja-JP" altLang="en-US" sz="1100" dirty="0">
                <a:solidFill>
                  <a:srgbClr val="00B0F0"/>
                </a:solidFill>
              </a:rPr>
              <a:t>青</a:t>
            </a:r>
            <a:r>
              <a:rPr lang="ja-JP" altLang="en-US" sz="1100" dirty="0">
                <a:solidFill>
                  <a:srgbClr val="FF0000"/>
                </a:solidFill>
              </a:rPr>
              <a:t>赤</a:t>
            </a:r>
            <a:r>
              <a:rPr lang="ja-JP" altLang="en-US" sz="1100" dirty="0">
                <a:solidFill>
                  <a:srgbClr val="CC9900"/>
                </a:solidFill>
              </a:rPr>
              <a:t>金</a:t>
            </a:r>
            <a:r>
              <a:rPr lang="en-US" altLang="ja-JP" sz="1100" dirty="0"/>
              <a:t>)</a:t>
            </a:r>
            <a:endParaRPr lang="ja-JP" altLang="en-US" sz="1100" dirty="0"/>
          </a:p>
        </p:txBody>
      </p:sp>
      <p:sp>
        <p:nvSpPr>
          <p:cNvPr id="24" name="正方形/長方形 23"/>
          <p:cNvSpPr/>
          <p:nvPr/>
        </p:nvSpPr>
        <p:spPr>
          <a:xfrm>
            <a:off x="5752739" y="2403768"/>
            <a:ext cx="8354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100" dirty="0"/>
              <a:t>(</a:t>
            </a:r>
            <a:r>
              <a:rPr lang="ja-JP" altLang="en-US" sz="1100" dirty="0">
                <a:solidFill>
                  <a:schemeClr val="accent6">
                    <a:lumMod val="50000"/>
                  </a:schemeClr>
                </a:solidFill>
              </a:rPr>
              <a:t>茶</a:t>
            </a:r>
            <a:r>
              <a:rPr lang="ja-JP" altLang="en-US" sz="1100" dirty="0">
                <a:solidFill>
                  <a:srgbClr val="FF0000"/>
                </a:solidFill>
              </a:rPr>
              <a:t>赤</a:t>
            </a:r>
            <a:r>
              <a:rPr lang="ja-JP" altLang="en-US" sz="1100" dirty="0">
                <a:solidFill>
                  <a:schemeClr val="accent6">
                    <a:lumMod val="75000"/>
                  </a:schemeClr>
                </a:solidFill>
              </a:rPr>
              <a:t>橙</a:t>
            </a:r>
            <a:r>
              <a:rPr lang="ja-JP" altLang="en-US" sz="1100" dirty="0">
                <a:solidFill>
                  <a:srgbClr val="CC9900"/>
                </a:solidFill>
              </a:rPr>
              <a:t>金</a:t>
            </a:r>
            <a:r>
              <a:rPr lang="en-US" altLang="ja-JP" sz="1100" dirty="0"/>
              <a:t>)</a:t>
            </a:r>
            <a:endParaRPr lang="ja-JP" altLang="en-US" sz="1100" dirty="0"/>
          </a:p>
        </p:txBody>
      </p:sp>
      <p:sp>
        <p:nvSpPr>
          <p:cNvPr id="25" name="正方形/長方形 24"/>
          <p:cNvSpPr/>
          <p:nvPr/>
        </p:nvSpPr>
        <p:spPr>
          <a:xfrm>
            <a:off x="5752739" y="3008860"/>
            <a:ext cx="8354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100" dirty="0"/>
              <a:t>(</a:t>
            </a:r>
            <a:r>
              <a:rPr lang="ja-JP" altLang="en-US" sz="1100" dirty="0">
                <a:solidFill>
                  <a:schemeClr val="accent6">
                    <a:lumMod val="50000"/>
                  </a:schemeClr>
                </a:solidFill>
              </a:rPr>
              <a:t>茶</a:t>
            </a:r>
            <a:r>
              <a:rPr lang="ja-JP" altLang="en-US" sz="1100" dirty="0">
                <a:solidFill>
                  <a:srgbClr val="00B050"/>
                </a:solidFill>
              </a:rPr>
              <a:t>緑</a:t>
            </a:r>
            <a:r>
              <a:rPr lang="ja-JP" altLang="en-US" sz="1100" dirty="0">
                <a:solidFill>
                  <a:schemeClr val="accent6">
                    <a:lumMod val="75000"/>
                  </a:schemeClr>
                </a:solidFill>
              </a:rPr>
              <a:t>橙</a:t>
            </a:r>
            <a:r>
              <a:rPr lang="ja-JP" altLang="en-US" sz="1100" dirty="0">
                <a:solidFill>
                  <a:srgbClr val="CC9900"/>
                </a:solidFill>
              </a:rPr>
              <a:t>金</a:t>
            </a:r>
            <a:r>
              <a:rPr lang="en-US" altLang="ja-JP" sz="1100" dirty="0"/>
              <a:t>)</a:t>
            </a:r>
            <a:endParaRPr lang="ja-JP" altLang="en-US" sz="1100" dirty="0"/>
          </a:p>
        </p:txBody>
      </p:sp>
      <p:sp>
        <p:nvSpPr>
          <p:cNvPr id="26" name="正方形/長方形 25"/>
          <p:cNvSpPr/>
          <p:nvPr/>
        </p:nvSpPr>
        <p:spPr>
          <a:xfrm>
            <a:off x="5752739" y="4190016"/>
            <a:ext cx="8354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100" dirty="0"/>
              <a:t>(</a:t>
            </a:r>
            <a:r>
              <a:rPr lang="ja-JP" altLang="en-US" sz="1100" dirty="0">
                <a:solidFill>
                  <a:schemeClr val="accent6">
                    <a:lumMod val="75000"/>
                  </a:schemeClr>
                </a:solidFill>
              </a:rPr>
              <a:t>橙</a:t>
            </a:r>
            <a:r>
              <a:rPr lang="ja-JP" altLang="en-US" sz="1100" dirty="0"/>
              <a:t>黒</a:t>
            </a:r>
            <a:r>
              <a:rPr lang="ja-JP" altLang="en-US" sz="1100" dirty="0">
                <a:solidFill>
                  <a:schemeClr val="accent6">
                    <a:lumMod val="75000"/>
                  </a:schemeClr>
                </a:solidFill>
              </a:rPr>
              <a:t>橙</a:t>
            </a:r>
            <a:r>
              <a:rPr lang="ja-JP" altLang="en-US" sz="1100" dirty="0">
                <a:solidFill>
                  <a:srgbClr val="CC9900"/>
                </a:solidFill>
              </a:rPr>
              <a:t>金</a:t>
            </a:r>
            <a:r>
              <a:rPr lang="en-US" altLang="ja-JP" sz="1100" dirty="0"/>
              <a:t>)</a:t>
            </a:r>
            <a:endParaRPr lang="ja-JP" altLang="en-US" sz="1100" dirty="0"/>
          </a:p>
        </p:txBody>
      </p:sp>
      <p:sp>
        <p:nvSpPr>
          <p:cNvPr id="27" name="正方形/長方形 26"/>
          <p:cNvSpPr/>
          <p:nvPr/>
        </p:nvSpPr>
        <p:spPr>
          <a:xfrm>
            <a:off x="5752739" y="5212080"/>
            <a:ext cx="8354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100" dirty="0"/>
              <a:t>(</a:t>
            </a:r>
            <a:r>
              <a:rPr lang="ja-JP" altLang="en-US" sz="1100" dirty="0">
                <a:solidFill>
                  <a:schemeClr val="accent6">
                    <a:lumMod val="50000"/>
                  </a:schemeClr>
                </a:solidFill>
              </a:rPr>
              <a:t>茶</a:t>
            </a:r>
            <a:r>
              <a:rPr lang="ja-JP" altLang="en-US" sz="1100" dirty="0"/>
              <a:t>黒</a:t>
            </a:r>
            <a:r>
              <a:rPr lang="ja-JP" altLang="en-US" sz="1100" dirty="0">
                <a:solidFill>
                  <a:srgbClr val="00B050"/>
                </a:solidFill>
              </a:rPr>
              <a:t>緑</a:t>
            </a:r>
            <a:r>
              <a:rPr lang="ja-JP" altLang="en-US" sz="1100" dirty="0">
                <a:solidFill>
                  <a:srgbClr val="CC9900"/>
                </a:solidFill>
              </a:rPr>
              <a:t>金</a:t>
            </a:r>
            <a:r>
              <a:rPr lang="en-US" altLang="ja-JP" sz="1100" dirty="0"/>
              <a:t>)</a:t>
            </a:r>
            <a:endParaRPr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66204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gano\Desktop\photoN\IMG_423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33200"/>
            <a:ext cx="4941176" cy="659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四角形吹き出し 2"/>
          <p:cNvSpPr/>
          <p:nvPr/>
        </p:nvSpPr>
        <p:spPr>
          <a:xfrm>
            <a:off x="2644677" y="3582171"/>
            <a:ext cx="871200" cy="360000"/>
          </a:xfrm>
          <a:prstGeom prst="wedgeRectCallout">
            <a:avLst>
              <a:gd name="adj1" fmla="val 11954"/>
              <a:gd name="adj2" fmla="val 91374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 smtClean="0">
                <a:solidFill>
                  <a:schemeClr val="bg1"/>
                </a:solidFill>
              </a:rPr>
              <a:t>青線</a:t>
            </a:r>
            <a:r>
              <a:rPr kumimoji="1" lang="en-US" altLang="ja-JP" sz="1600" b="1" dirty="0" smtClean="0">
                <a:solidFill>
                  <a:schemeClr val="bg1"/>
                </a:solidFill>
              </a:rPr>
              <a:t>(1)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4" name="四角形吹き出し 3"/>
          <p:cNvSpPr/>
          <p:nvPr/>
        </p:nvSpPr>
        <p:spPr>
          <a:xfrm>
            <a:off x="2843808" y="4893923"/>
            <a:ext cx="871200" cy="360000"/>
          </a:xfrm>
          <a:prstGeom prst="wedgeRectCallout">
            <a:avLst>
              <a:gd name="adj1" fmla="val -21908"/>
              <a:gd name="adj2" fmla="val 94744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 smtClean="0">
                <a:solidFill>
                  <a:schemeClr val="bg1"/>
                </a:solidFill>
              </a:rPr>
              <a:t>青線</a:t>
            </a:r>
            <a:r>
              <a:rPr kumimoji="1" lang="en-US" altLang="ja-JP" sz="1600" b="1" dirty="0" smtClean="0">
                <a:solidFill>
                  <a:schemeClr val="bg1"/>
                </a:solidFill>
              </a:rPr>
              <a:t>(2)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5" name="四角形吹き出し 4"/>
          <p:cNvSpPr/>
          <p:nvPr/>
        </p:nvSpPr>
        <p:spPr>
          <a:xfrm>
            <a:off x="2642919" y="5647058"/>
            <a:ext cx="871200" cy="360000"/>
          </a:xfrm>
          <a:prstGeom prst="wedgeRectCallout">
            <a:avLst>
              <a:gd name="adj1" fmla="val 83641"/>
              <a:gd name="adj2" fmla="val 46341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 smtClean="0">
                <a:solidFill>
                  <a:schemeClr val="bg1"/>
                </a:solidFill>
              </a:rPr>
              <a:t>青線</a:t>
            </a:r>
            <a:r>
              <a:rPr kumimoji="1" lang="en-US" altLang="ja-JP" sz="1600" b="1" dirty="0" smtClean="0">
                <a:solidFill>
                  <a:schemeClr val="bg1"/>
                </a:solidFill>
              </a:rPr>
              <a:t>(3)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6" name="四角形吹き出し 5"/>
          <p:cNvSpPr/>
          <p:nvPr/>
        </p:nvSpPr>
        <p:spPr>
          <a:xfrm>
            <a:off x="1729457" y="3249000"/>
            <a:ext cx="849131" cy="360000"/>
          </a:xfrm>
          <a:prstGeom prst="wedgeRectCallout">
            <a:avLst>
              <a:gd name="adj1" fmla="val -22039"/>
              <a:gd name="adj2" fmla="val 1168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 smtClean="0">
                <a:solidFill>
                  <a:schemeClr val="tx1"/>
                </a:solidFill>
              </a:rPr>
              <a:t>白線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(1)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7" name="四角形吹き出し 6"/>
          <p:cNvSpPr/>
          <p:nvPr/>
        </p:nvSpPr>
        <p:spPr>
          <a:xfrm>
            <a:off x="543135" y="5301208"/>
            <a:ext cx="871200" cy="360000"/>
          </a:xfrm>
          <a:prstGeom prst="wedgeRectCallout">
            <a:avLst>
              <a:gd name="adj1" fmla="val 68346"/>
              <a:gd name="adj2" fmla="val -8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 smtClean="0">
                <a:solidFill>
                  <a:schemeClr val="tx1"/>
                </a:solidFill>
              </a:rPr>
              <a:t>白線</a:t>
            </a:r>
            <a:r>
              <a:rPr kumimoji="1" lang="en-US" altLang="ja-JP" sz="1600" b="1" dirty="0" smtClean="0">
                <a:solidFill>
                  <a:schemeClr val="tx1"/>
                </a:solidFill>
              </a:rPr>
              <a:t>(2)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 flipH="1">
            <a:off x="5292080" y="404664"/>
            <a:ext cx="360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【</a:t>
            </a:r>
            <a:r>
              <a:rPr lang="ja-JP" altLang="en-US" dirty="0"/>
              <a:t> 白線・青線の</a:t>
            </a:r>
            <a:r>
              <a:rPr lang="ja-JP" altLang="en-US" dirty="0" smtClean="0"/>
              <a:t>配置 </a:t>
            </a:r>
            <a:r>
              <a:rPr lang="en-US" altLang="ja-JP" dirty="0" smtClean="0"/>
              <a:t>】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 flipH="1">
            <a:off x="5862719" y="1844824"/>
            <a:ext cx="2459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白線</a:t>
            </a:r>
            <a:r>
              <a:rPr lang="en-US" altLang="ja-JP" dirty="0" smtClean="0"/>
              <a:t>(1)	d</a:t>
            </a:r>
            <a:r>
              <a:rPr lang="ja-JP" altLang="en-US" dirty="0"/>
              <a:t>列の</a:t>
            </a:r>
            <a:r>
              <a:rPr lang="en-US" altLang="ja-JP" dirty="0"/>
              <a:t>19-23</a:t>
            </a:r>
            <a:endParaRPr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 flipH="1">
            <a:off x="5862719" y="3541658"/>
            <a:ext cx="2459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青線</a:t>
            </a:r>
            <a:r>
              <a:rPr lang="en-US" altLang="ja-JP" dirty="0" smtClean="0"/>
              <a:t>(1)</a:t>
            </a:r>
            <a:r>
              <a:rPr lang="en-US" altLang="ja-JP" dirty="0"/>
              <a:t>	</a:t>
            </a:r>
            <a:r>
              <a:rPr lang="en-US" altLang="ja-JP" dirty="0" smtClean="0"/>
              <a:t>d</a:t>
            </a:r>
            <a:r>
              <a:rPr lang="ja-JP" altLang="en-US" dirty="0"/>
              <a:t>列の</a:t>
            </a:r>
            <a:r>
              <a:rPr lang="en-US" altLang="ja-JP" dirty="0"/>
              <a:t>21-GND</a:t>
            </a:r>
            <a:endParaRPr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 flipH="1">
            <a:off x="5862719" y="4138047"/>
            <a:ext cx="2459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青</a:t>
            </a:r>
            <a:r>
              <a:rPr lang="ja-JP" altLang="en-US" dirty="0" smtClean="0"/>
              <a:t>線</a:t>
            </a:r>
            <a:r>
              <a:rPr lang="en-US" altLang="ja-JP" dirty="0" smtClean="0"/>
              <a:t>(2)</a:t>
            </a:r>
            <a:r>
              <a:rPr lang="en-US" altLang="ja-JP" dirty="0"/>
              <a:t>	</a:t>
            </a:r>
            <a:r>
              <a:rPr lang="en-US" altLang="ja-JP" dirty="0" smtClean="0"/>
              <a:t>d</a:t>
            </a:r>
            <a:r>
              <a:rPr lang="ja-JP" altLang="en-US" dirty="0"/>
              <a:t>列の</a:t>
            </a:r>
            <a:r>
              <a:rPr lang="en-US" altLang="ja-JP" dirty="0"/>
              <a:t>27-GND</a:t>
            </a:r>
            <a:endParaRPr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 flipH="1">
            <a:off x="5862719" y="4734436"/>
            <a:ext cx="2459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青</a:t>
            </a:r>
            <a:r>
              <a:rPr lang="ja-JP" altLang="en-US" dirty="0" smtClean="0"/>
              <a:t>線</a:t>
            </a:r>
            <a:r>
              <a:rPr lang="en-US" altLang="ja-JP" dirty="0" smtClean="0"/>
              <a:t>(3)</a:t>
            </a:r>
            <a:r>
              <a:rPr lang="en-US" altLang="ja-JP" dirty="0"/>
              <a:t>	</a:t>
            </a:r>
            <a:r>
              <a:rPr lang="en-US" altLang="ja-JP" dirty="0" smtClean="0"/>
              <a:t>j</a:t>
            </a:r>
            <a:r>
              <a:rPr lang="ja-JP" altLang="en-US" dirty="0"/>
              <a:t>列の</a:t>
            </a:r>
            <a:r>
              <a:rPr lang="en-US" altLang="ja-JP" dirty="0"/>
              <a:t>30-GND</a:t>
            </a:r>
            <a:endParaRPr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 flipH="1">
            <a:off x="5862719" y="2441213"/>
            <a:ext cx="2459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白線</a:t>
            </a:r>
            <a:r>
              <a:rPr lang="en-US" altLang="ja-JP" dirty="0" smtClean="0"/>
              <a:t>(2)</a:t>
            </a:r>
            <a:r>
              <a:rPr lang="en-US" altLang="ja-JP" dirty="0"/>
              <a:t>	</a:t>
            </a:r>
            <a:r>
              <a:rPr lang="en-US" altLang="ja-JP" dirty="0" smtClean="0"/>
              <a:t>b</a:t>
            </a:r>
            <a:r>
              <a:rPr lang="ja-JP" altLang="en-US" dirty="0"/>
              <a:t>列の</a:t>
            </a:r>
            <a:r>
              <a:rPr lang="en-US" altLang="ja-JP" dirty="0"/>
              <a:t>26-29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25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gano\Desktop\photoN\IMG_423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33200"/>
            <a:ext cx="4941176" cy="659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四角形吹き出し 2"/>
          <p:cNvSpPr/>
          <p:nvPr/>
        </p:nvSpPr>
        <p:spPr>
          <a:xfrm>
            <a:off x="467544" y="3552560"/>
            <a:ext cx="936000" cy="360000"/>
          </a:xfrm>
          <a:prstGeom prst="wedgeRectCallout">
            <a:avLst>
              <a:gd name="adj1" fmla="val 35312"/>
              <a:gd name="adj2" fmla="val -10935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>
                <a:solidFill>
                  <a:schemeClr val="bg1"/>
                </a:solidFill>
              </a:rPr>
              <a:t>黒線 </a:t>
            </a:r>
            <a:r>
              <a:rPr lang="en-US" altLang="ja-JP" sz="1600" b="1" dirty="0">
                <a:solidFill>
                  <a:schemeClr val="bg1"/>
                </a:solidFill>
              </a:rPr>
              <a:t>(2)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4" name="四角形吹き出し 3"/>
          <p:cNvSpPr/>
          <p:nvPr/>
        </p:nvSpPr>
        <p:spPr>
          <a:xfrm>
            <a:off x="1775255" y="2258543"/>
            <a:ext cx="936000" cy="360000"/>
          </a:xfrm>
          <a:prstGeom prst="wedgeRectCallout">
            <a:avLst>
              <a:gd name="adj1" fmla="val -37866"/>
              <a:gd name="adj2" fmla="val 10546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>
                <a:solidFill>
                  <a:schemeClr val="bg1"/>
                </a:solidFill>
              </a:rPr>
              <a:t>黒線 </a:t>
            </a:r>
            <a:r>
              <a:rPr lang="en-US" altLang="ja-JP" sz="1600" b="1" dirty="0">
                <a:solidFill>
                  <a:schemeClr val="bg1"/>
                </a:solidFill>
              </a:rPr>
              <a:t>(1)</a:t>
            </a:r>
            <a:endParaRPr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5" name="四角形吹き出し 4"/>
          <p:cNvSpPr/>
          <p:nvPr/>
        </p:nvSpPr>
        <p:spPr>
          <a:xfrm>
            <a:off x="3231483" y="4112170"/>
            <a:ext cx="936000" cy="360000"/>
          </a:xfrm>
          <a:prstGeom prst="wedgeRectCallout">
            <a:avLst>
              <a:gd name="adj1" fmla="val 6651"/>
              <a:gd name="adj2" fmla="val 9776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>
                <a:solidFill>
                  <a:schemeClr val="bg1"/>
                </a:solidFill>
              </a:rPr>
              <a:t>赤線 </a:t>
            </a:r>
            <a:r>
              <a:rPr lang="en-US" altLang="ja-JP" sz="1600" b="1" dirty="0">
                <a:solidFill>
                  <a:schemeClr val="bg1"/>
                </a:solidFill>
              </a:rPr>
              <a:t>(2)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6" name="四角形吹き出し 5"/>
          <p:cNvSpPr/>
          <p:nvPr/>
        </p:nvSpPr>
        <p:spPr>
          <a:xfrm>
            <a:off x="839255" y="4297023"/>
            <a:ext cx="936000" cy="360000"/>
          </a:xfrm>
          <a:prstGeom prst="wedgeRectCallout">
            <a:avLst>
              <a:gd name="adj1" fmla="val 49719"/>
              <a:gd name="adj2" fmla="val 12706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>
                <a:solidFill>
                  <a:schemeClr val="bg1"/>
                </a:solidFill>
              </a:rPr>
              <a:t>赤線 </a:t>
            </a:r>
            <a:r>
              <a:rPr lang="en-US" altLang="ja-JP" sz="1600" b="1" dirty="0">
                <a:solidFill>
                  <a:schemeClr val="bg1"/>
                </a:solidFill>
              </a:rPr>
              <a:t>(4)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7" name="四角形吹き出し 6"/>
          <p:cNvSpPr/>
          <p:nvPr/>
        </p:nvSpPr>
        <p:spPr>
          <a:xfrm>
            <a:off x="2100557" y="3841745"/>
            <a:ext cx="936000" cy="360000"/>
          </a:xfrm>
          <a:prstGeom prst="wedgeRectCallout">
            <a:avLst>
              <a:gd name="adj1" fmla="val -73369"/>
              <a:gd name="adj2" fmla="val 10154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>
                <a:solidFill>
                  <a:schemeClr val="bg1"/>
                </a:solidFill>
              </a:rPr>
              <a:t>黒線 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(5)</a:t>
            </a:r>
          </a:p>
        </p:txBody>
      </p:sp>
      <p:sp>
        <p:nvSpPr>
          <p:cNvPr id="8" name="四角形吹き出し 7"/>
          <p:cNvSpPr/>
          <p:nvPr/>
        </p:nvSpPr>
        <p:spPr>
          <a:xfrm>
            <a:off x="179512" y="5085224"/>
            <a:ext cx="936000" cy="360000"/>
          </a:xfrm>
          <a:prstGeom prst="wedgeRectCallout">
            <a:avLst>
              <a:gd name="adj1" fmla="val 83324"/>
              <a:gd name="adj2" fmla="val -5218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>
                <a:solidFill>
                  <a:schemeClr val="bg1"/>
                </a:solidFill>
              </a:rPr>
              <a:t>黒線 </a:t>
            </a:r>
            <a:r>
              <a:rPr lang="en-US" altLang="ja-JP" sz="1600" b="1" dirty="0">
                <a:solidFill>
                  <a:schemeClr val="bg1"/>
                </a:solidFill>
              </a:rPr>
              <a:t>(3)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9" name="四角形吹き出し 8"/>
          <p:cNvSpPr/>
          <p:nvPr/>
        </p:nvSpPr>
        <p:spPr>
          <a:xfrm>
            <a:off x="2051824" y="6093336"/>
            <a:ext cx="936000" cy="360000"/>
          </a:xfrm>
          <a:prstGeom prst="wedgeRectCallout">
            <a:avLst>
              <a:gd name="adj1" fmla="val -1976"/>
              <a:gd name="adj2" fmla="val -19721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>
                <a:solidFill>
                  <a:schemeClr val="bg1"/>
                </a:solidFill>
              </a:rPr>
              <a:t>黒線 </a:t>
            </a:r>
            <a:r>
              <a:rPr lang="en-US" altLang="ja-JP" sz="1600" b="1" dirty="0">
                <a:solidFill>
                  <a:schemeClr val="bg1"/>
                </a:solidFill>
              </a:rPr>
              <a:t>(4)</a:t>
            </a:r>
          </a:p>
        </p:txBody>
      </p:sp>
      <p:sp>
        <p:nvSpPr>
          <p:cNvPr id="10" name="四角形吹き出し 9"/>
          <p:cNvSpPr/>
          <p:nvPr/>
        </p:nvSpPr>
        <p:spPr>
          <a:xfrm>
            <a:off x="3347864" y="5443542"/>
            <a:ext cx="936000" cy="360000"/>
          </a:xfrm>
          <a:prstGeom prst="wedgeRectCallout">
            <a:avLst>
              <a:gd name="adj1" fmla="val 27567"/>
              <a:gd name="adj2" fmla="val -1017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>
                <a:solidFill>
                  <a:schemeClr val="bg1"/>
                </a:solidFill>
              </a:rPr>
              <a:t>赤線 </a:t>
            </a:r>
            <a:r>
              <a:rPr lang="en-US" altLang="ja-JP" sz="1600" b="1" dirty="0">
                <a:solidFill>
                  <a:schemeClr val="bg1"/>
                </a:solidFill>
              </a:rPr>
              <a:t>(3)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11" name="四角形吹き出し 10"/>
          <p:cNvSpPr/>
          <p:nvPr/>
        </p:nvSpPr>
        <p:spPr>
          <a:xfrm>
            <a:off x="3203848" y="2533586"/>
            <a:ext cx="936000" cy="360000"/>
          </a:xfrm>
          <a:prstGeom prst="wedgeRectCallout">
            <a:avLst>
              <a:gd name="adj1" fmla="val -11001"/>
              <a:gd name="adj2" fmla="val 9730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>
                <a:solidFill>
                  <a:schemeClr val="bg1"/>
                </a:solidFill>
              </a:rPr>
              <a:t>赤線 </a:t>
            </a:r>
            <a:r>
              <a:rPr lang="en-US" altLang="ja-JP" sz="1600" b="1" dirty="0">
                <a:solidFill>
                  <a:schemeClr val="bg1"/>
                </a:solidFill>
              </a:rPr>
              <a:t>(1)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 flipH="1">
            <a:off x="5292080" y="404664"/>
            <a:ext cx="360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【</a:t>
            </a:r>
            <a:r>
              <a:rPr lang="ja-JP" altLang="en-US" dirty="0"/>
              <a:t> 赤線・黒線の</a:t>
            </a:r>
            <a:r>
              <a:rPr lang="ja-JP" altLang="en-US" dirty="0" smtClean="0"/>
              <a:t>配置 </a:t>
            </a:r>
            <a:r>
              <a:rPr lang="en-US" altLang="ja-JP" dirty="0" smtClean="0"/>
              <a:t>】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 flipH="1">
            <a:off x="5595422" y="1620961"/>
            <a:ext cx="297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黒線 </a:t>
            </a:r>
            <a:r>
              <a:rPr lang="en-US" altLang="ja-JP" dirty="0"/>
              <a:t>(2</a:t>
            </a:r>
            <a:r>
              <a:rPr lang="en-US" altLang="ja-JP" dirty="0" smtClean="0"/>
              <a:t>)	b</a:t>
            </a:r>
            <a:r>
              <a:rPr lang="ja-JP" altLang="en-US" dirty="0"/>
              <a:t>列の</a:t>
            </a:r>
            <a:r>
              <a:rPr lang="en-US" altLang="ja-JP" dirty="0"/>
              <a:t>20-0V</a:t>
            </a:r>
            <a:endParaRPr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 flipH="1">
            <a:off x="5595422" y="3861048"/>
            <a:ext cx="297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赤線 </a:t>
            </a:r>
            <a:r>
              <a:rPr lang="en-US" altLang="ja-JP" dirty="0"/>
              <a:t>(1</a:t>
            </a:r>
            <a:r>
              <a:rPr lang="en-US" altLang="ja-JP" dirty="0" smtClean="0"/>
              <a:t>)	g</a:t>
            </a:r>
            <a:r>
              <a:rPr lang="ja-JP" altLang="en-US" dirty="0"/>
              <a:t>列の</a:t>
            </a:r>
            <a:r>
              <a:rPr lang="en-US" altLang="ja-JP" dirty="0"/>
              <a:t>18-5V</a:t>
            </a:r>
            <a:endParaRPr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 flipH="1">
            <a:off x="5595422" y="2893586"/>
            <a:ext cx="297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黒線 </a:t>
            </a:r>
            <a:r>
              <a:rPr lang="en-US" altLang="ja-JP" dirty="0"/>
              <a:t>(5</a:t>
            </a:r>
            <a:r>
              <a:rPr lang="en-US" altLang="ja-JP" dirty="0" smtClean="0"/>
              <a:t>)	d</a:t>
            </a:r>
            <a:r>
              <a:rPr lang="ja-JP" altLang="en-US" dirty="0"/>
              <a:t>列の</a:t>
            </a:r>
            <a:r>
              <a:rPr lang="en-US" altLang="ja-JP" dirty="0" smtClean="0"/>
              <a:t>18-c</a:t>
            </a:r>
            <a:r>
              <a:rPr lang="ja-JP" altLang="en-US" dirty="0"/>
              <a:t>列の</a:t>
            </a:r>
            <a:r>
              <a:rPr lang="en-US" altLang="ja-JP" dirty="0"/>
              <a:t>30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 flipH="1">
            <a:off x="5595422" y="5075892"/>
            <a:ext cx="297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赤線 </a:t>
            </a:r>
            <a:r>
              <a:rPr lang="en-US" altLang="ja-JP" dirty="0"/>
              <a:t>(4</a:t>
            </a:r>
            <a:r>
              <a:rPr lang="en-US" altLang="ja-JP" dirty="0" smtClean="0"/>
              <a:t>)	c</a:t>
            </a:r>
            <a:r>
              <a:rPr lang="ja-JP" altLang="en-US" dirty="0"/>
              <a:t>列の</a:t>
            </a:r>
            <a:r>
              <a:rPr lang="en-US" altLang="ja-JP" dirty="0"/>
              <a:t>25-28</a:t>
            </a:r>
            <a:endParaRPr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 flipH="1">
            <a:off x="5595422" y="1196752"/>
            <a:ext cx="297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黒線 </a:t>
            </a:r>
            <a:r>
              <a:rPr lang="en-US" altLang="ja-JP" dirty="0"/>
              <a:t>(1</a:t>
            </a:r>
            <a:r>
              <a:rPr lang="en-US" altLang="ja-JP" dirty="0" smtClean="0"/>
              <a:t>)	f</a:t>
            </a:r>
            <a:r>
              <a:rPr lang="ja-JP" altLang="en-US" dirty="0"/>
              <a:t>列の</a:t>
            </a:r>
            <a:r>
              <a:rPr lang="en-US" altLang="ja-JP" dirty="0"/>
              <a:t>17-0V</a:t>
            </a:r>
            <a:endParaRPr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 flipH="1">
            <a:off x="5595422" y="4265996"/>
            <a:ext cx="297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赤線 </a:t>
            </a:r>
            <a:r>
              <a:rPr lang="en-US" altLang="ja-JP" dirty="0"/>
              <a:t>(2</a:t>
            </a:r>
            <a:r>
              <a:rPr lang="en-US" altLang="ja-JP" dirty="0" smtClean="0"/>
              <a:t>)	h</a:t>
            </a:r>
            <a:r>
              <a:rPr lang="ja-JP" altLang="en-US" dirty="0"/>
              <a:t>列の</a:t>
            </a:r>
            <a:r>
              <a:rPr lang="en-US" altLang="ja-JP" dirty="0"/>
              <a:t>25-5V</a:t>
            </a:r>
            <a:endParaRPr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 flipH="1">
            <a:off x="5595422" y="2469377"/>
            <a:ext cx="297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黒線 </a:t>
            </a:r>
            <a:r>
              <a:rPr lang="en-US" altLang="ja-JP" dirty="0"/>
              <a:t>(4</a:t>
            </a:r>
            <a:r>
              <a:rPr lang="en-US" altLang="ja-JP" dirty="0" smtClean="0"/>
              <a:t>)	f</a:t>
            </a:r>
            <a:r>
              <a:rPr lang="ja-JP" altLang="en-US" dirty="0"/>
              <a:t>列の</a:t>
            </a:r>
            <a:r>
              <a:rPr lang="en-US" altLang="ja-JP" dirty="0"/>
              <a:t>29-0V</a:t>
            </a:r>
            <a:endParaRPr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 flipH="1">
            <a:off x="5595422" y="4670944"/>
            <a:ext cx="297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赤線 </a:t>
            </a:r>
            <a:r>
              <a:rPr lang="en-US" altLang="ja-JP" dirty="0"/>
              <a:t>(3</a:t>
            </a:r>
            <a:r>
              <a:rPr lang="en-US" altLang="ja-JP" dirty="0" smtClean="0"/>
              <a:t>)	j</a:t>
            </a:r>
            <a:r>
              <a:rPr lang="ja-JP" altLang="en-US" dirty="0"/>
              <a:t>列の</a:t>
            </a:r>
            <a:r>
              <a:rPr lang="en-US" altLang="ja-JP" dirty="0"/>
              <a:t>28-5V</a:t>
            </a:r>
            <a:endParaRPr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 flipH="1">
            <a:off x="5595422" y="2045169"/>
            <a:ext cx="297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黒線 </a:t>
            </a:r>
            <a:r>
              <a:rPr lang="en-US" altLang="ja-JP" dirty="0"/>
              <a:t>(3</a:t>
            </a:r>
            <a:r>
              <a:rPr lang="en-US" altLang="ja-JP" dirty="0" smtClean="0"/>
              <a:t>)	g</a:t>
            </a:r>
            <a:r>
              <a:rPr lang="ja-JP" altLang="en-US" dirty="0"/>
              <a:t>列の</a:t>
            </a:r>
            <a:r>
              <a:rPr lang="en-US" altLang="ja-JP" dirty="0"/>
              <a:t>27-0V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3523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gano\Desktop\2014-03-05 18.55.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33200"/>
            <a:ext cx="4943700" cy="659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四角形吹き出し 2"/>
          <p:cNvSpPr/>
          <p:nvPr/>
        </p:nvSpPr>
        <p:spPr>
          <a:xfrm>
            <a:off x="1934382" y="2288975"/>
            <a:ext cx="1307354" cy="324000"/>
          </a:xfrm>
          <a:prstGeom prst="wedgeRectCallout">
            <a:avLst>
              <a:gd name="adj1" fmla="val -2327"/>
              <a:gd name="adj2" fmla="val 144240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b="1" dirty="0" smtClean="0">
                <a:solidFill>
                  <a:schemeClr val="tx1"/>
                </a:solidFill>
              </a:rPr>
              <a:t>5V</a:t>
            </a:r>
            <a:r>
              <a:rPr lang="ja-JP" altLang="en-US" sz="1600" b="1" dirty="0" smtClean="0">
                <a:solidFill>
                  <a:schemeClr val="tx1"/>
                </a:solidFill>
              </a:rPr>
              <a:t>昇圧回路</a:t>
            </a:r>
            <a:endParaRPr lang="en-US" altLang="ja-JP" sz="1600" b="1" dirty="0" smtClean="0">
              <a:solidFill>
                <a:schemeClr val="tx1"/>
              </a:solidFill>
            </a:endParaRPr>
          </a:p>
        </p:txBody>
      </p:sp>
      <p:sp>
        <p:nvSpPr>
          <p:cNvPr id="4" name="四角形吹き出し 3"/>
          <p:cNvSpPr/>
          <p:nvPr/>
        </p:nvSpPr>
        <p:spPr>
          <a:xfrm>
            <a:off x="1487130" y="2897899"/>
            <a:ext cx="609891" cy="324000"/>
          </a:xfrm>
          <a:prstGeom prst="wedgeRectCallout">
            <a:avLst>
              <a:gd name="adj1" fmla="val 69560"/>
              <a:gd name="adj2" fmla="val 93449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 smtClean="0">
                <a:solidFill>
                  <a:schemeClr val="tx1"/>
                </a:solidFill>
              </a:rPr>
              <a:t>短絡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</p:txBody>
      </p:sp>
      <p:sp>
        <p:nvSpPr>
          <p:cNvPr id="5" name="四角形吹き出し 4"/>
          <p:cNvSpPr/>
          <p:nvPr/>
        </p:nvSpPr>
        <p:spPr>
          <a:xfrm>
            <a:off x="3394134" y="2264731"/>
            <a:ext cx="1438089" cy="603180"/>
          </a:xfrm>
          <a:prstGeom prst="wedgeRectCallout">
            <a:avLst>
              <a:gd name="adj1" fmla="val -47147"/>
              <a:gd name="adj2" fmla="val 81495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 smtClean="0">
                <a:solidFill>
                  <a:schemeClr val="tx1"/>
                </a:solidFill>
              </a:rPr>
              <a:t>コンデンサ</a:t>
            </a:r>
            <a:r>
              <a:rPr kumimoji="1" lang="en-US" altLang="ja-JP" sz="1600" b="1" dirty="0" smtClean="0">
                <a:solidFill>
                  <a:schemeClr val="tx1"/>
                </a:solidFill>
              </a:rPr>
              <a:t>100μF</a:t>
            </a:r>
          </a:p>
        </p:txBody>
      </p:sp>
      <p:sp>
        <p:nvSpPr>
          <p:cNvPr id="6" name="四角形吹き出し 5"/>
          <p:cNvSpPr/>
          <p:nvPr/>
        </p:nvSpPr>
        <p:spPr>
          <a:xfrm>
            <a:off x="4113178" y="3267000"/>
            <a:ext cx="892941" cy="324000"/>
          </a:xfrm>
          <a:prstGeom prst="wedgeRectCallout">
            <a:avLst>
              <a:gd name="adj1" fmla="val -64366"/>
              <a:gd name="adj2" fmla="val -9496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黒線 </a:t>
            </a:r>
            <a:r>
              <a:rPr lang="en-US" altLang="ja-JP" sz="1600" b="1" dirty="0"/>
              <a:t>(6)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7" name="四角形吹き出し 6"/>
          <p:cNvSpPr/>
          <p:nvPr/>
        </p:nvSpPr>
        <p:spPr>
          <a:xfrm>
            <a:off x="3059832" y="3670031"/>
            <a:ext cx="892941" cy="324000"/>
          </a:xfrm>
          <a:prstGeom prst="wedgeRectCallout">
            <a:avLst>
              <a:gd name="adj1" fmla="val 29424"/>
              <a:gd name="adj2" fmla="val -13450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赤線 </a:t>
            </a:r>
            <a:r>
              <a:rPr lang="en-US" altLang="ja-JP" sz="1600" b="1" dirty="0"/>
              <a:t>(5)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 flipH="1">
            <a:off x="5292080" y="404664"/>
            <a:ext cx="360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【</a:t>
            </a:r>
            <a:r>
              <a:rPr lang="ja-JP" altLang="en-US" dirty="0"/>
              <a:t>  </a:t>
            </a:r>
            <a:r>
              <a:rPr lang="en-US" altLang="ja-JP" dirty="0"/>
              <a:t>5V</a:t>
            </a:r>
            <a:r>
              <a:rPr lang="ja-JP" altLang="en-US" dirty="0"/>
              <a:t>昇圧回路の</a:t>
            </a:r>
            <a:r>
              <a:rPr lang="ja-JP" altLang="en-US" dirty="0" smtClean="0"/>
              <a:t>配置 </a:t>
            </a:r>
            <a:r>
              <a:rPr lang="en-US" altLang="ja-JP" dirty="0" smtClean="0"/>
              <a:t>】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 flipH="1">
            <a:off x="5282990" y="5158933"/>
            <a:ext cx="3753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短絡</a:t>
            </a:r>
            <a:endParaRPr lang="en-US" altLang="ja-JP" dirty="0"/>
          </a:p>
          <a:p>
            <a:r>
              <a:rPr lang="ja-JP" altLang="en-US" dirty="0" smtClean="0"/>
              <a:t>　　</a:t>
            </a:r>
            <a:r>
              <a:rPr lang="en-US" altLang="ja-JP" dirty="0" smtClean="0"/>
              <a:t>d</a:t>
            </a:r>
            <a:r>
              <a:rPr lang="ja-JP" altLang="en-US" dirty="0"/>
              <a:t>列</a:t>
            </a:r>
            <a:r>
              <a:rPr lang="en-US" altLang="ja-JP" dirty="0"/>
              <a:t>14-15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 flipH="1">
            <a:off x="5282990" y="6300028"/>
            <a:ext cx="3753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赤線 </a:t>
            </a:r>
            <a:r>
              <a:rPr lang="en-US" altLang="ja-JP" dirty="0"/>
              <a:t>(5</a:t>
            </a:r>
            <a:r>
              <a:rPr lang="en-US" altLang="ja-JP" dirty="0" smtClean="0"/>
              <a:t>)	</a:t>
            </a:r>
            <a:r>
              <a:rPr lang="en-US" altLang="ja-JP" dirty="0" err="1"/>
              <a:t>i</a:t>
            </a:r>
            <a:r>
              <a:rPr lang="ja-JP" altLang="en-US" dirty="0"/>
              <a:t>列</a:t>
            </a:r>
            <a:r>
              <a:rPr lang="en-US" altLang="ja-JP" dirty="0"/>
              <a:t>15-5V</a:t>
            </a:r>
            <a:endParaRPr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 flipH="1">
            <a:off x="5282990" y="980728"/>
            <a:ext cx="37535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5V</a:t>
            </a:r>
            <a:r>
              <a:rPr lang="ja-JP" altLang="en-US" dirty="0"/>
              <a:t>昇圧</a:t>
            </a:r>
            <a:r>
              <a:rPr lang="ja-JP" altLang="en-US" dirty="0" smtClean="0"/>
              <a:t>回路</a:t>
            </a:r>
            <a:endParaRPr lang="en-US" altLang="ja-JP" dirty="0" smtClean="0"/>
          </a:p>
          <a:p>
            <a:r>
              <a:rPr lang="ja-JP" altLang="en-US" dirty="0"/>
              <a:t>　　</a:t>
            </a:r>
            <a:r>
              <a:rPr lang="en-US" altLang="ja-JP" dirty="0" smtClean="0"/>
              <a:t>1</a:t>
            </a:r>
            <a:r>
              <a:rPr lang="ja-JP" altLang="en-US" dirty="0"/>
              <a:t>番の足が</a:t>
            </a:r>
            <a:r>
              <a:rPr lang="en-US" altLang="ja-JP" dirty="0"/>
              <a:t>e12</a:t>
            </a:r>
            <a:r>
              <a:rPr lang="ja-JP" altLang="en-US" dirty="0" err="1"/>
              <a:t>、</a:t>
            </a:r>
            <a:r>
              <a:rPr lang="en-US" altLang="ja-JP" dirty="0"/>
              <a:t>8</a:t>
            </a:r>
            <a:r>
              <a:rPr lang="ja-JP" altLang="en-US" dirty="0"/>
              <a:t>番の足が</a:t>
            </a:r>
            <a:r>
              <a:rPr lang="en-US" altLang="ja-JP" dirty="0" smtClean="0"/>
              <a:t>f12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en-US" altLang="ja-JP" dirty="0" smtClean="0">
                <a:solidFill>
                  <a:srgbClr val="FF0000"/>
                </a:solidFill>
              </a:rPr>
              <a:t>	※</a:t>
            </a:r>
            <a:r>
              <a:rPr lang="ja-JP" altLang="en-US" dirty="0">
                <a:solidFill>
                  <a:srgbClr val="FF0000"/>
                </a:solidFill>
              </a:rPr>
              <a:t>●が上になるように</a:t>
            </a:r>
            <a:r>
              <a:rPr lang="ja-JP" altLang="en-US" dirty="0" smtClean="0">
                <a:solidFill>
                  <a:srgbClr val="FF0000"/>
                </a:solidFill>
              </a:rPr>
              <a:t>配置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 flipH="1">
            <a:off x="5282990" y="5867980"/>
            <a:ext cx="3753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黒線 </a:t>
            </a:r>
            <a:r>
              <a:rPr lang="en-US" altLang="ja-JP" dirty="0" smtClean="0"/>
              <a:t>(6)	</a:t>
            </a:r>
            <a:r>
              <a:rPr lang="en-US" altLang="ja-JP" dirty="0" err="1"/>
              <a:t>i</a:t>
            </a:r>
            <a:r>
              <a:rPr lang="ja-JP" altLang="en-US" dirty="0"/>
              <a:t>列</a:t>
            </a:r>
            <a:r>
              <a:rPr lang="en-US" altLang="ja-JP" dirty="0"/>
              <a:t>14-GND</a:t>
            </a:r>
            <a:endParaRPr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 flipH="1">
            <a:off x="5292080" y="4512602"/>
            <a:ext cx="3753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コンデンサ</a:t>
            </a:r>
            <a:r>
              <a:rPr lang="en-US" altLang="ja-JP" dirty="0" smtClean="0"/>
              <a:t>100μF</a:t>
            </a:r>
          </a:p>
          <a:p>
            <a:r>
              <a:rPr lang="ja-JP" altLang="en-US" dirty="0"/>
              <a:t>　　</a:t>
            </a:r>
            <a:r>
              <a:rPr lang="en-US" altLang="ja-JP" dirty="0" smtClean="0"/>
              <a:t>H</a:t>
            </a:r>
            <a:r>
              <a:rPr lang="ja-JP" altLang="en-US" dirty="0"/>
              <a:t>列</a:t>
            </a:r>
            <a:r>
              <a:rPr lang="en-US" altLang="ja-JP" dirty="0" smtClean="0"/>
              <a:t>14-15   </a:t>
            </a:r>
            <a:r>
              <a:rPr lang="en-US" altLang="ja-JP" dirty="0" smtClean="0">
                <a:solidFill>
                  <a:srgbClr val="FF0000"/>
                </a:solidFill>
              </a:rPr>
              <a:t>※H</a:t>
            </a:r>
            <a:r>
              <a:rPr lang="ja-JP" altLang="en-US" dirty="0" smtClean="0">
                <a:solidFill>
                  <a:srgbClr val="FF0000"/>
                </a:solidFill>
              </a:rPr>
              <a:t>列</a:t>
            </a:r>
            <a:r>
              <a:rPr lang="en-US" altLang="ja-JP" dirty="0" smtClean="0">
                <a:solidFill>
                  <a:srgbClr val="FF0000"/>
                </a:solidFill>
              </a:rPr>
              <a:t>14</a:t>
            </a:r>
            <a:r>
              <a:rPr lang="ja-JP" altLang="en-US" dirty="0">
                <a:solidFill>
                  <a:srgbClr val="FF0000"/>
                </a:solidFill>
              </a:rPr>
              <a:t>が</a:t>
            </a:r>
            <a:r>
              <a:rPr lang="ja-JP" altLang="en-US" dirty="0" smtClean="0">
                <a:solidFill>
                  <a:srgbClr val="FF0000"/>
                </a:solidFill>
              </a:rPr>
              <a:t>マイナス</a:t>
            </a:r>
            <a:endParaRPr lang="en-US" altLang="ja-JP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879" y="2192670"/>
            <a:ext cx="2397400" cy="205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7518279" y="2931969"/>
            <a:ext cx="1497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足の番号</a:t>
            </a:r>
            <a:endParaRPr kumimoji="1" lang="en-US" altLang="ja-JP" dirty="0" smtClean="0"/>
          </a:p>
          <a:p>
            <a:pPr algn="ctr"/>
            <a:r>
              <a:rPr lang="en-US" altLang="ja-JP" dirty="0" smtClean="0"/>
              <a:t>(5V</a:t>
            </a:r>
            <a:r>
              <a:rPr lang="ja-JP" altLang="en-US" dirty="0" smtClean="0"/>
              <a:t>昇圧回路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676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846714" y="3044279"/>
            <a:ext cx="54505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 smtClean="0"/>
              <a:t>電池ケースの作成</a:t>
            </a:r>
            <a:endParaRPr kumimoji="1" lang="ja-JP" altLang="en-US" sz="44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8012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1318</Words>
  <Application>Microsoft Office PowerPoint</Application>
  <PresentationFormat>画面に合わせる (4:3)</PresentationFormat>
  <Paragraphs>335</Paragraphs>
  <Slides>30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1" baseType="lpstr"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bunkyotaro</dc:creator>
  <cp:lastModifiedBy>渡邉 翔太</cp:lastModifiedBy>
  <cp:revision>91</cp:revision>
  <dcterms:created xsi:type="dcterms:W3CDTF">2014-03-07T02:23:44Z</dcterms:created>
  <dcterms:modified xsi:type="dcterms:W3CDTF">2014-03-10T03:08:20Z</dcterms:modified>
</cp:coreProperties>
</file>