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568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91" autoAdjust="0"/>
    <p:restoredTop sz="94679" autoAdjust="0"/>
  </p:normalViewPr>
  <p:slideViewPr>
    <p:cSldViewPr>
      <p:cViewPr>
        <p:scale>
          <a:sx n="100" d="100"/>
          <a:sy n="100" d="100"/>
        </p:scale>
        <p:origin x="-82" y="389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5C7E8-5059-4C7B-870B-94641A25E5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665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F3CE1-F46D-43BD-838A-408C66D23C6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263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20052-783E-4BE3-860B-687B788E1E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49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47E0F-470E-431D-AF95-3ECB24467C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441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952A9-0577-44C5-8F4B-8B88575FCB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114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FE473-FB6C-4B95-A916-84FB38A4CC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79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238F5-ABB5-41B7-A6CD-7BC41523F5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966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F2537-1582-4692-A7A1-CEF24FF6AB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381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56FB6-8C08-4B15-8C7D-F76A18D9EF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1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3B1AC-D9CF-447A-A0FC-1B67A5E386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053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88E55-7ED6-4F33-B7F8-00461E3FAA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474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D0765C-C825-4F6A-A24B-021FD96DDC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-40010" y="-525710"/>
            <a:ext cx="7570788" cy="10693400"/>
            <a:chOff x="68584" y="-525710"/>
            <a:chExt cx="7570788" cy="10693400"/>
          </a:xfrm>
        </p:grpSpPr>
        <p:pic>
          <p:nvPicPr>
            <p:cNvPr id="2125" name="Picture 77" descr="C:\Users\HP-nagano\Desktop\ECG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4" y="-525710"/>
              <a:ext cx="7570788" cy="1069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グループ化 7"/>
            <p:cNvGrpSpPr/>
            <p:nvPr/>
          </p:nvGrpSpPr>
          <p:grpSpPr>
            <a:xfrm>
              <a:off x="2184448" y="35496"/>
              <a:ext cx="4921283" cy="5515978"/>
              <a:chOff x="1955843" y="468313"/>
              <a:chExt cx="4311860" cy="4724400"/>
            </a:xfrm>
          </p:grpSpPr>
          <p:sp>
            <p:nvSpPr>
              <p:cNvPr id="2058" name="Text Box 10"/>
              <p:cNvSpPr txBox="1">
                <a:spLocks noChangeArrowheads="1"/>
              </p:cNvSpPr>
              <p:nvPr/>
            </p:nvSpPr>
            <p:spPr bwMode="auto">
              <a:xfrm>
                <a:off x="1955843" y="900113"/>
                <a:ext cx="1014328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/>
                  <a:t>抵抗 </a:t>
                </a:r>
                <a:r>
                  <a:rPr lang="en-US" altLang="ja-JP" sz="1100"/>
                  <a:t>1M</a:t>
                </a:r>
                <a:r>
                  <a:rPr lang="el-GR" altLang="ja-JP" sz="1100"/>
                  <a:t>Ω (1)</a:t>
                </a:r>
                <a:r>
                  <a:rPr lang="en-US" altLang="ja-JP" sz="1100" smtClean="0"/>
                  <a:t>】</a:t>
                </a:r>
                <a:endParaRPr lang="en-US" altLang="ja-JP" sz="1100" dirty="0"/>
              </a:p>
              <a:p>
                <a:r>
                  <a:rPr lang="en-US" altLang="ja-JP" sz="1100" dirty="0"/>
                  <a:t>a18 – a23</a:t>
                </a:r>
              </a:p>
            </p:txBody>
          </p:sp>
          <p:sp>
            <p:nvSpPr>
              <p:cNvPr id="2059" name="Text Box 11"/>
              <p:cNvSpPr txBox="1">
                <a:spLocks noChangeArrowheads="1"/>
              </p:cNvSpPr>
              <p:nvPr/>
            </p:nvSpPr>
            <p:spPr bwMode="auto">
              <a:xfrm>
                <a:off x="2754518" y="468313"/>
                <a:ext cx="858428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/>
                  <a:t>抵抗 </a:t>
                </a:r>
                <a:r>
                  <a:rPr lang="en-US" altLang="ja-JP" sz="1100"/>
                  <a:t>12k</a:t>
                </a:r>
                <a:r>
                  <a:rPr lang="el-GR" altLang="ja-JP" sz="1100"/>
                  <a:t>Ω</a:t>
                </a:r>
                <a:r>
                  <a:rPr lang="en-US" altLang="ja-JP" sz="1100" smtClean="0"/>
                  <a:t>】</a:t>
                </a:r>
                <a:endParaRPr lang="en-US" altLang="ja-JP" sz="1100"/>
              </a:p>
              <a:p>
                <a:r>
                  <a:rPr lang="en-US" altLang="ja-JP" sz="1100"/>
                  <a:t>b22 – b23</a:t>
                </a:r>
              </a:p>
            </p:txBody>
          </p:sp>
          <p:sp>
            <p:nvSpPr>
              <p:cNvPr id="2060" name="Text Box 12"/>
              <p:cNvSpPr txBox="1">
                <a:spLocks noChangeArrowheads="1"/>
              </p:cNvSpPr>
              <p:nvPr/>
            </p:nvSpPr>
            <p:spPr bwMode="auto">
              <a:xfrm>
                <a:off x="2376212" y="1908175"/>
                <a:ext cx="1042417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/>
                  <a:t>抵抗 </a:t>
                </a:r>
                <a:r>
                  <a:rPr lang="en-US" altLang="ja-JP" sz="1100"/>
                  <a:t>30k</a:t>
                </a:r>
                <a:r>
                  <a:rPr lang="el-GR" altLang="ja-JP" sz="1100"/>
                  <a:t>Ω (2)</a:t>
                </a:r>
                <a:r>
                  <a:rPr lang="en-US" altLang="ja-JP" sz="1100" smtClean="0"/>
                  <a:t>】</a:t>
                </a:r>
                <a:endParaRPr lang="en-US" altLang="ja-JP" sz="1100"/>
              </a:p>
              <a:p>
                <a:r>
                  <a:rPr lang="en-US" altLang="ja-JP" sz="1100"/>
                  <a:t>c23 – c24</a:t>
                </a:r>
              </a:p>
            </p:txBody>
          </p:sp>
          <p:sp>
            <p:nvSpPr>
              <p:cNvPr id="2061" name="Text Box 13"/>
              <p:cNvSpPr txBox="1">
                <a:spLocks noChangeArrowheads="1"/>
              </p:cNvSpPr>
              <p:nvPr/>
            </p:nvSpPr>
            <p:spPr bwMode="auto">
              <a:xfrm>
                <a:off x="3601264" y="611188"/>
                <a:ext cx="892136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/>
                  <a:t>抵抗 </a:t>
                </a:r>
                <a:r>
                  <a:rPr lang="en-US" altLang="ja-JP" sz="1100"/>
                  <a:t>5.6k</a:t>
                </a:r>
                <a:r>
                  <a:rPr lang="el-GR" altLang="ja-JP" sz="1100"/>
                  <a:t>Ω</a:t>
                </a:r>
                <a:r>
                  <a:rPr lang="en-US" altLang="ja-JP" sz="1100" smtClean="0"/>
                  <a:t>】</a:t>
                </a:r>
                <a:endParaRPr lang="en-US" altLang="ja-JP" sz="1100"/>
              </a:p>
              <a:p>
                <a:r>
                  <a:rPr lang="en-US" altLang="ja-JP" sz="1100"/>
                  <a:t>d24 – g24</a:t>
                </a:r>
              </a:p>
            </p:txBody>
          </p:sp>
          <p:sp>
            <p:nvSpPr>
              <p:cNvPr id="2062" name="Text Box 14"/>
              <p:cNvSpPr txBox="1">
                <a:spLocks noChangeArrowheads="1"/>
              </p:cNvSpPr>
              <p:nvPr/>
            </p:nvSpPr>
            <p:spPr bwMode="auto">
              <a:xfrm>
                <a:off x="3526123" y="1902661"/>
                <a:ext cx="1042417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/>
                  <a:t>抵抗 </a:t>
                </a:r>
                <a:r>
                  <a:rPr lang="en-US" altLang="ja-JP" sz="1100"/>
                  <a:t>30k</a:t>
                </a:r>
                <a:r>
                  <a:rPr lang="el-GR" altLang="ja-JP" sz="1100"/>
                  <a:t>Ω (1)</a:t>
                </a:r>
                <a:r>
                  <a:rPr lang="en-US" altLang="ja-JP" sz="1100" smtClean="0"/>
                  <a:t>】</a:t>
                </a:r>
                <a:endParaRPr lang="en-US" altLang="ja-JP" sz="1100"/>
              </a:p>
              <a:p>
                <a:r>
                  <a:rPr lang="en-US" altLang="ja-JP" sz="1100"/>
                  <a:t>h23 – h24</a:t>
                </a:r>
              </a:p>
            </p:txBody>
          </p:sp>
          <p:sp>
            <p:nvSpPr>
              <p:cNvPr id="2063" name="Text Box 15"/>
              <p:cNvSpPr txBox="1">
                <a:spLocks noChangeArrowheads="1"/>
              </p:cNvSpPr>
              <p:nvPr/>
            </p:nvSpPr>
            <p:spPr bwMode="auto">
              <a:xfrm>
                <a:off x="4477748" y="539750"/>
                <a:ext cx="858429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/>
                  <a:t>抵抗 </a:t>
                </a:r>
                <a:r>
                  <a:rPr lang="en-US" altLang="ja-JP" sz="1100"/>
                  <a:t>15k</a:t>
                </a:r>
                <a:r>
                  <a:rPr lang="el-GR" altLang="ja-JP" sz="1100"/>
                  <a:t>Ω</a:t>
                </a:r>
                <a:r>
                  <a:rPr lang="en-US" altLang="ja-JP" sz="1100" smtClean="0"/>
                  <a:t>】</a:t>
                </a:r>
                <a:endParaRPr lang="en-US" altLang="ja-JP" sz="1100"/>
              </a:p>
              <a:p>
                <a:r>
                  <a:rPr lang="en-US" altLang="ja-JP" sz="1100"/>
                  <a:t>H19 - h20</a:t>
                </a:r>
              </a:p>
            </p:txBody>
          </p:sp>
          <p:sp>
            <p:nvSpPr>
              <p:cNvPr id="2064" name="Text Box 16"/>
              <p:cNvSpPr txBox="1">
                <a:spLocks noChangeArrowheads="1"/>
              </p:cNvSpPr>
              <p:nvPr/>
            </p:nvSpPr>
            <p:spPr bwMode="auto">
              <a:xfrm>
                <a:off x="5052439" y="1889919"/>
                <a:ext cx="865451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 smtClean="0"/>
                  <a:t>【</a:t>
                </a:r>
                <a:r>
                  <a:rPr lang="ja-JP" altLang="en-US" sz="1100" dirty="0"/>
                  <a:t>抵抗 </a:t>
                </a:r>
                <a:r>
                  <a:rPr lang="en-US" altLang="ja-JP" sz="1100" dirty="0"/>
                  <a:t>240</a:t>
                </a:r>
                <a:r>
                  <a:rPr lang="el-GR" altLang="ja-JP" sz="1100" dirty="0"/>
                  <a:t>Ω</a:t>
                </a:r>
                <a:r>
                  <a:rPr lang="en-US" altLang="ja-JP" sz="1100" dirty="0" smtClean="0"/>
                  <a:t>】</a:t>
                </a:r>
                <a:endParaRPr lang="en-US" altLang="ja-JP" sz="1100" dirty="0"/>
              </a:p>
              <a:p>
                <a:r>
                  <a:rPr lang="en-US" altLang="ja-JP" sz="1100" dirty="0"/>
                  <a:t>i17 – i20</a:t>
                </a:r>
              </a:p>
            </p:txBody>
          </p:sp>
          <p:sp>
            <p:nvSpPr>
              <p:cNvPr id="2065" name="Text Box 17"/>
              <p:cNvSpPr txBox="1">
                <a:spLocks noChangeArrowheads="1"/>
              </p:cNvSpPr>
              <p:nvPr/>
            </p:nvSpPr>
            <p:spPr bwMode="auto">
              <a:xfrm>
                <a:off x="5244301" y="755650"/>
                <a:ext cx="1014328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/>
                  <a:t>抵抗 </a:t>
                </a:r>
                <a:r>
                  <a:rPr lang="en-US" altLang="ja-JP" sz="1100"/>
                  <a:t>1M</a:t>
                </a:r>
                <a:r>
                  <a:rPr lang="el-GR" altLang="ja-JP" sz="1100"/>
                  <a:t>Ω (2)</a:t>
                </a:r>
                <a:r>
                  <a:rPr lang="en-US" altLang="ja-JP" sz="1100" smtClean="0"/>
                  <a:t>】</a:t>
                </a:r>
                <a:endParaRPr lang="en-US" altLang="ja-JP" sz="1100" dirty="0"/>
              </a:p>
              <a:p>
                <a:r>
                  <a:rPr lang="en-US" altLang="ja-JP" sz="1100" dirty="0"/>
                  <a:t>j17 – j22</a:t>
                </a:r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2349500" y="1331913"/>
                <a:ext cx="142875" cy="144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3141663" y="900113"/>
                <a:ext cx="0" cy="287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3952875" y="1044575"/>
                <a:ext cx="0" cy="2873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4724400" y="971550"/>
                <a:ext cx="0" cy="215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5674436" y="1146731"/>
                <a:ext cx="22152" cy="1444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6" name="Text Box 28"/>
              <p:cNvSpPr txBox="1">
                <a:spLocks noChangeArrowheads="1"/>
              </p:cNvSpPr>
              <p:nvPr/>
            </p:nvSpPr>
            <p:spPr bwMode="auto">
              <a:xfrm>
                <a:off x="2042853" y="3239930"/>
                <a:ext cx="828934" cy="5140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/>
                  <a:t>コンデンサ </a:t>
                </a:r>
                <a:endParaRPr lang="en-US" altLang="ja-JP" sz="1100" smtClean="0"/>
              </a:p>
              <a:p>
                <a:r>
                  <a:rPr lang="en-US" altLang="ja-JP" sz="1100" smtClean="0"/>
                  <a:t>0.01</a:t>
                </a:r>
                <a:r>
                  <a:rPr lang="el-GR" altLang="ja-JP" sz="1100"/>
                  <a:t>μ</a:t>
                </a:r>
                <a:r>
                  <a:rPr lang="en-US" altLang="ja-JP" sz="1100"/>
                  <a:t>F (1) 】</a:t>
                </a:r>
              </a:p>
              <a:p>
                <a:r>
                  <a:rPr lang="en-US" altLang="ja-JP" sz="1100"/>
                  <a:t>c18 – c22</a:t>
                </a:r>
              </a:p>
            </p:txBody>
          </p:sp>
          <p:sp>
            <p:nvSpPr>
              <p:cNvPr id="2077" name="Text Box 29"/>
              <p:cNvSpPr txBox="1">
                <a:spLocks noChangeArrowheads="1"/>
              </p:cNvSpPr>
              <p:nvPr/>
            </p:nvSpPr>
            <p:spPr bwMode="auto">
              <a:xfrm>
                <a:off x="2968625" y="3359877"/>
                <a:ext cx="862642" cy="5140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 smtClean="0"/>
                  <a:t>コンデンサ</a:t>
                </a:r>
                <a:endParaRPr lang="en-US" altLang="ja-JP" sz="1100" smtClean="0"/>
              </a:p>
              <a:p>
                <a:r>
                  <a:rPr lang="ja-JP" altLang="en-US" sz="1100" smtClean="0"/>
                  <a:t> </a:t>
                </a:r>
                <a:r>
                  <a:rPr lang="en-US" altLang="ja-JP" sz="1100"/>
                  <a:t>0.01</a:t>
                </a:r>
                <a:r>
                  <a:rPr lang="el-GR" altLang="ja-JP" sz="1100"/>
                  <a:t>μ</a:t>
                </a:r>
                <a:r>
                  <a:rPr lang="en-US" altLang="ja-JP" sz="1100"/>
                  <a:t>F (2) 】</a:t>
                </a:r>
              </a:p>
              <a:p>
                <a:r>
                  <a:rPr lang="en-US" altLang="ja-JP" sz="1100"/>
                  <a:t>g19 – g20</a:t>
                </a:r>
              </a:p>
            </p:txBody>
          </p:sp>
          <p:sp>
            <p:nvSpPr>
              <p:cNvPr id="2079" name="Text Box 31"/>
              <p:cNvSpPr txBox="1">
                <a:spLocks noChangeArrowheads="1"/>
              </p:cNvSpPr>
              <p:nvPr/>
            </p:nvSpPr>
            <p:spPr bwMode="auto">
              <a:xfrm>
                <a:off x="3886362" y="3329690"/>
                <a:ext cx="778372" cy="5140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 smtClean="0"/>
                  <a:t>コンデンサ</a:t>
                </a:r>
                <a:endParaRPr lang="en-US" altLang="ja-JP" sz="1100" smtClean="0"/>
              </a:p>
              <a:p>
                <a:r>
                  <a:rPr lang="ja-JP" altLang="en-US" sz="1100" smtClean="0"/>
                  <a:t> </a:t>
                </a:r>
                <a:r>
                  <a:rPr lang="en-US" altLang="ja-JP" sz="1100"/>
                  <a:t>0.1</a:t>
                </a:r>
                <a:r>
                  <a:rPr lang="el-GR" altLang="ja-JP" sz="1100"/>
                  <a:t>μ</a:t>
                </a:r>
                <a:r>
                  <a:rPr lang="en-US" altLang="ja-JP" sz="1100"/>
                  <a:t>F 】</a:t>
                </a:r>
              </a:p>
              <a:p>
                <a:r>
                  <a:rPr lang="en-US" altLang="ja-JP" sz="1100"/>
                  <a:t>i22 – i26</a:t>
                </a:r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 flipV="1">
                <a:off x="3141663" y="1692275"/>
                <a:ext cx="287337" cy="215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 flipV="1">
                <a:off x="4149725" y="1692275"/>
                <a:ext cx="142875" cy="215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 flipH="1" flipV="1">
                <a:off x="5191861" y="1578452"/>
                <a:ext cx="288925" cy="2873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 flipV="1">
                <a:off x="2624357" y="3040815"/>
                <a:ext cx="103982" cy="1809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 flipV="1">
                <a:off x="3429000" y="3132138"/>
                <a:ext cx="0" cy="215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 flipH="1" flipV="1">
                <a:off x="3929952" y="3132138"/>
                <a:ext cx="144462" cy="215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3" name="Text Box 45"/>
              <p:cNvSpPr txBox="1">
                <a:spLocks noChangeArrowheads="1"/>
              </p:cNvSpPr>
              <p:nvPr/>
            </p:nvSpPr>
            <p:spPr bwMode="auto">
              <a:xfrm>
                <a:off x="2213001" y="4667250"/>
                <a:ext cx="782585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 smtClean="0"/>
                  <a:t>オペアンプ</a:t>
                </a:r>
                <a:endParaRPr lang="en-US" altLang="ja-JP" sz="1100" smtClean="0"/>
              </a:p>
              <a:p>
                <a:r>
                  <a:rPr lang="ja-JP" altLang="en-US" sz="1100" smtClean="0"/>
                  <a:t> </a:t>
                </a:r>
                <a:r>
                  <a:rPr lang="en-US" altLang="ja-JP" sz="1100"/>
                  <a:t>LT1112 】</a:t>
                </a:r>
              </a:p>
            </p:txBody>
          </p:sp>
          <p:sp>
            <p:nvSpPr>
              <p:cNvPr id="2095" name="Text Box 47"/>
              <p:cNvSpPr txBox="1">
                <a:spLocks noChangeArrowheads="1"/>
              </p:cNvSpPr>
              <p:nvPr/>
            </p:nvSpPr>
            <p:spPr bwMode="auto">
              <a:xfrm>
                <a:off x="2492375" y="4500563"/>
                <a:ext cx="417513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e18</a:t>
                </a:r>
              </a:p>
            </p:txBody>
          </p:sp>
          <p:sp>
            <p:nvSpPr>
              <p:cNvPr id="2096" name="Text Box 48"/>
              <p:cNvSpPr txBox="1">
                <a:spLocks noChangeArrowheads="1"/>
              </p:cNvSpPr>
              <p:nvPr/>
            </p:nvSpPr>
            <p:spPr bwMode="auto">
              <a:xfrm>
                <a:off x="2420938" y="3924300"/>
                <a:ext cx="377825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f18</a:t>
                </a:r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 flipV="1">
                <a:off x="2728913" y="4486275"/>
                <a:ext cx="142875" cy="714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2757488" y="4081463"/>
                <a:ext cx="142875" cy="144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0" name="Text Box 52"/>
              <p:cNvSpPr txBox="1">
                <a:spLocks noChangeArrowheads="1"/>
              </p:cNvSpPr>
              <p:nvPr/>
            </p:nvSpPr>
            <p:spPr bwMode="auto">
              <a:xfrm>
                <a:off x="2952009" y="4672013"/>
                <a:ext cx="831743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/>
                  <a:t>計装アンプ </a:t>
                </a:r>
                <a:endParaRPr lang="en-US" altLang="ja-JP" sz="1100" smtClean="0"/>
              </a:p>
              <a:p>
                <a:r>
                  <a:rPr lang="en-US" altLang="ja-JP" sz="1100" smtClean="0"/>
                  <a:t>LT1167 </a:t>
                </a:r>
                <a:r>
                  <a:rPr lang="en-US" altLang="ja-JP" sz="1100"/>
                  <a:t>】</a:t>
                </a:r>
              </a:p>
            </p:txBody>
          </p:sp>
          <p:sp>
            <p:nvSpPr>
              <p:cNvPr id="2101" name="Text Box 53"/>
              <p:cNvSpPr txBox="1">
                <a:spLocks noChangeArrowheads="1"/>
              </p:cNvSpPr>
              <p:nvPr/>
            </p:nvSpPr>
            <p:spPr bwMode="auto">
              <a:xfrm>
                <a:off x="3052763" y="3914775"/>
                <a:ext cx="377825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f24</a:t>
                </a:r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3332163" y="4114800"/>
                <a:ext cx="142875" cy="1444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3" name="Text Box 55"/>
              <p:cNvSpPr txBox="1">
                <a:spLocks noChangeArrowheads="1"/>
              </p:cNvSpPr>
              <p:nvPr/>
            </p:nvSpPr>
            <p:spPr bwMode="auto">
              <a:xfrm>
                <a:off x="3068638" y="4494213"/>
                <a:ext cx="417512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e24</a:t>
                </a:r>
              </a:p>
            </p:txBody>
          </p:sp>
          <p:sp>
            <p:nvSpPr>
              <p:cNvPr id="2104" name="Line 56"/>
              <p:cNvSpPr>
                <a:spLocks noChangeShapeType="1"/>
              </p:cNvSpPr>
              <p:nvPr/>
            </p:nvSpPr>
            <p:spPr bwMode="auto">
              <a:xfrm flipV="1">
                <a:off x="3314700" y="4481513"/>
                <a:ext cx="142875" cy="714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5" name="Text Box 57"/>
              <p:cNvSpPr txBox="1">
                <a:spLocks noChangeArrowheads="1"/>
              </p:cNvSpPr>
              <p:nvPr/>
            </p:nvSpPr>
            <p:spPr bwMode="auto">
              <a:xfrm>
                <a:off x="3573463" y="4932363"/>
                <a:ext cx="1116012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【</a:t>
                </a:r>
                <a:r>
                  <a:rPr lang="ja-JP" altLang="en-US" sz="1100"/>
                  <a:t>可変抵抗</a:t>
                </a:r>
                <a:r>
                  <a:rPr lang="en-US" altLang="ja-JP" sz="1100"/>
                  <a:t>103】</a:t>
                </a:r>
              </a:p>
            </p:txBody>
          </p:sp>
          <p:sp>
            <p:nvSpPr>
              <p:cNvPr id="2106" name="Line 58"/>
              <p:cNvSpPr>
                <a:spLocks noChangeShapeType="1"/>
              </p:cNvSpPr>
              <p:nvPr/>
            </p:nvSpPr>
            <p:spPr bwMode="auto">
              <a:xfrm flipV="1">
                <a:off x="4005263" y="4633913"/>
                <a:ext cx="0" cy="1539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7" name="Text Box 59"/>
              <p:cNvSpPr txBox="1">
                <a:spLocks noChangeArrowheads="1"/>
              </p:cNvSpPr>
              <p:nvPr/>
            </p:nvSpPr>
            <p:spPr bwMode="auto">
              <a:xfrm>
                <a:off x="3770313" y="4743450"/>
                <a:ext cx="417512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h28</a:t>
                </a:r>
              </a:p>
            </p:txBody>
          </p:sp>
          <p:sp>
            <p:nvSpPr>
              <p:cNvPr id="2108" name="Text Box 60"/>
              <p:cNvSpPr txBox="1">
                <a:spLocks noChangeArrowheads="1"/>
              </p:cNvSpPr>
              <p:nvPr/>
            </p:nvSpPr>
            <p:spPr bwMode="auto">
              <a:xfrm>
                <a:off x="4100513" y="4743450"/>
                <a:ext cx="417512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h30</a:t>
                </a:r>
              </a:p>
            </p:txBody>
          </p:sp>
          <p:sp>
            <p:nvSpPr>
              <p:cNvPr id="2109" name="Line 61"/>
              <p:cNvSpPr>
                <a:spLocks noChangeShapeType="1"/>
              </p:cNvSpPr>
              <p:nvPr/>
            </p:nvSpPr>
            <p:spPr bwMode="auto">
              <a:xfrm flipH="1" flipV="1">
                <a:off x="4164013" y="4643438"/>
                <a:ext cx="57150" cy="144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0" name="Text Box 62"/>
              <p:cNvSpPr txBox="1">
                <a:spLocks noChangeArrowheads="1"/>
              </p:cNvSpPr>
              <p:nvPr/>
            </p:nvSpPr>
            <p:spPr bwMode="auto">
              <a:xfrm>
                <a:off x="4229639" y="4356100"/>
                <a:ext cx="1972194" cy="659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/>
                  <a:t>【</a:t>
                </a:r>
                <a:r>
                  <a:rPr lang="en-US" altLang="ja-JP" sz="1100" dirty="0" smtClean="0"/>
                  <a:t>LED】</a:t>
                </a:r>
                <a:endParaRPr lang="en-US" altLang="ja-JP" sz="1100" dirty="0"/>
              </a:p>
              <a:p>
                <a:r>
                  <a:rPr lang="en-US" altLang="ja-JP" sz="1100" dirty="0"/>
                  <a:t>GND – </a:t>
                </a:r>
                <a:r>
                  <a:rPr lang="en-US" altLang="ja-JP" sz="1100" dirty="0" smtClean="0"/>
                  <a:t>j29</a:t>
                </a:r>
              </a:p>
              <a:p>
                <a:r>
                  <a:rPr lang="ja-JP" altLang="en-US" sz="1100" dirty="0" smtClean="0"/>
                  <a:t>　　　</a:t>
                </a:r>
                <a:r>
                  <a:rPr lang="en-US" altLang="ja-JP" sz="1100" b="1" dirty="0" smtClean="0">
                    <a:solidFill>
                      <a:srgbClr val="FF0000"/>
                    </a:solidFill>
                  </a:rPr>
                  <a:t>※</a:t>
                </a:r>
                <a:r>
                  <a:rPr lang="ja-JP" altLang="en-US" sz="1100" b="1" dirty="0" smtClean="0">
                    <a:solidFill>
                      <a:srgbClr val="FF0000"/>
                    </a:solidFill>
                  </a:rPr>
                  <a:t>加工前に足が長かった方が</a:t>
                </a:r>
                <a:endParaRPr lang="en-US" altLang="ja-JP" sz="1100" b="1" dirty="0" smtClean="0">
                  <a:solidFill>
                    <a:srgbClr val="FF0000"/>
                  </a:solidFill>
                </a:endParaRPr>
              </a:p>
              <a:p>
                <a:r>
                  <a:rPr lang="en-US" altLang="ja-JP" sz="1100" b="1" dirty="0" smtClean="0">
                    <a:solidFill>
                      <a:srgbClr val="FF0000"/>
                    </a:solidFill>
                  </a:rPr>
                  <a:t>J29</a:t>
                </a:r>
                <a:r>
                  <a:rPr lang="ja-JP" altLang="en-US" sz="1100" b="1" dirty="0" smtClean="0">
                    <a:solidFill>
                      <a:srgbClr val="FF0000"/>
                    </a:solidFill>
                  </a:rPr>
                  <a:t>に刺さる。</a:t>
                </a:r>
                <a:endParaRPr lang="en-US" altLang="ja-JP" sz="11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11" name="Text Box 63"/>
              <p:cNvSpPr txBox="1">
                <a:spLocks noChangeArrowheads="1"/>
              </p:cNvSpPr>
              <p:nvPr/>
            </p:nvSpPr>
            <p:spPr bwMode="auto">
              <a:xfrm>
                <a:off x="4337444" y="2302711"/>
                <a:ext cx="998879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 smtClean="0"/>
                  <a:t>ニクロム線</a:t>
                </a:r>
                <a:r>
                  <a:rPr lang="en-US" altLang="ja-JP" sz="1100" smtClean="0"/>
                  <a:t>(1)】</a:t>
                </a:r>
                <a:endParaRPr lang="en-US" altLang="ja-JP" sz="1100"/>
              </a:p>
              <a:p>
                <a:r>
                  <a:rPr lang="en-US" altLang="ja-JP" sz="1100" smtClean="0"/>
                  <a:t>e23 </a:t>
                </a:r>
                <a:r>
                  <a:rPr lang="en-US" altLang="ja-JP" sz="1100"/>
                  <a:t>– f23</a:t>
                </a:r>
              </a:p>
            </p:txBody>
          </p:sp>
          <p:sp>
            <p:nvSpPr>
              <p:cNvPr id="2112" name="Text Box 64"/>
              <p:cNvSpPr txBox="1">
                <a:spLocks noChangeArrowheads="1"/>
              </p:cNvSpPr>
              <p:nvPr/>
            </p:nvSpPr>
            <p:spPr bwMode="auto">
              <a:xfrm>
                <a:off x="5235117" y="2671763"/>
                <a:ext cx="1032586" cy="36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 smtClean="0"/>
                  <a:t>【</a:t>
                </a:r>
                <a:r>
                  <a:rPr lang="ja-JP" altLang="en-US" sz="1100" dirty="0"/>
                  <a:t>ニクロム線</a:t>
                </a:r>
                <a:r>
                  <a:rPr lang="en-US" altLang="ja-JP" sz="1100" dirty="0" smtClean="0"/>
                  <a:t>(2)】 </a:t>
                </a:r>
              </a:p>
              <a:p>
                <a:r>
                  <a:rPr lang="en-US" altLang="ja-JP" sz="1100" dirty="0" smtClean="0"/>
                  <a:t>g21 </a:t>
                </a:r>
                <a:r>
                  <a:rPr lang="en-US" altLang="ja-JP" sz="1100" dirty="0"/>
                  <a:t>– g22</a:t>
                </a:r>
              </a:p>
            </p:txBody>
          </p:sp>
          <p:sp>
            <p:nvSpPr>
              <p:cNvPr id="2113" name="Line 65"/>
              <p:cNvSpPr>
                <a:spLocks noChangeShapeType="1"/>
              </p:cNvSpPr>
              <p:nvPr/>
            </p:nvSpPr>
            <p:spPr bwMode="auto">
              <a:xfrm>
                <a:off x="4508500" y="2543175"/>
                <a:ext cx="0" cy="215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4" name="Line 66"/>
              <p:cNvSpPr>
                <a:spLocks noChangeShapeType="1"/>
              </p:cNvSpPr>
              <p:nvPr/>
            </p:nvSpPr>
            <p:spPr bwMode="auto">
              <a:xfrm flipH="1">
                <a:off x="5084763" y="2916238"/>
                <a:ext cx="2159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" name="グループ化 2"/>
            <p:cNvGrpSpPr/>
            <p:nvPr/>
          </p:nvGrpSpPr>
          <p:grpSpPr>
            <a:xfrm>
              <a:off x="263937" y="682625"/>
              <a:ext cx="1529571" cy="5271043"/>
              <a:chOff x="266200" y="664270"/>
              <a:chExt cx="1518648" cy="4541638"/>
            </a:xfrm>
          </p:grpSpPr>
          <p:sp>
            <p:nvSpPr>
              <p:cNvPr id="2080" name="Text Box 32"/>
              <p:cNvSpPr txBox="1">
                <a:spLocks noChangeArrowheads="1"/>
              </p:cNvSpPr>
              <p:nvPr/>
            </p:nvSpPr>
            <p:spPr bwMode="auto">
              <a:xfrm>
                <a:off x="306116" y="664270"/>
                <a:ext cx="1332452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 smtClean="0"/>
                  <a:t>黒線</a:t>
                </a:r>
                <a:r>
                  <a:rPr lang="en-US" altLang="ja-JP" sz="1100" smtClean="0"/>
                  <a:t>(1)】 f17 </a:t>
                </a:r>
                <a:r>
                  <a:rPr lang="en-US" altLang="ja-JP" sz="1100"/>
                  <a:t>– 0V</a:t>
                </a:r>
              </a:p>
            </p:txBody>
          </p:sp>
          <p:sp>
            <p:nvSpPr>
              <p:cNvPr id="2081" name="Text Box 33"/>
              <p:cNvSpPr txBox="1">
                <a:spLocks noChangeArrowheads="1"/>
              </p:cNvSpPr>
              <p:nvPr/>
            </p:nvSpPr>
            <p:spPr bwMode="auto">
              <a:xfrm>
                <a:off x="301305" y="978595"/>
                <a:ext cx="1372241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【</a:t>
                </a:r>
                <a:r>
                  <a:rPr lang="ja-JP" altLang="en-US" sz="1100"/>
                  <a:t>黒線</a:t>
                </a:r>
                <a:r>
                  <a:rPr lang="en-US" altLang="ja-JP" sz="1100" smtClean="0"/>
                  <a:t>(2)】 </a:t>
                </a:r>
                <a:r>
                  <a:rPr lang="en-US" altLang="ja-JP" sz="1100"/>
                  <a:t>b20 – 0V</a:t>
                </a:r>
              </a:p>
            </p:txBody>
          </p:sp>
          <p:sp>
            <p:nvSpPr>
              <p:cNvPr id="2082" name="Text Box 34"/>
              <p:cNvSpPr txBox="1">
                <a:spLocks noChangeArrowheads="1"/>
              </p:cNvSpPr>
              <p:nvPr/>
            </p:nvSpPr>
            <p:spPr bwMode="auto">
              <a:xfrm>
                <a:off x="291780" y="1265932"/>
                <a:ext cx="1372241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【</a:t>
                </a:r>
                <a:r>
                  <a:rPr lang="ja-JP" altLang="en-US" sz="1100"/>
                  <a:t>黒線</a:t>
                </a:r>
                <a:r>
                  <a:rPr lang="en-US" altLang="ja-JP" sz="1100" smtClean="0"/>
                  <a:t>(3)】 </a:t>
                </a:r>
                <a:r>
                  <a:rPr lang="en-US" altLang="ja-JP" sz="1100"/>
                  <a:t>g27 – 0V</a:t>
                </a:r>
              </a:p>
            </p:txBody>
          </p:sp>
          <p:sp>
            <p:nvSpPr>
              <p:cNvPr id="2083" name="Text Box 35"/>
              <p:cNvSpPr txBox="1">
                <a:spLocks noChangeArrowheads="1"/>
              </p:cNvSpPr>
              <p:nvPr/>
            </p:nvSpPr>
            <p:spPr bwMode="auto">
              <a:xfrm>
                <a:off x="328344" y="1591370"/>
                <a:ext cx="1332451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【</a:t>
                </a:r>
                <a:r>
                  <a:rPr lang="ja-JP" altLang="en-US" sz="1100"/>
                  <a:t>黒線</a:t>
                </a:r>
                <a:r>
                  <a:rPr lang="en-US" altLang="ja-JP" sz="1100" smtClean="0"/>
                  <a:t>(4)】 </a:t>
                </a:r>
                <a:r>
                  <a:rPr lang="en-US" altLang="ja-JP" sz="1100"/>
                  <a:t>f29 – 0V</a:t>
                </a:r>
              </a:p>
            </p:txBody>
          </p:sp>
          <p:sp>
            <p:nvSpPr>
              <p:cNvPr id="2084" name="Text Box 36"/>
              <p:cNvSpPr txBox="1">
                <a:spLocks noChangeArrowheads="1"/>
              </p:cNvSpPr>
              <p:nvPr/>
            </p:nvSpPr>
            <p:spPr bwMode="auto">
              <a:xfrm>
                <a:off x="298062" y="1880295"/>
                <a:ext cx="1426353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【</a:t>
                </a:r>
                <a:r>
                  <a:rPr lang="ja-JP" altLang="en-US" sz="1100"/>
                  <a:t>黒線</a:t>
                </a:r>
                <a:r>
                  <a:rPr lang="en-US" altLang="ja-JP" sz="1100" smtClean="0"/>
                  <a:t>(5)】 </a:t>
                </a:r>
                <a:r>
                  <a:rPr lang="en-US" altLang="ja-JP" sz="1100"/>
                  <a:t>d18 – c30</a:t>
                </a:r>
              </a:p>
            </p:txBody>
          </p:sp>
          <p:sp>
            <p:nvSpPr>
              <p:cNvPr id="2115" name="Text Box 67"/>
              <p:cNvSpPr txBox="1">
                <a:spLocks noChangeArrowheads="1"/>
              </p:cNvSpPr>
              <p:nvPr/>
            </p:nvSpPr>
            <p:spPr bwMode="auto">
              <a:xfrm>
                <a:off x="333054" y="2426395"/>
                <a:ext cx="1372240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 smtClean="0"/>
                  <a:t>赤線</a:t>
                </a:r>
                <a:r>
                  <a:rPr lang="en-US" altLang="ja-JP" sz="1100" smtClean="0"/>
                  <a:t>(1)】 </a:t>
                </a:r>
                <a:r>
                  <a:rPr lang="en-US" altLang="ja-JP" sz="1100"/>
                  <a:t>g18 – 5V</a:t>
                </a:r>
              </a:p>
            </p:txBody>
          </p:sp>
          <p:sp>
            <p:nvSpPr>
              <p:cNvPr id="2116" name="Text Box 68"/>
              <p:cNvSpPr txBox="1">
                <a:spLocks noChangeArrowheads="1"/>
              </p:cNvSpPr>
              <p:nvPr/>
            </p:nvSpPr>
            <p:spPr bwMode="auto">
              <a:xfrm>
                <a:off x="315593" y="2694925"/>
                <a:ext cx="1372240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【</a:t>
                </a:r>
                <a:r>
                  <a:rPr lang="ja-JP" altLang="en-US" sz="1100"/>
                  <a:t>赤線</a:t>
                </a:r>
                <a:r>
                  <a:rPr lang="en-US" altLang="ja-JP" sz="1100" smtClean="0"/>
                  <a:t>(2)】 </a:t>
                </a:r>
                <a:r>
                  <a:rPr lang="en-US" altLang="ja-JP" sz="1100"/>
                  <a:t>h25 – 5V</a:t>
                </a:r>
              </a:p>
            </p:txBody>
          </p:sp>
          <p:sp>
            <p:nvSpPr>
              <p:cNvPr id="2117" name="Text Box 69"/>
              <p:cNvSpPr txBox="1">
                <a:spLocks noChangeArrowheads="1"/>
              </p:cNvSpPr>
              <p:nvPr/>
            </p:nvSpPr>
            <p:spPr bwMode="auto">
              <a:xfrm>
                <a:off x="352165" y="2928045"/>
                <a:ext cx="1326084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【</a:t>
                </a:r>
                <a:r>
                  <a:rPr lang="ja-JP" altLang="en-US" sz="1100"/>
                  <a:t>赤線</a:t>
                </a:r>
                <a:r>
                  <a:rPr lang="en-US" altLang="ja-JP" sz="1100" smtClean="0"/>
                  <a:t>(3)】 </a:t>
                </a:r>
                <a:r>
                  <a:rPr lang="en-US" altLang="ja-JP" sz="1100"/>
                  <a:t>j28 – 5V</a:t>
                </a:r>
              </a:p>
            </p:txBody>
          </p:sp>
          <p:sp>
            <p:nvSpPr>
              <p:cNvPr id="2118" name="Text Box 70"/>
              <p:cNvSpPr txBox="1">
                <a:spLocks noChangeArrowheads="1"/>
              </p:cNvSpPr>
              <p:nvPr/>
            </p:nvSpPr>
            <p:spPr bwMode="auto">
              <a:xfrm>
                <a:off x="326646" y="3143945"/>
                <a:ext cx="1418395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【</a:t>
                </a:r>
                <a:r>
                  <a:rPr lang="ja-JP" altLang="en-US" sz="1100"/>
                  <a:t>赤線</a:t>
                </a:r>
                <a:r>
                  <a:rPr lang="en-US" altLang="ja-JP" sz="1100" smtClean="0"/>
                  <a:t>(4)】 </a:t>
                </a:r>
                <a:r>
                  <a:rPr lang="en-US" altLang="ja-JP" sz="1100"/>
                  <a:t>c25 – c28</a:t>
                </a:r>
              </a:p>
            </p:txBody>
          </p:sp>
          <p:sp>
            <p:nvSpPr>
              <p:cNvPr id="2119" name="Text Box 71"/>
              <p:cNvSpPr txBox="1">
                <a:spLocks noChangeArrowheads="1"/>
              </p:cNvSpPr>
              <p:nvPr/>
            </p:nvSpPr>
            <p:spPr bwMode="auto">
              <a:xfrm>
                <a:off x="307576" y="3520182"/>
                <a:ext cx="1434310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smtClean="0"/>
                  <a:t>【</a:t>
                </a:r>
                <a:r>
                  <a:rPr lang="ja-JP" altLang="en-US" sz="1100" smtClean="0"/>
                  <a:t>白線</a:t>
                </a:r>
                <a:r>
                  <a:rPr lang="en-US" altLang="ja-JP" sz="1100"/>
                  <a:t>(1)】 d19 – d23</a:t>
                </a:r>
              </a:p>
            </p:txBody>
          </p:sp>
          <p:sp>
            <p:nvSpPr>
              <p:cNvPr id="2120" name="Text Box 72"/>
              <p:cNvSpPr txBox="1">
                <a:spLocks noChangeArrowheads="1"/>
              </p:cNvSpPr>
              <p:nvPr/>
            </p:nvSpPr>
            <p:spPr bwMode="auto">
              <a:xfrm>
                <a:off x="305989" y="3748782"/>
                <a:ext cx="1434311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/>
                  <a:t>【</a:t>
                </a:r>
                <a:r>
                  <a:rPr lang="ja-JP" altLang="en-US" sz="1100"/>
                  <a:t>白線</a:t>
                </a:r>
                <a:r>
                  <a:rPr lang="en-US" altLang="ja-JP" sz="1100" smtClean="0"/>
                  <a:t>(2)】 </a:t>
                </a:r>
                <a:r>
                  <a:rPr lang="en-US" altLang="ja-JP" sz="1100"/>
                  <a:t>b26 – b29</a:t>
                </a:r>
              </a:p>
            </p:txBody>
          </p:sp>
          <p:sp>
            <p:nvSpPr>
              <p:cNvPr id="2121" name="Text Box 73"/>
              <p:cNvSpPr txBox="1">
                <a:spLocks noChangeArrowheads="1"/>
              </p:cNvSpPr>
              <p:nvPr/>
            </p:nvSpPr>
            <p:spPr bwMode="auto">
              <a:xfrm>
                <a:off x="266200" y="4091682"/>
                <a:ext cx="1512297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 smtClean="0"/>
                  <a:t>【</a:t>
                </a:r>
                <a:r>
                  <a:rPr lang="ja-JP" altLang="en-US" sz="1100" dirty="0" smtClean="0"/>
                  <a:t>青線</a:t>
                </a:r>
                <a:r>
                  <a:rPr lang="en-US" altLang="ja-JP" sz="1100" dirty="0"/>
                  <a:t>(1)】 d21 – GND</a:t>
                </a:r>
              </a:p>
            </p:txBody>
          </p:sp>
          <p:sp>
            <p:nvSpPr>
              <p:cNvPr id="2122" name="Text Box 74"/>
              <p:cNvSpPr txBox="1">
                <a:spLocks noChangeArrowheads="1"/>
              </p:cNvSpPr>
              <p:nvPr/>
            </p:nvSpPr>
            <p:spPr bwMode="auto">
              <a:xfrm>
                <a:off x="272551" y="4371082"/>
                <a:ext cx="1512297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/>
                  <a:t>【</a:t>
                </a:r>
                <a:r>
                  <a:rPr lang="ja-JP" altLang="en-US" sz="1100" dirty="0"/>
                  <a:t>青線</a:t>
                </a:r>
                <a:r>
                  <a:rPr lang="en-US" altLang="ja-JP" sz="1100" dirty="0" smtClean="0"/>
                  <a:t>(2)】 </a:t>
                </a:r>
                <a:r>
                  <a:rPr lang="en-US" altLang="ja-JP" sz="1100" dirty="0"/>
                  <a:t>d27 – GND</a:t>
                </a:r>
              </a:p>
            </p:txBody>
          </p:sp>
          <p:sp>
            <p:nvSpPr>
              <p:cNvPr id="2123" name="Text Box 75"/>
              <p:cNvSpPr txBox="1">
                <a:spLocks noChangeArrowheads="1"/>
              </p:cNvSpPr>
              <p:nvPr/>
            </p:nvSpPr>
            <p:spPr bwMode="auto">
              <a:xfrm>
                <a:off x="301965" y="4980499"/>
                <a:ext cx="1427943" cy="225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1100" dirty="0"/>
                  <a:t>【</a:t>
                </a:r>
                <a:r>
                  <a:rPr lang="ja-JP" altLang="en-US" sz="1100" dirty="0"/>
                  <a:t>青線</a:t>
                </a:r>
                <a:r>
                  <a:rPr lang="en-US" altLang="ja-JP" sz="1100" dirty="0" smtClean="0"/>
                  <a:t>(3)】 </a:t>
                </a:r>
                <a:r>
                  <a:rPr lang="en-US" altLang="ja-JP" sz="1100" dirty="0"/>
                  <a:t>j30– GND</a:t>
                </a:r>
              </a:p>
            </p:txBody>
          </p:sp>
        </p:grpSp>
      </p:grpSp>
      <p:sp>
        <p:nvSpPr>
          <p:cNvPr id="63" name="Text Box 45"/>
          <p:cNvSpPr txBox="1">
            <a:spLocks noChangeArrowheads="1"/>
          </p:cNvSpPr>
          <p:nvPr/>
        </p:nvSpPr>
        <p:spPr bwMode="auto">
          <a:xfrm>
            <a:off x="1492047" y="7478742"/>
            <a:ext cx="114486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100" smtClean="0"/>
              <a:t>【</a:t>
            </a:r>
            <a:r>
              <a:rPr lang="ja-JP" altLang="en-US" sz="1100" smtClean="0"/>
              <a:t>ブレッドボード</a:t>
            </a:r>
            <a:r>
              <a:rPr lang="en-US" altLang="ja-JP" sz="1100" smtClean="0"/>
              <a:t>】</a:t>
            </a:r>
            <a:endParaRPr lang="en-US" altLang="ja-JP" sz="1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274</Words>
  <Application>Microsoft Office PowerPoint</Application>
  <PresentationFormat>画面に合わせる (4:3)</PresentationFormat>
  <Paragraphs>59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</dc:creator>
  <cp:lastModifiedBy>nagano1</cp:lastModifiedBy>
  <cp:revision>14</cp:revision>
  <cp:lastPrinted>2014-03-07T06:35:32Z</cp:lastPrinted>
  <dcterms:created xsi:type="dcterms:W3CDTF">2012-04-05T14:03:08Z</dcterms:created>
  <dcterms:modified xsi:type="dcterms:W3CDTF">2014-03-07T06:52:24Z</dcterms:modified>
</cp:coreProperties>
</file>