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9" r:id="rId7"/>
    <p:sldId id="262" r:id="rId8"/>
    <p:sldId id="264" r:id="rId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426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24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77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65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62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771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26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87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54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97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156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73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AD80-4F24-4429-A868-3374B0826B0D}" type="datetimeFigureOut">
              <a:rPr kumimoji="1" lang="ja-JP" altLang="en-US" smtClean="0"/>
              <a:t>2014/3/7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E140-283B-43FF-B08E-6D9DBF7FD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29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gano1\Desktop\aaa\IMG_42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748"/>
            <a:ext cx="4944500" cy="6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四角形吹き出し 3"/>
          <p:cNvSpPr/>
          <p:nvPr/>
        </p:nvSpPr>
        <p:spPr>
          <a:xfrm>
            <a:off x="251520" y="5013176"/>
            <a:ext cx="4176464" cy="1152128"/>
          </a:xfrm>
          <a:prstGeom prst="wedgeRectCallout">
            <a:avLst>
              <a:gd name="adj1" fmla="val 23133"/>
              <a:gd name="adj2" fmla="val -1182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シールドケーブルは</a:t>
            </a:r>
            <a:r>
              <a:rPr lang="en-US" altLang="ja-JP" dirty="0" smtClean="0">
                <a:solidFill>
                  <a:schemeClr val="tx1"/>
                </a:solidFill>
              </a:rPr>
              <a:t>2</a:t>
            </a:r>
            <a:r>
              <a:rPr lang="ja-JP" altLang="en-US" dirty="0" smtClean="0">
                <a:solidFill>
                  <a:schemeClr val="tx1"/>
                </a:solidFill>
              </a:rPr>
              <a:t>層構造になっており、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外側</a:t>
            </a:r>
            <a:r>
              <a:rPr kumimoji="1" lang="ja-JP" altLang="en-US" dirty="0" smtClean="0">
                <a:solidFill>
                  <a:schemeClr val="tx1"/>
                </a:solidFill>
              </a:rPr>
              <a:t>の</a:t>
            </a:r>
            <a:r>
              <a:rPr kumimoji="1" lang="ja-JP" altLang="en-US" dirty="0" err="1" smtClean="0">
                <a:solidFill>
                  <a:schemeClr val="tx1"/>
                </a:solidFill>
              </a:rPr>
              <a:t>を</a:t>
            </a:r>
            <a:r>
              <a:rPr kumimoji="1" lang="ja-JP" altLang="en-US" dirty="0" smtClean="0">
                <a:solidFill>
                  <a:schemeClr val="tx1"/>
                </a:solidFill>
              </a:rPr>
              <a:t>剥くと、中にもう</a:t>
            </a:r>
            <a:r>
              <a:rPr kumimoji="1" lang="en-US" altLang="ja-JP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dirty="0" smtClean="0">
                <a:solidFill>
                  <a:schemeClr val="tx1"/>
                </a:solidFill>
              </a:rPr>
              <a:t>芯入っている。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20072" y="3050239"/>
            <a:ext cx="3727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2. </a:t>
            </a:r>
            <a:r>
              <a:rPr lang="ja-JP" altLang="en-US" dirty="0" smtClean="0"/>
              <a:t>中の芯の尖端部分を</a:t>
            </a:r>
            <a:endParaRPr lang="en-US" altLang="ja-JP" dirty="0" smtClean="0"/>
          </a:p>
          <a:p>
            <a:r>
              <a:rPr lang="ja-JP" altLang="en-US" dirty="0"/>
              <a:t>　 </a:t>
            </a:r>
            <a:r>
              <a:rPr lang="ja-JP" altLang="en-US" dirty="0" smtClean="0"/>
              <a:t> ワイヤーストリッパーで剥く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剥き過ぎ注意！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r"/>
            <a:r>
              <a:rPr lang="ja-JP" altLang="en-US" dirty="0" smtClean="0">
                <a:solidFill>
                  <a:srgbClr val="FF0000"/>
                </a:solidFill>
              </a:rPr>
              <a:t>向きすぎると強度が低くなります</a:t>
            </a:r>
            <a:endParaRPr lang="en-US" altLang="ja-JP" dirty="0">
              <a:solidFill>
                <a:srgbClr val="FF0000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220072" y="1388159"/>
            <a:ext cx="3601272" cy="960721"/>
            <a:chOff x="5220072" y="1124744"/>
            <a:chExt cx="3601272" cy="96072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220072" y="1124744"/>
              <a:ext cx="32335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1.  </a:t>
              </a:r>
              <a:r>
                <a:rPr kumimoji="1" lang="ja-JP" altLang="en-US" dirty="0" smtClean="0"/>
                <a:t>外側の被覆を</a:t>
              </a:r>
              <a:endParaRPr kumimoji="1" lang="en-US" altLang="ja-JP" dirty="0" smtClean="0"/>
            </a:p>
            <a:p>
              <a:r>
                <a:rPr lang="ja-JP" altLang="en-US" dirty="0" smtClean="0"/>
                <a:t>　  </a:t>
              </a:r>
              <a:r>
                <a:rPr kumimoji="1" lang="ja-JP" altLang="en-US" dirty="0" smtClean="0"/>
                <a:t>ワイヤーストリッパーで剥く。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477159" y="1716133"/>
              <a:ext cx="3344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※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中の線を切らないように注意。</a:t>
              </a:r>
              <a:endParaRPr lang="en-US" altLang="ja-JP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四角形吹き出し 10"/>
          <p:cNvSpPr/>
          <p:nvPr/>
        </p:nvSpPr>
        <p:spPr>
          <a:xfrm>
            <a:off x="1259632" y="404664"/>
            <a:ext cx="3312368" cy="807413"/>
          </a:xfrm>
          <a:prstGeom prst="wedgeRectCallout">
            <a:avLst>
              <a:gd name="adj1" fmla="val -23361"/>
              <a:gd name="adj2" fmla="val 915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この部分をハンダで加工。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220072" y="4951926"/>
            <a:ext cx="3727909" cy="1285386"/>
            <a:chOff x="5220072" y="4807910"/>
            <a:chExt cx="3727909" cy="1285386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5220072" y="4807910"/>
              <a:ext cx="24561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3</a:t>
              </a:r>
              <a:r>
                <a:rPr kumimoji="1" lang="en-US" altLang="ja-JP" dirty="0" smtClean="0"/>
                <a:t>. </a:t>
              </a:r>
              <a:r>
                <a:rPr lang="ja-JP" altLang="en-US" dirty="0"/>
                <a:t>中</a:t>
              </a:r>
              <a:r>
                <a:rPr lang="ja-JP" altLang="en-US" dirty="0" smtClean="0"/>
                <a:t>の芯の尖端部分を</a:t>
              </a:r>
              <a:endParaRPr lang="en-US" altLang="ja-JP" dirty="0" smtClean="0"/>
            </a:p>
            <a:p>
              <a:r>
                <a:rPr lang="en-US" altLang="ja-JP" dirty="0"/>
                <a:t> </a:t>
              </a:r>
              <a:r>
                <a:rPr lang="en-US" altLang="ja-JP" dirty="0" smtClean="0"/>
                <a:t>   </a:t>
              </a:r>
              <a:r>
                <a:rPr lang="ja-JP" altLang="en-US" dirty="0" smtClean="0"/>
                <a:t>ハンダで加工する。</a:t>
              </a:r>
              <a:endParaRPr lang="en-US" altLang="ja-JP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477159" y="5446965"/>
              <a:ext cx="34708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※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ハンダをなぞるように塗り、</a:t>
              </a:r>
              <a:endParaRPr lang="en-US" altLang="ja-JP" dirty="0" smtClean="0">
                <a:solidFill>
                  <a:srgbClr val="FF0000"/>
                </a:solidFill>
              </a:endParaRPr>
            </a:p>
            <a:p>
              <a:r>
                <a:rPr lang="ja-JP" altLang="en-US" dirty="0">
                  <a:solidFill>
                    <a:srgbClr val="FF0000"/>
                  </a:solidFill>
                </a:rPr>
                <a:t>　 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 バラバラにならないようにする。</a:t>
              </a:r>
              <a:endParaRPr lang="en-US" altLang="ja-JP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四角形吹き出し 12"/>
          <p:cNvSpPr/>
          <p:nvPr/>
        </p:nvSpPr>
        <p:spPr>
          <a:xfrm>
            <a:off x="323528" y="2492896"/>
            <a:ext cx="2056721" cy="807413"/>
          </a:xfrm>
          <a:prstGeom prst="wedgeRectCallout">
            <a:avLst>
              <a:gd name="adj1" fmla="val 44951"/>
              <a:gd name="adj2" fmla="val -9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この部分の長さが、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地味</a:t>
            </a:r>
            <a:r>
              <a:rPr lang="ja-JP" altLang="en-US" dirty="0" smtClean="0">
                <a:solidFill>
                  <a:schemeClr val="tx1"/>
                </a:solidFill>
              </a:rPr>
              <a:t>にポイント。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</a:t>
            </a:r>
            <a:r>
              <a:rPr lang="ja-JP" altLang="en-US" dirty="0"/>
              <a:t>心電図ケーブル</a:t>
            </a:r>
            <a:r>
              <a:rPr lang="ja-JP" altLang="en-US" dirty="0" smtClean="0"/>
              <a:t>の作成</a:t>
            </a:r>
            <a:r>
              <a:rPr lang="en-US" altLang="ja-JP" dirty="0" smtClean="0"/>
              <a:t>1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gano1\Desktop\aaa\IMG_42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244"/>
            <a:ext cx="4941843" cy="658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755576" y="1196752"/>
            <a:ext cx="3312368" cy="807413"/>
          </a:xfrm>
          <a:prstGeom prst="wedgeRectCallout">
            <a:avLst>
              <a:gd name="adj1" fmla="val 23028"/>
              <a:gd name="adj2" fmla="val 1195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収縮チューブで線をまとめる。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12384" y="1556598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  </a:t>
            </a:r>
            <a:r>
              <a:rPr kumimoji="1" lang="ja-JP" altLang="en-US" dirty="0" smtClean="0"/>
              <a:t>収縮チューブで外側と中側の間に</a:t>
            </a:r>
            <a:endParaRPr kumimoji="1" lang="en-US" altLang="ja-JP" dirty="0" smtClean="0"/>
          </a:p>
          <a:p>
            <a:r>
              <a:rPr kumimoji="1" lang="en-US" altLang="ja-JP" dirty="0" smtClean="0"/>
              <a:t>     </a:t>
            </a:r>
            <a:r>
              <a:rPr kumimoji="1" lang="ja-JP" altLang="en-US" dirty="0" smtClean="0"/>
              <a:t>ある線を隠し止める。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20072" y="3441774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 </a:t>
            </a:r>
            <a:r>
              <a:rPr kumimoji="1" lang="ja-JP" altLang="en-US" dirty="0" smtClean="0"/>
              <a:t>各色クリップのゴムを外し、</a:t>
            </a:r>
            <a:endParaRPr lang="en-US" altLang="ja-JP" dirty="0" smtClean="0"/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</a:t>
            </a:r>
            <a:r>
              <a:rPr kumimoji="1" lang="ja-JP" altLang="en-US" dirty="0" smtClean="0"/>
              <a:t>穴の開いているところにハンダで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加工したケーブルの線を通す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35704" y="2217638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収縮チューブより線が長い場合は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 </a:t>
            </a:r>
            <a:r>
              <a:rPr lang="ja-JP" altLang="en-US" dirty="0" smtClean="0">
                <a:solidFill>
                  <a:srgbClr val="FF0000"/>
                </a:solidFill>
              </a:rPr>
              <a:t> 線を切っておくとやりやすい。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1619672" y="5229200"/>
            <a:ext cx="3312368" cy="1296144"/>
          </a:xfrm>
          <a:prstGeom prst="wedgeRectCallout">
            <a:avLst>
              <a:gd name="adj1" fmla="val -23929"/>
              <a:gd name="adj2" fmla="val -1326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ここの穴に線を上から通す。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通した後に、クリップ側面にある三角状の止め具をペンチ等で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内側</a:t>
            </a:r>
            <a:r>
              <a:rPr kumimoji="1" lang="ja-JP" altLang="en-US" dirty="0" smtClean="0">
                <a:solidFill>
                  <a:schemeClr val="tx1"/>
                </a:solidFill>
              </a:rPr>
              <a:t>に倒すと、固定される。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35703" y="4449886"/>
            <a:ext cx="3068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1</a:t>
            </a:r>
            <a:r>
              <a:rPr lang="ja-JP" altLang="en-US" dirty="0" smtClean="0">
                <a:solidFill>
                  <a:srgbClr val="FF0000"/>
                </a:solidFill>
              </a:rPr>
              <a:t>と</a:t>
            </a:r>
            <a:r>
              <a:rPr lang="en-US" altLang="ja-JP" dirty="0" smtClean="0">
                <a:solidFill>
                  <a:srgbClr val="FF0000"/>
                </a:solidFill>
              </a:rPr>
              <a:t>2</a:t>
            </a:r>
            <a:r>
              <a:rPr lang="ja-JP" altLang="en-US" dirty="0" smtClean="0">
                <a:solidFill>
                  <a:srgbClr val="FF0000"/>
                </a:solidFill>
              </a:rPr>
              <a:t>の順番を間違えると、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 後々大変になるので、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 間違えないように注意。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</a:t>
            </a:r>
            <a:r>
              <a:rPr lang="ja-JP" altLang="en-US" dirty="0"/>
              <a:t>心電図ケーブル</a:t>
            </a:r>
            <a:r>
              <a:rPr lang="ja-JP" altLang="en-US" dirty="0" smtClean="0"/>
              <a:t>の作成</a:t>
            </a:r>
            <a:r>
              <a:rPr lang="en-US" altLang="ja-JP" dirty="0" smtClean="0"/>
              <a:t>2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5724128" y="2843907"/>
            <a:ext cx="2221223" cy="2574834"/>
            <a:chOff x="6922777" y="4184591"/>
            <a:chExt cx="2221223" cy="2574834"/>
          </a:xfrm>
        </p:grpSpPr>
        <p:pic>
          <p:nvPicPr>
            <p:cNvPr id="4099" name="Picture 3" descr="C:\Users\nagano1\Desktop\aaa\IMG_20140305_1845240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688" y="4192416"/>
              <a:ext cx="1841668" cy="245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正方形/長方形 7"/>
            <p:cNvSpPr/>
            <p:nvPr/>
          </p:nvSpPr>
          <p:spPr>
            <a:xfrm>
              <a:off x="6922777" y="4184591"/>
              <a:ext cx="2191465" cy="684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952535" y="6074856"/>
              <a:ext cx="2191465" cy="684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101" name="Picture 5" descr="C:\Users\nagano1\Desktop\IMG_4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9614"/>
            <a:ext cx="4906316" cy="65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148697" y="836712"/>
            <a:ext cx="3810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 dirty="0" smtClean="0"/>
              <a:t>クリップの底面から、先ほど通した</a:t>
            </a:r>
            <a:endParaRPr lang="en-US" altLang="ja-JP" dirty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</a:t>
            </a:r>
            <a:r>
              <a:rPr lang="ja-JP" altLang="en-US" dirty="0" smtClean="0"/>
              <a:t>線が出ているので、ハンダ付けで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 クリップに固定してしまう。</a:t>
            </a:r>
            <a:endParaRPr lang="en-US" altLang="ja-JP" dirty="0" smtClean="0"/>
          </a:p>
        </p:txBody>
      </p:sp>
      <p:sp>
        <p:nvSpPr>
          <p:cNvPr id="4" name="四角形吹き出し 3"/>
          <p:cNvSpPr/>
          <p:nvPr/>
        </p:nvSpPr>
        <p:spPr>
          <a:xfrm>
            <a:off x="1619672" y="1960741"/>
            <a:ext cx="3312368" cy="807413"/>
          </a:xfrm>
          <a:prstGeom prst="wedgeRectCallout">
            <a:avLst>
              <a:gd name="adj1" fmla="val 29776"/>
              <a:gd name="adj2" fmla="val 1384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ハンダで固定。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77134" y="2121823"/>
            <a:ext cx="3759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たっぷりハンダを盛るとスムーズに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固定しやすい。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48697" y="2996952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2.    </a:t>
            </a:r>
            <a:r>
              <a:rPr lang="ja-JP" altLang="en-US" dirty="0" smtClean="0"/>
              <a:t>クリップのゴムをもとに戻す。</a:t>
            </a:r>
            <a:endParaRPr lang="en-US" altLang="ja-JP" dirty="0" smtClean="0"/>
          </a:p>
        </p:txBody>
      </p:sp>
      <p:sp>
        <p:nvSpPr>
          <p:cNvPr id="14" name="四角形吹き出し 13"/>
          <p:cNvSpPr/>
          <p:nvPr/>
        </p:nvSpPr>
        <p:spPr>
          <a:xfrm>
            <a:off x="2013614" y="5373216"/>
            <a:ext cx="2704928" cy="807413"/>
          </a:xfrm>
          <a:prstGeom prst="wedgeRectCallout">
            <a:avLst>
              <a:gd name="adj1" fmla="val -68071"/>
              <a:gd name="adj2" fmla="val -75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ここ</a:t>
            </a:r>
            <a:r>
              <a:rPr lang="ja-JP" altLang="en-US" dirty="0" smtClean="0">
                <a:solidFill>
                  <a:schemeClr val="tx1"/>
                </a:solidFill>
              </a:rPr>
              <a:t>までで</a:t>
            </a:r>
            <a:r>
              <a:rPr lang="en-US" altLang="ja-JP" dirty="0" smtClean="0">
                <a:solidFill>
                  <a:schemeClr val="tx1"/>
                </a:solidFill>
              </a:rPr>
              <a:t>1</a:t>
            </a:r>
            <a:r>
              <a:rPr lang="ja-JP" altLang="en-US" dirty="0" smtClean="0">
                <a:solidFill>
                  <a:schemeClr val="tx1"/>
                </a:solidFill>
              </a:rPr>
              <a:t>本終了。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80006" y="4869160"/>
            <a:ext cx="329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クリップとは反対側からゴムを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 </a:t>
            </a:r>
            <a:r>
              <a:rPr lang="ja-JP" altLang="en-US" dirty="0" smtClean="0">
                <a:solidFill>
                  <a:srgbClr val="FF0000"/>
                </a:solidFill>
              </a:rPr>
              <a:t> 通すと、もとに戻しやすい。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00092" y="5958825"/>
            <a:ext cx="3914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ここまでの作業を</a:t>
            </a:r>
            <a:r>
              <a:rPr lang="en-US" altLang="ja-JP" sz="2400" dirty="0" smtClean="0">
                <a:solidFill>
                  <a:srgbClr val="FF0000"/>
                </a:solidFill>
              </a:rPr>
              <a:t>3</a:t>
            </a:r>
            <a:r>
              <a:rPr lang="ja-JP" altLang="en-US" sz="2400" dirty="0" smtClean="0">
                <a:solidFill>
                  <a:srgbClr val="FF0000"/>
                </a:solidFill>
              </a:rPr>
              <a:t>本分行う。</a:t>
            </a:r>
            <a:endParaRPr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</a:t>
            </a:r>
            <a:r>
              <a:rPr lang="ja-JP" altLang="en-US" dirty="0"/>
              <a:t>心電図ケーブル</a:t>
            </a:r>
            <a:r>
              <a:rPr lang="ja-JP" altLang="en-US" dirty="0" smtClean="0"/>
              <a:t>の作成</a:t>
            </a:r>
            <a:r>
              <a:rPr lang="en-US" altLang="ja-JP" dirty="0" smtClean="0"/>
              <a:t>3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5552178" y="3893716"/>
            <a:ext cx="2980262" cy="3688598"/>
            <a:chOff x="7308304" y="4561018"/>
            <a:chExt cx="1847189" cy="2286221"/>
          </a:xfrm>
        </p:grpSpPr>
        <p:pic>
          <p:nvPicPr>
            <p:cNvPr id="13" name="Picture 2" descr="C:\Users\nagano1\Desktop\aaa\IMG_426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4561018"/>
              <a:ext cx="1714666" cy="2286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正方形/長方形 9"/>
            <p:cNvSpPr/>
            <p:nvPr/>
          </p:nvSpPr>
          <p:spPr>
            <a:xfrm>
              <a:off x="7308304" y="4561018"/>
              <a:ext cx="1835696" cy="554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319797" y="6292991"/>
              <a:ext cx="1835696" cy="554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122" name="Picture 2" descr="C:\Users\nagano1\Desktop\aaa\IMG_426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31383" cy="657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148064" y="548680"/>
            <a:ext cx="3946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 dirty="0" smtClean="0"/>
              <a:t>クリップ反対側の線も先ほど同様に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 中の線をハンダで加工する。</a:t>
            </a:r>
            <a:endParaRPr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48064" y="2420888"/>
            <a:ext cx="3728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ja-JP" altLang="en-US" dirty="0" smtClean="0"/>
              <a:t>雌型のピンヘッダーにケーブルを</a:t>
            </a:r>
            <a:endParaRPr lang="en-US" altLang="ja-JP" dirty="0" smtClean="0"/>
          </a:p>
          <a:p>
            <a:r>
              <a:rPr lang="en-US" altLang="ja-JP" dirty="0" smtClean="0"/>
              <a:t>       </a:t>
            </a:r>
            <a:r>
              <a:rPr lang="ja-JP" altLang="en-US" dirty="0" smtClean="0"/>
              <a:t>ハンダで固定していく。</a:t>
            </a:r>
            <a:endParaRPr lang="en-US" altLang="ja-JP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42473" y="3068960"/>
            <a:ext cx="3632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この時、ケーブルの配列順序は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  </a:t>
            </a:r>
            <a:r>
              <a:rPr lang="ja-JP" altLang="en-US" dirty="0" smtClean="0">
                <a:solidFill>
                  <a:srgbClr val="FF0000"/>
                </a:solidFill>
              </a:rPr>
              <a:t>赤白黒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ja-JP" altLang="en-US" dirty="0" smtClean="0">
                <a:solidFill>
                  <a:srgbClr val="FF0000"/>
                </a:solidFill>
              </a:rPr>
              <a:t>白が真ん中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ja-JP" altLang="en-US" dirty="0" smtClean="0">
                <a:solidFill>
                  <a:srgbClr val="FF0000"/>
                </a:solidFill>
              </a:rPr>
              <a:t>になるように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気をつける。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48064" y="1412776"/>
            <a:ext cx="374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lang="en-US" altLang="ja-JP" dirty="0" smtClean="0"/>
              <a:t>.    </a:t>
            </a:r>
            <a:r>
              <a:rPr lang="ja-JP" altLang="en-US" dirty="0" smtClean="0"/>
              <a:t>ケーブルに収縮チューブを通す。</a:t>
            </a:r>
            <a:endParaRPr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42473" y="1772816"/>
            <a:ext cx="29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白のケーブルだけでよい。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48064" y="4005064"/>
            <a:ext cx="3276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4"/>
            </a:pPr>
            <a:r>
              <a:rPr lang="ja-JP" altLang="en-US" dirty="0" smtClean="0"/>
              <a:t>通しておいた収縮チューブを</a:t>
            </a:r>
            <a:endParaRPr lang="en-US" altLang="ja-JP" dirty="0" smtClean="0"/>
          </a:p>
          <a:p>
            <a:r>
              <a:rPr lang="ja-JP" altLang="en-US" dirty="0" smtClean="0"/>
              <a:t>　　 収縮させる。</a:t>
            </a:r>
            <a:endParaRPr lang="en-US" altLang="ja-JP" dirty="0" smtClean="0"/>
          </a:p>
        </p:txBody>
      </p:sp>
      <p:sp>
        <p:nvSpPr>
          <p:cNvPr id="11" name="四角形吹き出し 10"/>
          <p:cNvSpPr/>
          <p:nvPr/>
        </p:nvSpPr>
        <p:spPr>
          <a:xfrm>
            <a:off x="1741709" y="5115266"/>
            <a:ext cx="3118323" cy="807413"/>
          </a:xfrm>
          <a:prstGeom prst="wedgeRectCallout">
            <a:avLst>
              <a:gd name="adj1" fmla="val -31725"/>
              <a:gd name="adj2" fmla="val -1955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ハンダで固定する前に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収縮チューブを通しておく。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395536" y="1511850"/>
            <a:ext cx="4176464" cy="807413"/>
          </a:xfrm>
          <a:prstGeom prst="wedgeRectCallout">
            <a:avLst>
              <a:gd name="adj1" fmla="val -7028"/>
              <a:gd name="adj2" fmla="val 1857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あらかじめ、</a:t>
            </a:r>
            <a:r>
              <a:rPr kumimoji="1" lang="ja-JP" altLang="en-US" dirty="0" smtClean="0">
                <a:solidFill>
                  <a:schemeClr val="tx1"/>
                </a:solidFill>
              </a:rPr>
              <a:t>ピンヘッダー側にもハンダを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乗せておくと固定しやすい。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5470520" y="6226022"/>
            <a:ext cx="3107181" cy="561564"/>
          </a:xfrm>
          <a:prstGeom prst="wedgeRectCallout">
            <a:avLst>
              <a:gd name="adj1" fmla="val 6644"/>
              <a:gd name="adj2" fmla="val -15021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3</a:t>
            </a:r>
            <a:r>
              <a:rPr kumimoji="1" lang="ja-JP" altLang="en-US" dirty="0" smtClean="0">
                <a:solidFill>
                  <a:schemeClr val="tx1"/>
                </a:solidFill>
              </a:rPr>
              <a:t>本固定するとこのようになる。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flipH="1">
            <a:off x="5292080" y="10177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</a:t>
            </a:r>
            <a:r>
              <a:rPr lang="ja-JP" altLang="en-US" dirty="0"/>
              <a:t>心電図ケーブル</a:t>
            </a:r>
            <a:r>
              <a:rPr lang="ja-JP" altLang="en-US" dirty="0" smtClean="0"/>
              <a:t>の作成</a:t>
            </a:r>
            <a:r>
              <a:rPr lang="en-US" altLang="ja-JP" dirty="0" smtClean="0"/>
              <a:t>4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nagano1\Desktop\aaa\IMG_427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690"/>
            <a:ext cx="4958703" cy="661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5549285" y="478413"/>
            <a:ext cx="2808312" cy="3339111"/>
            <a:chOff x="5791614" y="1493249"/>
            <a:chExt cx="2304256" cy="2739783"/>
          </a:xfrm>
        </p:grpSpPr>
        <p:pic>
          <p:nvPicPr>
            <p:cNvPr id="6149" name="Picture 5" descr="C:\Users\nagano1\Desktop\aaa\IMG_427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556792"/>
              <a:ext cx="2007180" cy="267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正方形/長方形 15"/>
            <p:cNvSpPr/>
            <p:nvPr/>
          </p:nvSpPr>
          <p:spPr>
            <a:xfrm>
              <a:off x="5791614" y="1493249"/>
              <a:ext cx="2304256" cy="849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5148064" y="766445"/>
            <a:ext cx="320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 dirty="0" smtClean="0"/>
              <a:t>赤い太めの収縮チューブを</a:t>
            </a:r>
            <a:endParaRPr lang="en-US" altLang="ja-JP" dirty="0" smtClean="0"/>
          </a:p>
          <a:p>
            <a:r>
              <a:rPr lang="en-US" altLang="ja-JP" dirty="0" smtClean="0"/>
              <a:t>       </a:t>
            </a:r>
            <a:r>
              <a:rPr lang="ja-JP" altLang="en-US" dirty="0" smtClean="0"/>
              <a:t>ニッパーで少し広げておく。</a:t>
            </a:r>
            <a:endParaRPr lang="en-US" altLang="ja-JP" dirty="0" smtClean="0"/>
          </a:p>
        </p:txBody>
      </p:sp>
      <p:sp>
        <p:nvSpPr>
          <p:cNvPr id="19" name="四角形吹き出し 18"/>
          <p:cNvSpPr/>
          <p:nvPr/>
        </p:nvSpPr>
        <p:spPr>
          <a:xfrm>
            <a:off x="5364089" y="3934797"/>
            <a:ext cx="3456384" cy="561564"/>
          </a:xfrm>
          <a:prstGeom prst="wedgeRectCallout">
            <a:avLst>
              <a:gd name="adj1" fmla="val 6644"/>
              <a:gd name="adj2" fmla="val -15021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FF0000"/>
                </a:solidFill>
              </a:rPr>
              <a:t>強くやり過ぎると破けるので注意</a:t>
            </a:r>
            <a:endParaRPr kumimoji="1"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48064" y="4726885"/>
            <a:ext cx="3661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ja-JP" altLang="en-US" dirty="0" smtClean="0"/>
              <a:t>ケーブルに収縮チューブを通し、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 収縮させる。</a:t>
            </a:r>
            <a:endParaRPr lang="en-US" altLang="ja-JP" dirty="0" smtClean="0"/>
          </a:p>
        </p:txBody>
      </p:sp>
      <p:sp>
        <p:nvSpPr>
          <p:cNvPr id="21" name="四角形吹き出し 20"/>
          <p:cNvSpPr/>
          <p:nvPr/>
        </p:nvSpPr>
        <p:spPr>
          <a:xfrm>
            <a:off x="395536" y="1968925"/>
            <a:ext cx="3456384" cy="561564"/>
          </a:xfrm>
          <a:prstGeom prst="wedgeRectCallout">
            <a:avLst>
              <a:gd name="adj1" fmla="val -9095"/>
              <a:gd name="adj2" fmla="val 20842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この部分で収縮させる。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80112" y="5733256"/>
            <a:ext cx="3195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心電図</a:t>
            </a:r>
            <a:r>
              <a:rPr lang="ja-JP" altLang="en-US" sz="2400" dirty="0" smtClean="0">
                <a:solidFill>
                  <a:srgbClr val="FF0000"/>
                </a:solidFill>
              </a:rPr>
              <a:t>ケーブル</a:t>
            </a:r>
            <a:r>
              <a:rPr lang="ja-JP" altLang="en-US" sz="2400" dirty="0" smtClean="0">
                <a:solidFill>
                  <a:srgbClr val="FF0000"/>
                </a:solidFill>
              </a:rPr>
              <a:t>完成！</a:t>
            </a:r>
            <a:endParaRPr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</a:t>
            </a:r>
            <a:r>
              <a:rPr lang="ja-JP" altLang="en-US" dirty="0"/>
              <a:t>心電図ケーブル</a:t>
            </a:r>
            <a:r>
              <a:rPr lang="ja-JP" altLang="en-US" dirty="0" smtClean="0"/>
              <a:t>の作成</a:t>
            </a:r>
            <a:r>
              <a:rPr lang="en-US" altLang="ja-JP" dirty="0" smtClean="0"/>
              <a:t>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47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unkyotaro\Desktop\新しいフォルダー\2014-03-05 16.25.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42200"/>
            <a:ext cx="4930200" cy="65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 flipH="1">
            <a:off x="5152356" y="1484784"/>
            <a:ext cx="3905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1. </a:t>
            </a:r>
            <a:r>
              <a:rPr lang="ja-JP" altLang="en-US" dirty="0" smtClean="0"/>
              <a:t>外側</a:t>
            </a:r>
            <a:r>
              <a:rPr lang="ja-JP" altLang="en-US" dirty="0"/>
              <a:t>の被覆</a:t>
            </a:r>
            <a:r>
              <a:rPr lang="ja-JP" altLang="en-US" dirty="0" smtClean="0"/>
              <a:t>を</a:t>
            </a:r>
            <a:endParaRPr lang="en-US" altLang="ja-JP" dirty="0" smtClean="0"/>
          </a:p>
          <a:p>
            <a:pPr algn="r"/>
            <a:r>
              <a:rPr lang="ja-JP" altLang="en-US" dirty="0" smtClean="0"/>
              <a:t>ワイヤーストリッパー</a:t>
            </a:r>
            <a:r>
              <a:rPr lang="ja-JP" altLang="en-US" dirty="0"/>
              <a:t>で剥く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   ※</a:t>
            </a:r>
            <a:r>
              <a:rPr lang="ja-JP" altLang="en-US" dirty="0">
                <a:solidFill>
                  <a:srgbClr val="FF0000"/>
                </a:solidFill>
              </a:rPr>
              <a:t>中の線を切らないように注意。</a:t>
            </a:r>
            <a:endParaRPr lang="en-US" altLang="ja-JP" dirty="0">
              <a:solidFill>
                <a:srgbClr val="FF0000"/>
              </a:solidFill>
            </a:endParaRPr>
          </a:p>
          <a:p>
            <a:endParaRPr lang="en-US" altLang="ja-JP" dirty="0"/>
          </a:p>
          <a:p>
            <a:r>
              <a:rPr lang="en-US" altLang="ja-JP" dirty="0" smtClean="0"/>
              <a:t>2. </a:t>
            </a:r>
            <a:r>
              <a:rPr lang="ja-JP" altLang="en-US" dirty="0" smtClean="0"/>
              <a:t>各線の剥いた部分をそれぞれ</a:t>
            </a:r>
            <a:endParaRPr lang="en-US" altLang="ja-JP" dirty="0" smtClean="0"/>
          </a:p>
          <a:p>
            <a:r>
              <a:rPr lang="ja-JP" altLang="en-US" dirty="0" smtClean="0"/>
              <a:t>撚り合わせ、はんだ</a:t>
            </a:r>
            <a:r>
              <a:rPr lang="ja-JP" altLang="en-US" dirty="0"/>
              <a:t>でコーティングする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3. </a:t>
            </a:r>
            <a:r>
              <a:rPr lang="ja-JP" altLang="en-US" dirty="0" smtClean="0"/>
              <a:t>はんだ付け</a:t>
            </a:r>
            <a:r>
              <a:rPr lang="ja-JP" altLang="en-US" dirty="0"/>
              <a:t>が</a:t>
            </a:r>
            <a:r>
              <a:rPr lang="ja-JP" altLang="en-US" dirty="0" smtClean="0"/>
              <a:t>終わったら白線に</a:t>
            </a:r>
            <a:endParaRPr lang="en-US" altLang="ja-JP" dirty="0"/>
          </a:p>
          <a:p>
            <a:pPr algn="r"/>
            <a:r>
              <a:rPr lang="ja-JP" altLang="en-US" dirty="0" smtClean="0"/>
              <a:t>収縮チューブ</a:t>
            </a:r>
            <a:r>
              <a:rPr lang="ja-JP" altLang="en-US" dirty="0"/>
              <a:t>をかぶせておく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algn="r"/>
            <a:endParaRPr lang="en-US" altLang="ja-JP" dirty="0"/>
          </a:p>
          <a:p>
            <a:r>
              <a:rPr lang="en-US" altLang="ja-JP" dirty="0" smtClean="0"/>
              <a:t>4.</a:t>
            </a:r>
            <a:r>
              <a:rPr lang="ja-JP" altLang="en-US" dirty="0" smtClean="0"/>
              <a:t>完了したら、もう片側も同様に行う。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</a:t>
            </a:r>
            <a:r>
              <a:rPr lang="ja-JP" altLang="en-US" dirty="0" smtClean="0"/>
              <a:t>連結線の作成</a:t>
            </a:r>
            <a:r>
              <a:rPr lang="en-US" altLang="ja-JP" dirty="0" smtClean="0"/>
              <a:t>1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2557920" y="1196752"/>
            <a:ext cx="2273691" cy="862071"/>
          </a:xfrm>
          <a:prstGeom prst="wedgeRectCallout">
            <a:avLst>
              <a:gd name="adj1" fmla="val -3574"/>
              <a:gd name="adj2" fmla="val 121658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撚り合わせると、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次</a:t>
            </a:r>
            <a:r>
              <a:rPr lang="ja-JP" altLang="en-US" sz="1600" dirty="0" smtClean="0">
                <a:solidFill>
                  <a:schemeClr val="tx1"/>
                </a:solidFill>
              </a:rPr>
              <a:t>の</a:t>
            </a:r>
            <a:r>
              <a:rPr lang="ja-JP" altLang="en-US" sz="1600" dirty="0">
                <a:solidFill>
                  <a:schemeClr val="tx1"/>
                </a:solidFill>
              </a:rPr>
              <a:t>工程</a:t>
            </a:r>
            <a:r>
              <a:rPr lang="ja-JP" altLang="en-US" sz="1600" dirty="0" smtClean="0">
                <a:solidFill>
                  <a:schemeClr val="tx1"/>
                </a:solidFill>
              </a:rPr>
              <a:t>ではんだ付けしやすい！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2629416" y="5542059"/>
            <a:ext cx="2319392" cy="911277"/>
          </a:xfrm>
          <a:prstGeom prst="wedgeRectCallout">
            <a:avLst>
              <a:gd name="adj1" fmla="val -34050"/>
              <a:gd name="adj2" fmla="val -24412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お忘れ</a:t>
            </a:r>
            <a:r>
              <a:rPr lang="ja-JP" altLang="en-US" sz="1600" dirty="0" smtClean="0">
                <a:solidFill>
                  <a:schemeClr val="tx1"/>
                </a:solidFill>
              </a:rPr>
              <a:t>なく！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3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本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の線をまとめた際に、中で接触するのを防ぐ！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06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remium.ipros.jp/c/public/product/image/cf6/2000064361/IPROS2045460090748944173_220x2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97" y="1988840"/>
            <a:ext cx="2789111" cy="27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5114085" y="3717032"/>
            <a:ext cx="2698275" cy="3744416"/>
            <a:chOff x="5427510" y="2564904"/>
            <a:chExt cx="3320954" cy="4608512"/>
          </a:xfrm>
        </p:grpSpPr>
        <p:pic>
          <p:nvPicPr>
            <p:cNvPr id="5" name="Picture 4" descr="C:\Users\bunkyotaro\Desktop\新しいフォルダー\2014-03-05 16.36.3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564" y="2902857"/>
              <a:ext cx="2849430" cy="3799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5436096" y="2564904"/>
              <a:ext cx="3312368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5427510" y="6237312"/>
              <a:ext cx="3312368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Picture 3" descr="C:\Users\bunkyotaro\Desktop\新しいフォルダー\2014-03-05 16.28.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42200"/>
            <a:ext cx="4930200" cy="65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</a:t>
            </a:r>
            <a:r>
              <a:rPr lang="ja-JP" altLang="en-US" dirty="0" smtClean="0"/>
              <a:t>連結線の作成</a:t>
            </a:r>
            <a:r>
              <a:rPr lang="en-US" altLang="ja-JP" dirty="0" smtClean="0"/>
              <a:t>2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flipH="1">
            <a:off x="5152356" y="836712"/>
            <a:ext cx="3905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1. </a:t>
            </a:r>
            <a:r>
              <a:rPr lang="ja-JP" altLang="en-US" dirty="0" smtClean="0"/>
              <a:t>ピンヘッダー</a:t>
            </a:r>
            <a:r>
              <a:rPr lang="ja-JP" altLang="en-US" dirty="0"/>
              <a:t>にはんだ付けする。</a:t>
            </a:r>
            <a:endParaRPr lang="en-US" altLang="ja-JP" dirty="0"/>
          </a:p>
          <a:p>
            <a:pPr algn="ctr"/>
            <a:r>
              <a:rPr lang="ja-JP" altLang="en-US" dirty="0" smtClean="0"/>
              <a:t>３本</a:t>
            </a:r>
            <a:r>
              <a:rPr lang="ja-JP" altLang="en-US" dirty="0"/>
              <a:t>ともはんだ付けが済んだら、</a:t>
            </a:r>
            <a:endParaRPr lang="en-US" altLang="ja-JP" dirty="0"/>
          </a:p>
          <a:p>
            <a:pPr algn="ctr"/>
            <a:r>
              <a:rPr lang="ja-JP" altLang="en-US" dirty="0"/>
              <a:t>収縮チューブでカバーする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algn="ctr"/>
            <a:endParaRPr lang="en-US" altLang="ja-JP" dirty="0"/>
          </a:p>
          <a:p>
            <a:pPr algn="ctr"/>
            <a:r>
              <a:rPr lang="en-US" altLang="ja-JP" u="sng" dirty="0" smtClean="0">
                <a:solidFill>
                  <a:srgbClr val="FF0000"/>
                </a:solidFill>
              </a:rPr>
              <a:t>※</a:t>
            </a:r>
            <a:r>
              <a:rPr lang="ja-JP" altLang="en-US" u="sng" dirty="0" smtClean="0">
                <a:solidFill>
                  <a:srgbClr val="FF0000"/>
                </a:solidFill>
              </a:rPr>
              <a:t>片側は丸ピンヘッダー、</a:t>
            </a:r>
            <a:endParaRPr lang="en-US" altLang="ja-JP" u="sng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u="sng" dirty="0" smtClean="0">
                <a:solidFill>
                  <a:srgbClr val="FF0000"/>
                </a:solidFill>
              </a:rPr>
              <a:t>もう片側は角ピンヘッダー。</a:t>
            </a:r>
            <a:endParaRPr lang="en-US" altLang="ja-JP" u="sng" dirty="0">
              <a:solidFill>
                <a:srgbClr val="FF0000"/>
              </a:solidFill>
            </a:endParaRPr>
          </a:p>
        </p:txBody>
      </p:sp>
      <p:sp>
        <p:nvSpPr>
          <p:cNvPr id="11" name="右カーブ矢印 10"/>
          <p:cNvSpPr/>
          <p:nvPr/>
        </p:nvSpPr>
        <p:spPr>
          <a:xfrm rot="17913763">
            <a:off x="3609807" y="3441012"/>
            <a:ext cx="1316945" cy="4181312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1691680" y="1490491"/>
            <a:ext cx="2551331" cy="1002405"/>
          </a:xfrm>
          <a:prstGeom prst="wedgeRectCallout">
            <a:avLst>
              <a:gd name="adj1" fmla="val 603"/>
              <a:gd name="adj2" fmla="val 11847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ピンヘッダーのプラスチック部分は熱に弱い！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作業</a:t>
            </a:r>
            <a:r>
              <a:rPr lang="ja-JP" altLang="en-US" sz="1600" dirty="0" smtClean="0">
                <a:solidFill>
                  <a:schemeClr val="tx1"/>
                </a:solidFill>
              </a:rPr>
              <a:t>は手早くパパっと！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3" name="四角形吹き出し 12"/>
          <p:cNvSpPr/>
          <p:nvPr/>
        </p:nvSpPr>
        <p:spPr>
          <a:xfrm>
            <a:off x="647953" y="5531668"/>
            <a:ext cx="2319392" cy="828434"/>
          </a:xfrm>
          <a:prstGeom prst="wedgeRectCallout">
            <a:avLst>
              <a:gd name="adj1" fmla="val 62954"/>
              <a:gd name="adj2" fmla="val -45391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はんだ付けが完了したら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収縮チューブを被せる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5399796" y="3390768"/>
            <a:ext cx="2425264" cy="876928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0000"/>
                </a:solidFill>
              </a:rPr>
              <a:t>丸ピンヘッダーは、</a:t>
            </a:r>
            <a:endParaRPr lang="en-US" altLang="ja-JP" sz="12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1200" dirty="0" smtClean="0">
                <a:solidFill>
                  <a:srgbClr val="FF0000"/>
                </a:solidFill>
              </a:rPr>
              <a:t>細い方にはんだ付けすること！</a:t>
            </a:r>
            <a:endParaRPr lang="en-US" altLang="ja-JP" sz="12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flipH="1">
            <a:off x="7714952" y="3717032"/>
            <a:ext cx="702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 smtClean="0"/>
              <a:t>細い→</a:t>
            </a:r>
            <a:endParaRPr lang="en-US" altLang="ja-JP" sz="1100" dirty="0"/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7714952" y="2951366"/>
            <a:ext cx="702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 smtClean="0"/>
              <a:t>太い→</a:t>
            </a:r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1927891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543</Words>
  <Application>Microsoft Office PowerPoint</Application>
  <PresentationFormat>画面に合わせる (4:3)</PresentationFormat>
  <Paragraphs>100</Paragraphs>
  <Slides>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9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nagano1</dc:creator>
  <cp:lastModifiedBy>bunkyotaro</cp:lastModifiedBy>
  <cp:revision>18</cp:revision>
  <dcterms:created xsi:type="dcterms:W3CDTF">2014-03-05T09:14:51Z</dcterms:created>
  <dcterms:modified xsi:type="dcterms:W3CDTF">2014-03-07T10:41:32Z</dcterms:modified>
</cp:coreProperties>
</file>