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92" r:id="rId4"/>
    <p:sldId id="293" r:id="rId5"/>
    <p:sldId id="294" r:id="rId6"/>
    <p:sldId id="295" r:id="rId7"/>
    <p:sldId id="276" r:id="rId8"/>
    <p:sldId id="297" r:id="rId9"/>
    <p:sldId id="296" r:id="rId10"/>
    <p:sldId id="275" r:id="rId11"/>
    <p:sldId id="279" r:id="rId12"/>
    <p:sldId id="298" r:id="rId13"/>
    <p:sldId id="280" r:id="rId14"/>
    <p:sldId id="299" r:id="rId15"/>
    <p:sldId id="300" r:id="rId16"/>
    <p:sldId id="301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 autoAdjust="0"/>
    <p:restoredTop sz="94660"/>
  </p:normalViewPr>
  <p:slideViewPr>
    <p:cSldViewPr>
      <p:cViewPr>
        <p:scale>
          <a:sx n="75" d="100"/>
          <a:sy n="75" d="100"/>
        </p:scale>
        <p:origin x="-73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558" y="2833772"/>
            <a:ext cx="890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0070C0"/>
                </a:solidFill>
              </a:rPr>
              <a:t>Arduino/Processing</a:t>
            </a:r>
            <a:r>
              <a:rPr lang="ja-JP" altLang="en-US" sz="2800" dirty="0" smtClean="0">
                <a:solidFill>
                  <a:srgbClr val="0070C0"/>
                </a:solidFill>
              </a:rPr>
              <a:t>による心電図の測定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58" y="788864"/>
            <a:ext cx="421005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200525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93" y="2882382"/>
            <a:ext cx="3147078" cy="377649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59" y="2852936"/>
            <a:ext cx="3147149" cy="377657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520070" y="188639"/>
            <a:ext cx="58320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プログラムの書き込みを行った後、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プログラムを起動。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297" y="116632"/>
            <a:ext cx="161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【</a:t>
            </a:r>
            <a:r>
              <a:rPr lang="en-US" altLang="ja-JP" sz="2800" dirty="0" smtClean="0">
                <a:solidFill>
                  <a:srgbClr val="0070C0"/>
                </a:solidFill>
              </a:rPr>
              <a:t>ecg002】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980728"/>
            <a:ext cx="8589818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7091" y="5877272"/>
            <a:ext cx="85898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プログラムを実行すると、</a:t>
            </a:r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ECG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波形が表示されます。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297" y="116632"/>
            <a:ext cx="161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【</a:t>
            </a:r>
            <a:r>
              <a:rPr lang="en-US" altLang="ja-JP" sz="2800" dirty="0" smtClean="0">
                <a:solidFill>
                  <a:srgbClr val="0070C0"/>
                </a:solidFill>
              </a:rPr>
              <a:t>ecg002】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51" y="764704"/>
            <a:ext cx="4181475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764704"/>
            <a:ext cx="4200525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520070" y="188639"/>
            <a:ext cx="58320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プログラムの書き込みを行った後、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プログラムを起動。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97" y="116632"/>
            <a:ext cx="161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【</a:t>
            </a:r>
            <a:r>
              <a:rPr lang="en-US" altLang="ja-JP" sz="2800" dirty="0" smtClean="0">
                <a:solidFill>
                  <a:srgbClr val="0070C0"/>
                </a:solidFill>
              </a:rPr>
              <a:t>ecg003】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08" y="2882476"/>
            <a:ext cx="3147000" cy="3776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71" y="2882476"/>
            <a:ext cx="3147000" cy="3776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980728"/>
            <a:ext cx="8587636" cy="44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77091" y="5661248"/>
            <a:ext cx="85898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プログラムを実行すると、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ECG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</a:rPr>
              <a:t>微分波形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が表示されます。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297" y="116632"/>
            <a:ext cx="161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【</a:t>
            </a:r>
            <a:r>
              <a:rPr lang="en-US" altLang="ja-JP" sz="2800" dirty="0" smtClean="0">
                <a:solidFill>
                  <a:srgbClr val="0070C0"/>
                </a:solidFill>
              </a:rPr>
              <a:t>ecg003】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26" y="769466"/>
            <a:ext cx="41910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769466"/>
            <a:ext cx="41910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520070" y="188639"/>
            <a:ext cx="58320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プログラムの書き込みを行った後、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プログラムを起動。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97" y="116632"/>
            <a:ext cx="161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【</a:t>
            </a:r>
            <a:r>
              <a:rPr lang="en-US" altLang="ja-JP" sz="2800" dirty="0" smtClean="0">
                <a:solidFill>
                  <a:srgbClr val="0070C0"/>
                </a:solidFill>
              </a:rPr>
              <a:t>ecg004】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71" y="2882476"/>
            <a:ext cx="3147000" cy="3776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08" y="2882476"/>
            <a:ext cx="3147000" cy="3776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77091" y="5661248"/>
            <a:ext cx="858981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プログラムを実行すると、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ECG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微分波形から算出された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IBI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が表示されます。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297" y="116632"/>
            <a:ext cx="161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0070C0"/>
                </a:solidFill>
              </a:rPr>
              <a:t>【</a:t>
            </a:r>
            <a:r>
              <a:rPr lang="en-US" altLang="ja-JP" sz="2800" dirty="0" smtClean="0">
                <a:solidFill>
                  <a:srgbClr val="0070C0"/>
                </a:solidFill>
              </a:rPr>
              <a:t>ecg004】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16428" y="6478736"/>
            <a:ext cx="274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IBI</a:t>
            </a:r>
            <a:r>
              <a:rPr kumimoji="1" lang="ja-JP" altLang="en-US" dirty="0" smtClean="0"/>
              <a:t>・・・ </a:t>
            </a:r>
            <a:r>
              <a:rPr kumimoji="1" lang="en-US" altLang="ja-JP" dirty="0" smtClean="0"/>
              <a:t>Inter Beat Interval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980728"/>
            <a:ext cx="8587636" cy="44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2" y="260648"/>
            <a:ext cx="1567417" cy="11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62820" y="967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更新履歴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712" y="170080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2014/03/09	</a:t>
            </a:r>
            <a:r>
              <a:rPr kumimoji="1" lang="en-US" altLang="ja-JP" sz="1400" dirty="0" err="1" smtClean="0"/>
              <a:t>nagano</a:t>
            </a:r>
            <a:r>
              <a:rPr kumimoji="1" lang="ja-JP" altLang="en-US" sz="1400" dirty="0" smtClean="0"/>
              <a:t>が改訂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2014/03/07</a:t>
            </a:r>
            <a:r>
              <a:rPr lang="en-US" altLang="ja-JP" sz="1400" dirty="0"/>
              <a:t>	</a:t>
            </a:r>
            <a:r>
              <a:rPr lang="en-US" altLang="ja-JP" sz="1400" dirty="0" err="1" smtClean="0"/>
              <a:t>watanabe</a:t>
            </a:r>
            <a:r>
              <a:rPr lang="ja-JP" altLang="en-US" sz="1400" dirty="0" smtClean="0"/>
              <a:t>氏により作成される</a:t>
            </a:r>
            <a:endParaRPr kumimoji="1" lang="ja-JP" altLang="en-US" sz="1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55712" y="1550740"/>
            <a:ext cx="835292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15" y="1358609"/>
            <a:ext cx="172819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67" y="836711"/>
            <a:ext cx="2379340" cy="178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3282555" y="1728963"/>
            <a:ext cx="2088232" cy="61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シリアル通信</a:t>
            </a:r>
            <a:endParaRPr kumimoji="1" lang="ja-JP" altLang="en-US" dirty="0"/>
          </a:p>
        </p:txBody>
      </p:sp>
      <p:sp>
        <p:nvSpPr>
          <p:cNvPr id="5" name="二等辺三角形 4"/>
          <p:cNvSpPr/>
          <p:nvPr/>
        </p:nvSpPr>
        <p:spPr>
          <a:xfrm>
            <a:off x="1851995" y="2654753"/>
            <a:ext cx="268830" cy="135031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/>
        </p:nvSpPr>
        <p:spPr>
          <a:xfrm>
            <a:off x="6927022" y="2621960"/>
            <a:ext cx="268830" cy="135031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15" y="3768119"/>
            <a:ext cx="1622580" cy="9361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33" y="3603182"/>
            <a:ext cx="1332609" cy="126597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178698" y="581779"/>
            <a:ext cx="178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70C0"/>
                </a:solidFill>
              </a:rPr>
              <a:t>ArduinoUNO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8184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70C0"/>
                </a:solidFill>
              </a:rPr>
              <a:t>パソコン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4859868"/>
            <a:ext cx="29642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A/D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変換と波形処理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（微分・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IBI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の計算等）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98779" y="5036983"/>
            <a:ext cx="3528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から送られてきた情報の視覚化・ディスクへの保存</a:t>
            </a:r>
            <a:endParaRPr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560" y="5795972"/>
            <a:ext cx="28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用プログラム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64087" y="5795972"/>
            <a:ext cx="346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用プログラム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" y="1032247"/>
            <a:ext cx="4903735" cy="268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04634" y="188640"/>
            <a:ext cx="890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Arduino</a:t>
            </a:r>
            <a:r>
              <a:rPr lang="ja-JP" altLang="en-US" sz="2800" dirty="0" smtClean="0">
                <a:solidFill>
                  <a:srgbClr val="0070C0"/>
                </a:solidFill>
              </a:rPr>
              <a:t>用</a:t>
            </a:r>
            <a:r>
              <a:rPr kumimoji="1" lang="ja-JP" altLang="en-US" sz="2800" dirty="0" smtClean="0">
                <a:solidFill>
                  <a:srgbClr val="0070C0"/>
                </a:solidFill>
              </a:rPr>
              <a:t>プログラム</a:t>
            </a:r>
            <a:r>
              <a:rPr kumimoji="1" lang="ja-JP" altLang="en-US" sz="2800" dirty="0" smtClean="0">
                <a:solidFill>
                  <a:srgbClr val="0070C0"/>
                </a:solidFill>
              </a:rPr>
              <a:t>の</a:t>
            </a:r>
            <a:r>
              <a:rPr kumimoji="1" lang="ja-JP" altLang="en-US" sz="2800" dirty="0" smtClean="0">
                <a:solidFill>
                  <a:srgbClr val="0070C0"/>
                </a:solidFill>
              </a:rPr>
              <a:t>書き込み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(1)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45221" y="1204009"/>
            <a:ext cx="49964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のプログラムを、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開発環境にドラッグ＆ドロップ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91" y="3785380"/>
            <a:ext cx="4160912" cy="240052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83" y="2254999"/>
            <a:ext cx="1209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3845221" y="2649239"/>
            <a:ext cx="3231310" cy="26102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6552751" y="3540874"/>
            <a:ext cx="892869" cy="93134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76869" y="5157192"/>
            <a:ext cx="29642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開発環境が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</a:rPr>
              <a:t>起動します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3" y="728380"/>
            <a:ext cx="6804936" cy="21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566397" y="3178852"/>
            <a:ext cx="3373579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マイコンボード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</a:rPr>
              <a:t>の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種類、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シリアルポートの番号を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それぞれ設定。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ja-JP" sz="9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</a:rPr>
              <a:t>※</a:t>
            </a:r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</a:rPr>
              <a:t>ポート番号は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</a:rPr>
              <a:t>によって異なります</a:t>
            </a:r>
            <a:endParaRPr kumimoji="1" lang="en-US" altLang="ja-JP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616150" y="1907071"/>
            <a:ext cx="352273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8" y="5428305"/>
            <a:ext cx="7834727" cy="501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597218" y="5399364"/>
            <a:ext cx="508022" cy="5307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1112145" y="5402910"/>
            <a:ext cx="508022" cy="5307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557" y="6002124"/>
            <a:ext cx="60105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検証</a:t>
            </a:r>
            <a:endParaRPr kumimoji="1" lang="en-US" altLang="ja-JP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49524" y="6002124"/>
            <a:ext cx="10648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ボードへの</a:t>
            </a:r>
            <a:endParaRPr kumimoji="1" lang="en-US" altLang="ja-JP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書き込み</a:t>
            </a:r>
            <a:endParaRPr kumimoji="1" lang="en-US" altLang="ja-JP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59613" y="5832846"/>
            <a:ext cx="476085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プログラム内容を検証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(verify)</a:t>
            </a:r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し、</a:t>
            </a:r>
            <a:endParaRPr kumimoji="1"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完了したらボードへ書き込みを行う。</a:t>
            </a:r>
            <a:endParaRPr kumimoji="1"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3" y="2852936"/>
            <a:ext cx="515305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3644929" y="4215504"/>
            <a:ext cx="956723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4634" y="188640"/>
            <a:ext cx="890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</a:rPr>
              <a:t>Arduino</a:t>
            </a:r>
            <a:r>
              <a:rPr lang="ja-JP" altLang="en-US" sz="2800" dirty="0" smtClean="0">
                <a:solidFill>
                  <a:srgbClr val="0070C0"/>
                </a:solidFill>
              </a:rPr>
              <a:t>用</a:t>
            </a:r>
            <a:r>
              <a:rPr kumimoji="1" lang="ja-JP" altLang="en-US" sz="2800" dirty="0" smtClean="0">
                <a:solidFill>
                  <a:srgbClr val="0070C0"/>
                </a:solidFill>
              </a:rPr>
              <a:t>プログラム</a:t>
            </a:r>
            <a:r>
              <a:rPr kumimoji="1" lang="ja-JP" altLang="en-US" sz="2800" dirty="0" smtClean="0">
                <a:solidFill>
                  <a:srgbClr val="0070C0"/>
                </a:solidFill>
              </a:rPr>
              <a:t>の</a:t>
            </a:r>
            <a:r>
              <a:rPr kumimoji="1" lang="ja-JP" altLang="en-US" sz="2800" dirty="0" smtClean="0">
                <a:solidFill>
                  <a:srgbClr val="0070C0"/>
                </a:solidFill>
              </a:rPr>
              <a:t>書き込み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(2)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188640"/>
            <a:ext cx="883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Processing</a:t>
            </a:r>
            <a:r>
              <a:rPr kumimoji="1" lang="ja-JP" altLang="en-US" sz="2800" dirty="0" smtClean="0">
                <a:solidFill>
                  <a:srgbClr val="0070C0"/>
                </a:solidFill>
              </a:rPr>
              <a:t>用</a:t>
            </a:r>
            <a:r>
              <a:rPr lang="ja-JP" altLang="en-US" sz="2800" dirty="0" smtClean="0">
                <a:solidFill>
                  <a:srgbClr val="0070C0"/>
                </a:solidFill>
              </a:rPr>
              <a:t>プログラムの</a:t>
            </a:r>
            <a:r>
              <a:rPr lang="ja-JP" altLang="en-US" sz="2800" dirty="0">
                <a:solidFill>
                  <a:srgbClr val="0070C0"/>
                </a:solidFill>
              </a:rPr>
              <a:t>実行</a:t>
            </a:r>
            <a:r>
              <a:rPr lang="en-US" altLang="ja-JP" sz="2800" dirty="0" smtClean="0">
                <a:solidFill>
                  <a:srgbClr val="0070C0"/>
                </a:solidFill>
              </a:rPr>
              <a:t>(1)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4653136"/>
            <a:ext cx="5221183" cy="160247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</a:rPr>
              <a:t>の各プログラム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が入っているフォルダ内の、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『settings.txt』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を起動。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COM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番号を変更し、保存。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5789716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42835"/>
            <a:ext cx="2313837" cy="271277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0505"/>
            <a:ext cx="4977202" cy="3136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76" y="2233115"/>
            <a:ext cx="1343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>
            <a:off x="3605064" y="2649239"/>
            <a:ext cx="3127176" cy="49172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32120"/>
            <a:ext cx="3132809" cy="297616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491880" y="1204009"/>
            <a:ext cx="534980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の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プログラムを、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開発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環境にドラッグ＆ドロップ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1560" y="5301208"/>
            <a:ext cx="305405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開発環境が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</a:rPr>
              <a:t>起動します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825007" y="3482410"/>
            <a:ext cx="1036886" cy="75222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51520" y="188640"/>
            <a:ext cx="883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Processing</a:t>
            </a:r>
            <a:r>
              <a:rPr lang="ja-JP" altLang="en-US" sz="2800" dirty="0">
                <a:solidFill>
                  <a:srgbClr val="0070C0"/>
                </a:solidFill>
              </a:rPr>
              <a:t>用</a:t>
            </a:r>
            <a:r>
              <a:rPr lang="ja-JP" altLang="en-US" sz="2800" dirty="0" smtClean="0">
                <a:solidFill>
                  <a:srgbClr val="0070C0"/>
                </a:solidFill>
              </a:rPr>
              <a:t>プログラムの</a:t>
            </a:r>
            <a:r>
              <a:rPr lang="ja-JP" altLang="en-US" sz="2800" dirty="0">
                <a:solidFill>
                  <a:srgbClr val="0070C0"/>
                </a:solidFill>
              </a:rPr>
              <a:t>実行</a:t>
            </a:r>
            <a:r>
              <a:rPr lang="en-US" altLang="ja-JP" sz="2800" dirty="0" smtClean="0">
                <a:solidFill>
                  <a:srgbClr val="0070C0"/>
                </a:solidFill>
              </a:rPr>
              <a:t>(2)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452586" cy="675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597218" y="981097"/>
            <a:ext cx="508022" cy="5307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9157" y="1617350"/>
            <a:ext cx="60105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accent6">
                    <a:lumMod val="75000"/>
                  </a:schemeClr>
                </a:solidFill>
              </a:rPr>
              <a:t>実行</a:t>
            </a:r>
            <a:endParaRPr kumimoji="1" lang="en-US" altLang="ja-JP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74730" y="899001"/>
            <a:ext cx="433994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の実行ボタンを押すと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プログラムが起動します。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00286"/>
            <a:ext cx="6309207" cy="32531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775163" y="5391741"/>
            <a:ext cx="1547823" cy="23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プログラム起動例</a:t>
            </a:r>
            <a:endParaRPr kumimoji="1" lang="en-US" altLang="ja-JP" sz="1400" dirty="0" smtClean="0"/>
          </a:p>
        </p:txBody>
      </p:sp>
      <p:sp>
        <p:nvSpPr>
          <p:cNvPr id="11" name="角丸四角形 10"/>
          <p:cNvSpPr/>
          <p:nvPr/>
        </p:nvSpPr>
        <p:spPr>
          <a:xfrm>
            <a:off x="1111650" y="980728"/>
            <a:ext cx="508022" cy="5307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37229" y="1617350"/>
            <a:ext cx="60105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accent6">
                    <a:lumMod val="75000"/>
                  </a:schemeClr>
                </a:solidFill>
              </a:rPr>
              <a:t>停止</a:t>
            </a:r>
            <a:endParaRPr kumimoji="1" lang="en-US" altLang="ja-JP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46072" y="5877272"/>
            <a:ext cx="7891044" cy="6463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※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プログラムを停止する場合は、画面右上の☓ボタンではなく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、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ja-JP" altLang="en-US" dirty="0" smtClean="0">
                <a:solidFill>
                  <a:srgbClr val="FF0000"/>
                </a:solidFill>
              </a:rPr>
              <a:t>開発</a:t>
            </a:r>
            <a:r>
              <a:rPr lang="ja-JP" altLang="en-US" dirty="0">
                <a:solidFill>
                  <a:srgbClr val="FF0000"/>
                </a:solidFill>
              </a:rPr>
              <a:t>環境の停止ボタンを押してください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。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188640"/>
            <a:ext cx="883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Processing</a:t>
            </a:r>
            <a:r>
              <a:rPr lang="ja-JP" altLang="en-US" sz="2800" dirty="0">
                <a:solidFill>
                  <a:srgbClr val="0070C0"/>
                </a:solidFill>
              </a:rPr>
              <a:t>用</a:t>
            </a:r>
            <a:r>
              <a:rPr lang="ja-JP" altLang="en-US" sz="2800" dirty="0" smtClean="0">
                <a:solidFill>
                  <a:srgbClr val="0070C0"/>
                </a:solidFill>
              </a:rPr>
              <a:t>プログラムの</a:t>
            </a:r>
            <a:r>
              <a:rPr lang="ja-JP" altLang="en-US" sz="2800" dirty="0">
                <a:solidFill>
                  <a:srgbClr val="0070C0"/>
                </a:solidFill>
              </a:rPr>
              <a:t>実行</a:t>
            </a:r>
            <a:r>
              <a:rPr lang="en-US" altLang="ja-JP" sz="2800" dirty="0" smtClean="0">
                <a:solidFill>
                  <a:srgbClr val="0070C0"/>
                </a:solidFill>
              </a:rPr>
              <a:t>(2)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52" y="966936"/>
            <a:ext cx="75819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219200" cy="154305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83568" y="3933056"/>
            <a:ext cx="763284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測定に必要なプログラム一式は、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『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ecg001-4AP_2213』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というフォルダ内にあります。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2400" dirty="0" err="1" smtClean="0">
                <a:solidFill>
                  <a:schemeClr val="accent6">
                    <a:lumMod val="75000"/>
                  </a:schemeClr>
                </a:solidFill>
              </a:rPr>
              <a:t>ecg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～～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というフォルダには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用プログラムが、</a:t>
            </a:r>
            <a:endParaRPr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2400" dirty="0" err="1">
                <a:solidFill>
                  <a:schemeClr val="accent6">
                    <a:lumMod val="75000"/>
                  </a:schemeClr>
                </a:solidFill>
              </a:rPr>
              <a:t>ecg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～～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 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と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</a:rPr>
              <a:t>いう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フォルダには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Processing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用プログラムが、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それぞれ入っています。</a:t>
            </a:r>
            <a:endParaRPr kumimoji="1" lang="en-US" altLang="ja-JP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386</Words>
  <Application>Microsoft Office PowerPoint</Application>
  <PresentationFormat>画面に合わせる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bunkyotaro</dc:creator>
  <cp:lastModifiedBy>HP-nagano</cp:lastModifiedBy>
  <cp:revision>54</cp:revision>
  <dcterms:created xsi:type="dcterms:W3CDTF">2014-03-07T02:50:27Z</dcterms:created>
  <dcterms:modified xsi:type="dcterms:W3CDTF">2014-03-09T10:08:59Z</dcterms:modified>
</cp:coreProperties>
</file>