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61" r:id="rId5"/>
    <p:sldId id="258" r:id="rId6"/>
    <p:sldId id="262" r:id="rId7"/>
    <p:sldId id="263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401DC-CD6F-4D2C-8017-DA220205F812}" type="datetimeFigureOut">
              <a:rPr kumimoji="1" lang="ja-JP" altLang="en-US" smtClean="0"/>
              <a:t>2014/5/3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4573-F545-4AA1-9426-EA96201BF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946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401DC-CD6F-4D2C-8017-DA220205F812}" type="datetimeFigureOut">
              <a:rPr kumimoji="1" lang="ja-JP" altLang="en-US" smtClean="0"/>
              <a:t>2014/5/3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4573-F545-4AA1-9426-EA96201BF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148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401DC-CD6F-4D2C-8017-DA220205F812}" type="datetimeFigureOut">
              <a:rPr kumimoji="1" lang="ja-JP" altLang="en-US" smtClean="0"/>
              <a:t>2014/5/3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4573-F545-4AA1-9426-EA96201BF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999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401DC-CD6F-4D2C-8017-DA220205F812}" type="datetimeFigureOut">
              <a:rPr kumimoji="1" lang="ja-JP" altLang="en-US" smtClean="0"/>
              <a:t>2014/5/3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4573-F545-4AA1-9426-EA96201BF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1902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401DC-CD6F-4D2C-8017-DA220205F812}" type="datetimeFigureOut">
              <a:rPr kumimoji="1" lang="ja-JP" altLang="en-US" smtClean="0"/>
              <a:t>2014/5/3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4573-F545-4AA1-9426-EA96201BF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9009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401DC-CD6F-4D2C-8017-DA220205F812}" type="datetimeFigureOut">
              <a:rPr kumimoji="1" lang="ja-JP" altLang="en-US" smtClean="0"/>
              <a:t>2014/5/3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4573-F545-4AA1-9426-EA96201BF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95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401DC-CD6F-4D2C-8017-DA220205F812}" type="datetimeFigureOut">
              <a:rPr kumimoji="1" lang="ja-JP" altLang="en-US" smtClean="0"/>
              <a:t>2014/5/3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4573-F545-4AA1-9426-EA96201BF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310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401DC-CD6F-4D2C-8017-DA220205F812}" type="datetimeFigureOut">
              <a:rPr kumimoji="1" lang="ja-JP" altLang="en-US" smtClean="0"/>
              <a:t>2014/5/3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4573-F545-4AA1-9426-EA96201BF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61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401DC-CD6F-4D2C-8017-DA220205F812}" type="datetimeFigureOut">
              <a:rPr kumimoji="1" lang="ja-JP" altLang="en-US" smtClean="0"/>
              <a:t>2014/5/3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4573-F545-4AA1-9426-EA96201BF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6965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401DC-CD6F-4D2C-8017-DA220205F812}" type="datetimeFigureOut">
              <a:rPr kumimoji="1" lang="ja-JP" altLang="en-US" smtClean="0"/>
              <a:t>2014/5/3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4573-F545-4AA1-9426-EA96201BF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1671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401DC-CD6F-4D2C-8017-DA220205F812}" type="datetimeFigureOut">
              <a:rPr kumimoji="1" lang="ja-JP" altLang="en-US" smtClean="0"/>
              <a:t>2014/5/3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4573-F545-4AA1-9426-EA96201BF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326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401DC-CD6F-4D2C-8017-DA220205F812}" type="datetimeFigureOut">
              <a:rPr kumimoji="1" lang="ja-JP" altLang="en-US" smtClean="0"/>
              <a:t>2014/5/3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94573-F545-4AA1-9426-EA96201BF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186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051720" y="2783830"/>
            <a:ext cx="548259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dirty="0" smtClean="0"/>
              <a:t>生理心理学実験</a:t>
            </a:r>
            <a:endParaRPr kumimoji="1" lang="en-US" altLang="ja-JP" sz="3200" dirty="0" smtClean="0"/>
          </a:p>
          <a:p>
            <a:pPr algn="ctr"/>
            <a:r>
              <a:rPr lang="en-US" altLang="ja-JP" sz="3200" dirty="0" smtClean="0"/>
              <a:t>3</a:t>
            </a:r>
            <a:r>
              <a:rPr lang="ja-JP" altLang="en-US" sz="3200" dirty="0" err="1" smtClean="0"/>
              <a:t>ｘ</a:t>
            </a:r>
            <a:r>
              <a:rPr lang="en-US" altLang="ja-JP" sz="3200" smtClean="0"/>
              <a:t>3</a:t>
            </a:r>
            <a:r>
              <a:rPr lang="ja-JP" altLang="en-US" sz="3200" smtClean="0"/>
              <a:t>（対応ありあり）の分散分析</a:t>
            </a:r>
            <a:endParaRPr kumimoji="1" lang="ja-JP" altLang="en-US" sz="3200"/>
          </a:p>
        </p:txBody>
      </p:sp>
    </p:spTree>
    <p:extLst>
      <p:ext uri="{BB962C8B-B14F-4D97-AF65-F5344CB8AC3E}">
        <p14:creationId xmlns:p14="http://schemas.microsoft.com/office/powerpoint/2010/main" val="145623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504" y="116632"/>
            <a:ext cx="4380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mtClean="0"/>
              <a:t>結果の確認⑥　</a:t>
            </a:r>
            <a:r>
              <a:rPr lang="en-US" altLang="ja-JP" smtClean="0"/>
              <a:t>PV</a:t>
            </a:r>
            <a:r>
              <a:rPr lang="ja-JP" altLang="en-US" smtClean="0"/>
              <a:t>　主効果および交互作用</a:t>
            </a:r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23528" y="898262"/>
            <a:ext cx="662473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Type III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変動因                  自由度          平方和        平均平方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F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値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Pr &gt; F</a:t>
            </a:r>
          </a:p>
          <a:p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subject                     16     890137.9463      55633.6216        .       .    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cond                         2      70813.4398      35406.7199        .       .    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cond*subject                32     317062.5835       9908.2057        .       .    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period                       2      28156.9382      14078.4691        .       .    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period*subject              32      75541.8496       2360.6828        .       .    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cond*period                  4      41588.6973      10397.1743        .       .    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cond*period*subject         64     109058.7354       1704.0427        .       .    </a:t>
            </a:r>
          </a:p>
          <a:p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誤差の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Type III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平均平方として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cond*subject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を使用した場合の仮説検定</a:t>
            </a:r>
          </a:p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</a:t>
            </a:r>
          </a:p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        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Type III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変動因                  自由度          平方和        平均平方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F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値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Pr &gt; F</a:t>
            </a:r>
          </a:p>
          <a:p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cond                         2     70813.43980     35406.71990       3.57    0.0397</a:t>
            </a:r>
          </a:p>
          <a:p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誤差の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Type III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平均平方として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period*subject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を使用した場合の仮説検定</a:t>
            </a:r>
          </a:p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</a:t>
            </a:r>
          </a:p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        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Type III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変動因                  自由度          平方和        平均平方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F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値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Pr &gt; F</a:t>
            </a:r>
          </a:p>
          <a:p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period                       2     28156.93822     14078.46911       5.96    0.0063</a:t>
            </a:r>
          </a:p>
          <a:p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誤差の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Type III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平均平方として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cond*period*subject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を使用した場合の仮説検定</a:t>
            </a:r>
          </a:p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</a:t>
            </a:r>
          </a:p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        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Type III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変動因                  自由度          平方和        平均平方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F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値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Pr &gt; F</a:t>
            </a:r>
          </a:p>
          <a:p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cond*period                  4     41588.69728     10397.17432       6.10    0.0003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80112" y="2130241"/>
            <a:ext cx="2808312" cy="93871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100" smtClean="0"/>
              <a:t>PV</a:t>
            </a:r>
            <a:r>
              <a:rPr kumimoji="1" lang="ja-JP" altLang="en-US" sz="1100" smtClean="0"/>
              <a:t>を従属変数として、同様に</a:t>
            </a:r>
            <a:r>
              <a:rPr lang="ja-JP" altLang="en-US" sz="1100" smtClean="0"/>
              <a:t>分散分析を行った。その結果、課題の主効果</a:t>
            </a:r>
            <a:r>
              <a:rPr kumimoji="1" lang="ja-JP" altLang="en-US" sz="1100" smtClean="0"/>
              <a:t>が有意であった（</a:t>
            </a:r>
            <a:r>
              <a:rPr kumimoji="1" lang="en-US" altLang="ja-JP" sz="1100" smtClean="0"/>
              <a:t>F(2,32)=3.57,p&lt;.05</a:t>
            </a:r>
            <a:r>
              <a:rPr kumimoji="1" lang="ja-JP" altLang="en-US" sz="1100" smtClean="0"/>
              <a:t>）。</a:t>
            </a:r>
            <a:r>
              <a:rPr lang="ja-JP" altLang="en-US" sz="1100"/>
              <a:t>そこ</a:t>
            </a:r>
            <a:r>
              <a:rPr lang="ja-JP" altLang="en-US" sz="1100" smtClean="0"/>
              <a:t>で同様に、多重比較を行ったところ、計算時の</a:t>
            </a:r>
            <a:r>
              <a:rPr kumimoji="1" lang="en-US" altLang="ja-JP" sz="1100" smtClean="0"/>
              <a:t>PV</a:t>
            </a:r>
            <a:r>
              <a:rPr kumimoji="1" lang="ja-JP" altLang="en-US" sz="1100" smtClean="0"/>
              <a:t>は他課題時にくらべ有意に</a:t>
            </a:r>
            <a:r>
              <a:rPr lang="ja-JP" altLang="en-US" sz="1100"/>
              <a:t>高い</a:t>
            </a:r>
            <a:r>
              <a:rPr kumimoji="1" lang="ja-JP" altLang="en-US" sz="1100" smtClean="0"/>
              <a:t>事が示された</a:t>
            </a:r>
            <a:r>
              <a:rPr kumimoji="1" lang="en-US" altLang="ja-JP" sz="1100" smtClean="0"/>
              <a:t>(</a:t>
            </a:r>
            <a:r>
              <a:rPr lang="en-US" altLang="ja-JP" sz="1100" smtClean="0"/>
              <a:t>p&lt;.05)</a:t>
            </a:r>
            <a:r>
              <a:rPr lang="ja-JP" altLang="en-US" sz="1100" smtClean="0"/>
              <a:t>。</a:t>
            </a:r>
            <a:endParaRPr kumimoji="1" lang="en-US" altLang="ja-JP" sz="110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580112" y="3140968"/>
            <a:ext cx="2808312" cy="76944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smtClean="0"/>
              <a:t>また、期間の効果も有意であった</a:t>
            </a:r>
            <a:r>
              <a:rPr lang="ja-JP" altLang="en-US" sz="1100" smtClean="0"/>
              <a:t>（</a:t>
            </a:r>
            <a:r>
              <a:rPr lang="en-US" altLang="ja-JP" sz="1100"/>
              <a:t>F(2,32</a:t>
            </a:r>
            <a:r>
              <a:rPr lang="en-US" altLang="ja-JP" sz="1100" smtClean="0"/>
              <a:t>)=</a:t>
            </a:r>
            <a:r>
              <a:rPr lang="ja-JP" altLang="en-US" sz="1100" smtClean="0"/>
              <a:t>　</a:t>
            </a:r>
            <a:r>
              <a:rPr lang="en-US" altLang="ja-JP" sz="1100" smtClean="0"/>
              <a:t>5.96,</a:t>
            </a:r>
            <a:r>
              <a:rPr lang="ja-JP" altLang="en-US" sz="1100" smtClean="0"/>
              <a:t>　</a:t>
            </a:r>
            <a:r>
              <a:rPr lang="en-US" altLang="ja-JP" sz="1100" smtClean="0"/>
              <a:t>p&lt;.01</a:t>
            </a:r>
            <a:r>
              <a:rPr lang="ja-JP" altLang="en-US" sz="1100" smtClean="0"/>
              <a:t>）。同様に多重比較を行ったところ、課題期の</a:t>
            </a:r>
            <a:r>
              <a:rPr lang="en-US" altLang="ja-JP" sz="1100" smtClean="0"/>
              <a:t>PV</a:t>
            </a:r>
            <a:r>
              <a:rPr lang="ja-JP" altLang="en-US" sz="1100" smtClean="0"/>
              <a:t>が他期間に比べ有意に</a:t>
            </a:r>
            <a:r>
              <a:rPr lang="ja-JP" altLang="en-US" sz="1100"/>
              <a:t>低い</a:t>
            </a:r>
            <a:r>
              <a:rPr lang="ja-JP" altLang="en-US" sz="1100" smtClean="0"/>
              <a:t>ことが示された</a:t>
            </a:r>
            <a:r>
              <a:rPr lang="en-US" altLang="ja-JP" sz="1100" smtClean="0"/>
              <a:t>(p&lt;.05)</a:t>
            </a:r>
            <a:r>
              <a:rPr lang="ja-JP" altLang="en-US" sz="1100" smtClean="0"/>
              <a:t>。</a:t>
            </a:r>
            <a:endParaRPr lang="ja-JP" altLang="en-US" sz="110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580112" y="4005064"/>
            <a:ext cx="2808312" cy="76944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100"/>
              <a:t>さらに</a:t>
            </a:r>
            <a:r>
              <a:rPr lang="ja-JP" altLang="en-US" sz="1100" smtClean="0"/>
              <a:t>、課題</a:t>
            </a:r>
            <a:r>
              <a:rPr lang="en-US" altLang="ja-JP" sz="1100" smtClean="0"/>
              <a:t>×</a:t>
            </a:r>
            <a:r>
              <a:rPr kumimoji="1" lang="ja-JP" altLang="en-US" sz="1100" smtClean="0"/>
              <a:t>期間の交互作用も有意であった</a:t>
            </a:r>
            <a:r>
              <a:rPr lang="ja-JP" altLang="en-US" sz="1100" smtClean="0"/>
              <a:t>（</a:t>
            </a:r>
            <a:r>
              <a:rPr lang="en-US" altLang="ja-JP" sz="1100" smtClean="0"/>
              <a:t>F(4,64)=6.10,</a:t>
            </a:r>
            <a:r>
              <a:rPr lang="ja-JP" altLang="en-US" sz="1100" smtClean="0"/>
              <a:t> </a:t>
            </a:r>
            <a:r>
              <a:rPr lang="en-US" altLang="ja-JP" sz="1100" smtClean="0"/>
              <a:t>p</a:t>
            </a:r>
            <a:r>
              <a:rPr lang="en-US" altLang="ja-JP" sz="1100"/>
              <a:t>&lt;.</a:t>
            </a:r>
            <a:r>
              <a:rPr lang="en-US" altLang="ja-JP" sz="1100" smtClean="0"/>
              <a:t>001</a:t>
            </a:r>
            <a:r>
              <a:rPr lang="ja-JP" altLang="en-US" sz="1100" smtClean="0"/>
              <a:t>）。したがって、各期間における</a:t>
            </a:r>
            <a:r>
              <a:rPr lang="en-US" altLang="ja-JP" sz="1100" smtClean="0"/>
              <a:t>PV</a:t>
            </a:r>
            <a:r>
              <a:rPr lang="ja-JP" altLang="en-US" sz="1100" smtClean="0"/>
              <a:t>の変化には、課題により差がある事が示された。</a:t>
            </a:r>
            <a:endParaRPr kumimoji="1" lang="ja-JP" altLang="en-US" sz="110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958" y="485964"/>
            <a:ext cx="2526612" cy="1515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363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504" y="112090"/>
            <a:ext cx="3049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mtClean="0"/>
              <a:t>結果の確認⑦　</a:t>
            </a:r>
            <a:r>
              <a:rPr lang="en-US" altLang="ja-JP" smtClean="0"/>
              <a:t>PV</a:t>
            </a:r>
            <a:r>
              <a:rPr lang="ja-JP" altLang="en-US" smtClean="0"/>
              <a:t>　多重比較</a:t>
            </a:r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403648" y="722595"/>
            <a:ext cx="662473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ja-JP" altLang="en-US" sz="70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PV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における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Tukey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のスチューデント化範囲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(HSD)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検定</a:t>
            </a:r>
          </a:p>
          <a:p>
            <a:endParaRPr lang="ja-JP" altLang="en-US" sz="70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       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NOTE: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この検定は第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1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種の実験全体での過誤を制御しますが、 一般的に第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2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種の過誤は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REGWQ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より高いです。</a:t>
            </a:r>
          </a:p>
          <a:p>
            <a:endParaRPr lang="ja-JP" altLang="en-US" sz="700" smtClean="0">
              <a:latin typeface="ＭＳ ゴシック" pitchFamily="49" charset="-128"/>
              <a:ea typeface="ＭＳ ゴシック" pitchFamily="49" charset="-128"/>
            </a:endParaRPr>
          </a:p>
          <a:p>
            <a:endParaRPr lang="ja-JP" altLang="en-US" sz="70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アルファ                  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0.05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誤差の自由度                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32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誤差の平均平方        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2360.683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スチューデント化範囲の棄却値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3.47525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最小な有意差            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23.644</a:t>
            </a:r>
          </a:p>
          <a:p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ラベルがすべての水準で同じ文字であるとき、どの対比較も統計的には有意ではありません。</a:t>
            </a:r>
          </a:p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</a:t>
            </a:r>
          </a:p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</a:t>
            </a:r>
          </a:p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Tukey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グループ          平均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N    cond</a:t>
            </a:r>
          </a:p>
          <a:p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    A       181.188     51    MA  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                                  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    B       139.831     51    MD  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    B                             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    B       132.226     51    SP  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             SAS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システム           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2012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年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05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月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21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日 月曜日 午後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01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時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29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分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57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秒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14</a:t>
            </a:r>
          </a:p>
          <a:p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            GLM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プロシジャ</a:t>
            </a:r>
          </a:p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</a:t>
            </a:r>
          </a:p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PV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における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Tukey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のスチューデント化範囲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(HSD)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検定</a:t>
            </a:r>
          </a:p>
          <a:p>
            <a:endParaRPr lang="ja-JP" altLang="en-US" sz="70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       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NOTE: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この検定は第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1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種の実験全体での過誤を制御しますが、 一般的に第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2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種の過誤は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REGWQ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より高いです。</a:t>
            </a:r>
          </a:p>
          <a:p>
            <a:endParaRPr lang="ja-JP" altLang="en-US" sz="700" smtClean="0">
              <a:latin typeface="ＭＳ ゴシック" pitchFamily="49" charset="-128"/>
              <a:ea typeface="ＭＳ ゴシック" pitchFamily="49" charset="-128"/>
            </a:endParaRPr>
          </a:p>
          <a:p>
            <a:endParaRPr lang="ja-JP" altLang="en-US" sz="70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アルファ                  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0.05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誤差の自由度                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32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誤差の平均平方        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2360.683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スチューデント化範囲の棄却値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3.47525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最小な有意差            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23.644</a:t>
            </a:r>
          </a:p>
          <a:p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ラベルがすべての水準で同じ文字であるとき、どの対比較も統計的には有意ではありません。</a:t>
            </a:r>
          </a:p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</a:t>
            </a:r>
          </a:p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</a:t>
            </a:r>
          </a:p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Tukey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グループ          平均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N    period</a:t>
            </a:r>
          </a:p>
          <a:p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   A       164.137     51    recov 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   A                               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   A       156.729     51    rest  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                                   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   B       132.379     51    task </a:t>
            </a:r>
          </a:p>
        </p:txBody>
      </p:sp>
      <p:sp>
        <p:nvSpPr>
          <p:cNvPr id="5" name="円/楕円 4"/>
          <p:cNvSpPr/>
          <p:nvPr/>
        </p:nvSpPr>
        <p:spPr>
          <a:xfrm>
            <a:off x="3491880" y="2581796"/>
            <a:ext cx="1800200" cy="719416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" name="グループ化 5"/>
          <p:cNvGrpSpPr/>
          <p:nvPr/>
        </p:nvGrpSpPr>
        <p:grpSpPr>
          <a:xfrm>
            <a:off x="5364088" y="2293764"/>
            <a:ext cx="2200608" cy="576064"/>
            <a:chOff x="-84296" y="3213556"/>
            <a:chExt cx="2200608" cy="576064"/>
          </a:xfrm>
        </p:grpSpPr>
        <p:cxnSp>
          <p:nvCxnSpPr>
            <p:cNvPr id="7" name="直線矢印コネクタ 6"/>
            <p:cNvCxnSpPr/>
            <p:nvPr/>
          </p:nvCxnSpPr>
          <p:spPr>
            <a:xfrm flipH="1">
              <a:off x="-84296" y="3284984"/>
              <a:ext cx="830188" cy="5046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正方形/長方形 7"/>
            <p:cNvSpPr/>
            <p:nvPr/>
          </p:nvSpPr>
          <p:spPr>
            <a:xfrm>
              <a:off x="313843" y="3235780"/>
              <a:ext cx="1802469" cy="301521"/>
            </a:xfrm>
            <a:prstGeom prst="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275744" y="3213556"/>
              <a:ext cx="163217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800" smtClean="0"/>
                <a:t>課題による多重比較の結果</a:t>
              </a:r>
              <a:endParaRPr lang="en-US" altLang="ja-JP" sz="800" smtClean="0"/>
            </a:p>
            <a:p>
              <a:r>
                <a:rPr lang="en-US" altLang="ja-JP" sz="800" smtClean="0"/>
                <a:t>MA</a:t>
              </a:r>
              <a:r>
                <a:rPr lang="ja-JP" altLang="en-US" sz="800" smtClean="0"/>
                <a:t>（計算課題）だけ別のグループ</a:t>
              </a:r>
              <a:endParaRPr lang="ja-JP" altLang="en-US" sz="800"/>
            </a:p>
          </p:txBody>
        </p:sp>
      </p:grpSp>
      <p:sp>
        <p:nvSpPr>
          <p:cNvPr id="10" name="円/楕円 9"/>
          <p:cNvSpPr/>
          <p:nvPr/>
        </p:nvSpPr>
        <p:spPr>
          <a:xfrm>
            <a:off x="3491880" y="5498846"/>
            <a:ext cx="1800200" cy="719416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" name="グループ化 10"/>
          <p:cNvGrpSpPr/>
          <p:nvPr/>
        </p:nvGrpSpPr>
        <p:grpSpPr>
          <a:xfrm>
            <a:off x="5364088" y="5210814"/>
            <a:ext cx="2200608" cy="576064"/>
            <a:chOff x="-84296" y="3213556"/>
            <a:chExt cx="2200608" cy="576064"/>
          </a:xfrm>
        </p:grpSpPr>
        <p:cxnSp>
          <p:nvCxnSpPr>
            <p:cNvPr id="12" name="直線矢印コネクタ 11"/>
            <p:cNvCxnSpPr/>
            <p:nvPr/>
          </p:nvCxnSpPr>
          <p:spPr>
            <a:xfrm flipH="1">
              <a:off x="-84296" y="3284984"/>
              <a:ext cx="830188" cy="5046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正方形/長方形 12"/>
            <p:cNvSpPr/>
            <p:nvPr/>
          </p:nvSpPr>
          <p:spPr>
            <a:xfrm>
              <a:off x="313843" y="3235780"/>
              <a:ext cx="1802469" cy="301521"/>
            </a:xfrm>
            <a:prstGeom prst="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275744" y="3213556"/>
              <a:ext cx="138050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800" smtClean="0"/>
                <a:t>期間による多重比較の結果</a:t>
              </a:r>
              <a:endParaRPr lang="en-US" altLang="ja-JP" sz="800" smtClean="0"/>
            </a:p>
            <a:p>
              <a:r>
                <a:rPr lang="en-US" altLang="ja-JP" sz="800" smtClean="0"/>
                <a:t>Task</a:t>
              </a:r>
              <a:r>
                <a:rPr lang="ja-JP" altLang="en-US" sz="800" smtClean="0"/>
                <a:t>だけ別のグループ</a:t>
              </a:r>
              <a:endParaRPr lang="ja-JP" altLang="en-US" sz="800"/>
            </a:p>
          </p:txBody>
        </p:sp>
      </p:grpSp>
    </p:spTree>
    <p:extLst>
      <p:ext uri="{BB962C8B-B14F-4D97-AF65-F5344CB8AC3E}">
        <p14:creationId xmlns:p14="http://schemas.microsoft.com/office/powerpoint/2010/main" val="343831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3013521" cy="5967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07504" y="116632"/>
            <a:ext cx="1495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データの準備</a:t>
            </a:r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419872" y="260648"/>
            <a:ext cx="439248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smtClean="0"/>
              <a:t>①左のような形式でデータを準備する。</a:t>
            </a:r>
            <a:endParaRPr kumimoji="1" lang="en-US" altLang="ja-JP" sz="1050" smtClean="0"/>
          </a:p>
          <a:p>
            <a:r>
              <a:rPr lang="en-US" altLang="ja-JP" sz="1050" smtClean="0"/>
              <a:t>Sub</a:t>
            </a:r>
            <a:r>
              <a:rPr lang="ja-JP" altLang="en-US" sz="1050" smtClean="0"/>
              <a:t>列には、参加者のナンバーを入れる。</a:t>
            </a:r>
            <a:endParaRPr lang="en-US" altLang="ja-JP" sz="1050" smtClean="0"/>
          </a:p>
          <a:p>
            <a:r>
              <a:rPr kumimoji="1" lang="en-US" altLang="ja-JP" sz="1050" smtClean="0"/>
              <a:t>task</a:t>
            </a:r>
            <a:r>
              <a:rPr kumimoji="1" lang="ja-JP" altLang="en-US" sz="1050" smtClean="0"/>
              <a:t>列には、課題の種類</a:t>
            </a:r>
            <a:r>
              <a:rPr kumimoji="1" lang="en-US" altLang="ja-JP" sz="1050" smtClean="0"/>
              <a:t>(MA,SP,MD)</a:t>
            </a:r>
            <a:r>
              <a:rPr kumimoji="1" lang="ja-JP" altLang="en-US" sz="1050" smtClean="0"/>
              <a:t>を入れる。</a:t>
            </a:r>
            <a:endParaRPr kumimoji="1" lang="en-US" altLang="ja-JP" sz="1050" smtClean="0"/>
          </a:p>
          <a:p>
            <a:r>
              <a:rPr lang="en-US" altLang="ja-JP" sz="1050" smtClean="0"/>
              <a:t>Period</a:t>
            </a:r>
            <a:r>
              <a:rPr lang="ja-JP" altLang="en-US" sz="1050" smtClean="0"/>
              <a:t>列には、期間の種類</a:t>
            </a:r>
            <a:r>
              <a:rPr lang="en-US" altLang="ja-JP" sz="1050" smtClean="0"/>
              <a:t>(rest,task,recov)</a:t>
            </a:r>
            <a:r>
              <a:rPr lang="ja-JP" altLang="en-US" sz="1050" smtClean="0"/>
              <a:t>を入れる。</a:t>
            </a:r>
            <a:endParaRPr lang="en-US" altLang="ja-JP" sz="1050" smtClean="0"/>
          </a:p>
          <a:p>
            <a:r>
              <a:rPr kumimoji="1" lang="en-US" altLang="ja-JP" sz="1050" smtClean="0"/>
              <a:t>HR</a:t>
            </a:r>
            <a:r>
              <a:rPr kumimoji="1" lang="ja-JP" altLang="en-US" sz="1050" smtClean="0"/>
              <a:t>、</a:t>
            </a:r>
            <a:r>
              <a:rPr kumimoji="1" lang="en-US" altLang="ja-JP" sz="1050" smtClean="0"/>
              <a:t>SC</a:t>
            </a:r>
            <a:r>
              <a:rPr kumimoji="1" lang="ja-JP" altLang="en-US" sz="1050" smtClean="0"/>
              <a:t>、</a:t>
            </a:r>
            <a:r>
              <a:rPr kumimoji="1" lang="en-US" altLang="ja-JP" sz="1050" smtClean="0"/>
              <a:t>PV</a:t>
            </a:r>
            <a:r>
              <a:rPr kumimoji="1" lang="ja-JP" altLang="en-US" sz="1050" smtClean="0"/>
              <a:t>列には、適合するデータを入れていく。</a:t>
            </a:r>
            <a:endParaRPr kumimoji="1" lang="en-US" altLang="ja-JP" sz="1050" smtClean="0"/>
          </a:p>
          <a:p>
            <a:r>
              <a:rPr lang="ja-JP" altLang="en-US" sz="1050" smtClean="0"/>
              <a:t>データは、</a:t>
            </a:r>
            <a:r>
              <a:rPr lang="en-US" altLang="ja-JP" sz="1050" smtClean="0"/>
              <a:t>CSV</a:t>
            </a:r>
            <a:r>
              <a:rPr lang="ja-JP" altLang="en-US" sz="1050" smtClean="0"/>
              <a:t>形式で保存しておく。</a:t>
            </a:r>
            <a:r>
              <a:rPr kumimoji="1" lang="ja-JP" altLang="en-US" sz="1050" smtClean="0"/>
              <a:t>ここ</a:t>
            </a:r>
            <a:r>
              <a:rPr kumimoji="1" lang="ja-JP" altLang="en-US" sz="1050"/>
              <a:t>で</a:t>
            </a:r>
            <a:r>
              <a:rPr kumimoji="1" lang="ja-JP" altLang="en-US" sz="1050" smtClean="0"/>
              <a:t>は、ファイル名を</a:t>
            </a:r>
            <a:r>
              <a:rPr kumimoji="1" lang="en-US" altLang="ja-JP" sz="1050" smtClean="0"/>
              <a:t>HRSCPV.csv</a:t>
            </a:r>
            <a:r>
              <a:rPr kumimoji="1" lang="ja-JP" altLang="en-US" sz="1050" smtClean="0"/>
              <a:t>とする。</a:t>
            </a:r>
            <a:endParaRPr kumimoji="1" lang="ja-JP" altLang="en-US" sz="105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142511"/>
            <a:ext cx="3829249" cy="369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3657123" y="1700808"/>
            <a:ext cx="439248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②テキストエディタで</a:t>
            </a:r>
            <a:r>
              <a:rPr kumimoji="1" lang="ja-JP" altLang="en-US" sz="1050" dirty="0" smtClean="0">
                <a:solidFill>
                  <a:srgbClr val="FF0000"/>
                </a:solidFill>
              </a:rPr>
              <a:t>改行コードを</a:t>
            </a:r>
            <a:r>
              <a:rPr kumimoji="1" lang="en-US" altLang="ja-JP" sz="1050" dirty="0" smtClean="0">
                <a:solidFill>
                  <a:srgbClr val="FF0000"/>
                </a:solidFill>
              </a:rPr>
              <a:t>UNIX</a:t>
            </a:r>
            <a:r>
              <a:rPr kumimoji="1" lang="ja-JP" altLang="en-US" sz="1050" dirty="0" smtClean="0">
                <a:solidFill>
                  <a:srgbClr val="FF0000"/>
                </a:solidFill>
              </a:rPr>
              <a:t>形式に指定して保存しなおす。</a:t>
            </a:r>
            <a:endParaRPr kumimoji="1" lang="en-US" altLang="ja-JP" sz="1050" dirty="0" smtClean="0">
              <a:solidFill>
                <a:srgbClr val="FF0000"/>
              </a:solidFill>
            </a:endParaRPr>
          </a:p>
          <a:p>
            <a:r>
              <a:rPr lang="ja-JP" altLang="en-US" sz="1050" dirty="0"/>
              <a:t>その</a:t>
            </a:r>
            <a:r>
              <a:rPr lang="ja-JP" altLang="en-US" sz="1050" dirty="0" smtClean="0"/>
              <a:t>際、</a:t>
            </a:r>
            <a:r>
              <a:rPr lang="ja-JP" altLang="en-US" sz="1050" u="sng" dirty="0" smtClean="0">
                <a:solidFill>
                  <a:srgbClr val="FF0000"/>
                </a:solidFill>
              </a:rPr>
              <a:t>一行目の</a:t>
            </a:r>
            <a:r>
              <a:rPr lang="en-US" altLang="ja-JP" sz="1050" u="sng" dirty="0" err="1" smtClean="0">
                <a:solidFill>
                  <a:srgbClr val="FF0000"/>
                </a:solidFill>
              </a:rPr>
              <a:t>sub,task</a:t>
            </a:r>
            <a:r>
              <a:rPr lang="en-US" altLang="ja-JP" sz="1050" u="sng" dirty="0" smtClean="0">
                <a:solidFill>
                  <a:srgbClr val="FF0000"/>
                </a:solidFill>
              </a:rPr>
              <a:t>,</a:t>
            </a:r>
            <a:r>
              <a:rPr lang="ja-JP" altLang="en-US" sz="1050" u="sng" dirty="0" smtClean="0">
                <a:solidFill>
                  <a:srgbClr val="FF0000"/>
                </a:solidFill>
              </a:rPr>
              <a:t>・・・の行を削除しておく</a:t>
            </a:r>
            <a:r>
              <a:rPr lang="ja-JP" altLang="en-US" sz="1050" u="sng" dirty="0" smtClean="0"/>
              <a:t>。</a:t>
            </a:r>
            <a:endParaRPr lang="en-US" altLang="ja-JP" sz="1050" u="sng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91880" y="5876255"/>
            <a:ext cx="5521063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smtClean="0"/>
              <a:t>テキストエディタは、下記のものがおすすめ（↑図は</a:t>
            </a:r>
            <a:r>
              <a:rPr kumimoji="1" lang="en-US" altLang="ja-JP" sz="1050" smtClean="0"/>
              <a:t>notepad++</a:t>
            </a:r>
            <a:r>
              <a:rPr kumimoji="1" lang="ja-JP" altLang="en-US" sz="1050" smtClean="0"/>
              <a:t>）</a:t>
            </a:r>
            <a:endParaRPr kumimoji="1" lang="en-US" altLang="ja-JP" sz="1050" smtClean="0"/>
          </a:p>
          <a:p>
            <a:r>
              <a:rPr lang="en-US" altLang="ja-JP" sz="1050" err="1" smtClean="0"/>
              <a:t>NotePad</a:t>
            </a:r>
            <a:r>
              <a:rPr lang="en-US" altLang="ja-JP" sz="1050" smtClean="0"/>
              <a:t>++	http://www.forest.impress.co.jp/lib/stdy/program/progeditor/notepadplus.html</a:t>
            </a:r>
          </a:p>
          <a:p>
            <a:r>
              <a:rPr lang="en-US" altLang="ja-JP" sz="1050" err="1" smtClean="0"/>
              <a:t>TeraPad</a:t>
            </a:r>
            <a:r>
              <a:rPr lang="en-US" altLang="ja-JP" sz="1050" smtClean="0"/>
              <a:t>	http://www.forest.impress.co.jp/lib/offc/document/txteditor/terapad.html</a:t>
            </a:r>
            <a:endParaRPr kumimoji="1" lang="ja-JP" altLang="en-US" sz="1050"/>
          </a:p>
        </p:txBody>
      </p:sp>
    </p:spTree>
    <p:extLst>
      <p:ext uri="{BB962C8B-B14F-4D97-AF65-F5344CB8AC3E}">
        <p14:creationId xmlns:p14="http://schemas.microsoft.com/office/powerpoint/2010/main" val="425742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504" y="116632"/>
            <a:ext cx="214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プログラム</a:t>
            </a:r>
            <a:r>
              <a:rPr kumimoji="1" lang="ja-JP" altLang="en-US" smtClean="0"/>
              <a:t>の準備①</a:t>
            </a:r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9512" y="692696"/>
            <a:ext cx="44644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data HRSCPV;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infile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'./HRSCPV.csv'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dlm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=',';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 input subject $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$ period $ HR SC PV;</a:t>
            </a:r>
          </a:p>
          <a:p>
            <a:endParaRPr lang="en-US" altLang="ja-JP" sz="110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/* </a:t>
            </a:r>
            <a:r>
              <a:rPr lang="ja-JP" altLang="en-US" sz="1100">
                <a:latin typeface="ＭＳ ゴシック" pitchFamily="49" charset="-128"/>
                <a:ea typeface="ＭＳ ゴシック" pitchFamily="49" charset="-128"/>
              </a:rPr>
              <a:t>条件</a:t>
            </a:r>
            <a:r>
              <a:rPr lang="ja-JP" altLang="en-US" sz="1100" smtClean="0">
                <a:latin typeface="ＭＳ ゴシック" pitchFamily="49" charset="-128"/>
                <a:ea typeface="ＭＳ ゴシック" pitchFamily="49" charset="-128"/>
              </a:rPr>
              <a:t>、期間ごとに</a:t>
            </a:r>
            <a:r>
              <a:rPr lang="ja-JP" altLang="en-US" sz="1100">
                <a:latin typeface="ＭＳ ゴシック" pitchFamily="49" charset="-128"/>
                <a:ea typeface="ＭＳ ゴシック" pitchFamily="49" charset="-128"/>
              </a:rPr>
              <a:t>平均値を求める *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/</a:t>
            </a:r>
          </a:p>
          <a:p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proc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sort;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 by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period;</a:t>
            </a:r>
          </a:p>
          <a:p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proc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means data=HRSCPV;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 by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period;</a:t>
            </a:r>
          </a:p>
          <a:p>
            <a:endParaRPr lang="en-US" altLang="ja-JP" sz="110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/* 2</a:t>
            </a:r>
            <a:r>
              <a:rPr lang="ja-JP" altLang="en-US" sz="1100">
                <a:latin typeface="ＭＳ ゴシック" pitchFamily="49" charset="-128"/>
                <a:ea typeface="ＭＳ ゴシック" pitchFamily="49" charset="-128"/>
              </a:rPr>
              <a:t>要因とも対応がある場合の分散分析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:HR */</a:t>
            </a:r>
          </a:p>
          <a:p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proc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glm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data=HRSCPV;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class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period subject;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model HR= subject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*subject period period*subject 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           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*period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*period*subject /ss3;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           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test h=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      e=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*subject; 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test h= period      e=period*subject; 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test h=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*period e=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*period*subject; </a:t>
            </a:r>
          </a:p>
          <a:p>
            <a:endParaRPr lang="en-US" altLang="ja-JP" sz="110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/* </a:t>
            </a:r>
            <a:r>
              <a:rPr lang="ja-JP" altLang="en-US" sz="1100">
                <a:latin typeface="ＭＳ ゴシック" pitchFamily="49" charset="-128"/>
                <a:ea typeface="ＭＳ ゴシック" pitchFamily="49" charset="-128"/>
              </a:rPr>
              <a:t>多重比較 *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/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means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/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tukey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e = period*subject alpha=0.05;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means period /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tukey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e = period*subject alpha=0.05;</a:t>
            </a:r>
          </a:p>
          <a:p>
            <a:endParaRPr lang="en-US" altLang="ja-JP" sz="110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99992" y="1451967"/>
            <a:ext cx="4464496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smtClean="0">
                <a:latin typeface="ＭＳ ゴシック" pitchFamily="49" charset="-128"/>
                <a:ea typeface="ＭＳ ゴシック" pitchFamily="49" charset="-128"/>
              </a:rPr>
              <a:t>/* 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2</a:t>
            </a:r>
            <a:r>
              <a:rPr lang="ja-JP" altLang="en-US" sz="1100">
                <a:latin typeface="ＭＳ ゴシック" pitchFamily="49" charset="-128"/>
                <a:ea typeface="ＭＳ ゴシック" pitchFamily="49" charset="-128"/>
              </a:rPr>
              <a:t>要因とも対応がある場合の分散分析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:SC */</a:t>
            </a:r>
          </a:p>
          <a:p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proc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glm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data=HRSCPV;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class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period subject;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model SC= subject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*subject period period*subject 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           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*period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*period*subject /ss3;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           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test h=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      e=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*subject; 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test h= period      e=period*subject; 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test h=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*period e=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*period*subject; </a:t>
            </a:r>
          </a:p>
          <a:p>
            <a:endParaRPr lang="en-US" altLang="ja-JP" sz="110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/* </a:t>
            </a:r>
            <a:r>
              <a:rPr lang="ja-JP" altLang="en-US" sz="1100">
                <a:latin typeface="ＭＳ ゴシック" pitchFamily="49" charset="-128"/>
                <a:ea typeface="ＭＳ ゴシック" pitchFamily="49" charset="-128"/>
              </a:rPr>
              <a:t>多重比較 *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/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means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/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tukey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e = period*subject alpha=0.05;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means period /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tukey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e = period*subject alpha=0.05;</a:t>
            </a:r>
          </a:p>
          <a:p>
            <a:endParaRPr lang="en-US" altLang="ja-JP" sz="110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/* 2</a:t>
            </a:r>
            <a:r>
              <a:rPr lang="ja-JP" altLang="en-US" sz="1100">
                <a:latin typeface="ＭＳ ゴシック" pitchFamily="49" charset="-128"/>
                <a:ea typeface="ＭＳ ゴシック" pitchFamily="49" charset="-128"/>
              </a:rPr>
              <a:t>要因とも対応がある場合の分散分析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:PV */</a:t>
            </a:r>
          </a:p>
          <a:p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proc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glm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data=HRSCPV;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class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period subject;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model PV= subject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*subject period period*subject 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           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*period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*period*subject /ss3;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           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test h=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      e=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*subject; 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test h= period      e=period*subject; 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test h=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*period e=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*period*subject; </a:t>
            </a:r>
          </a:p>
          <a:p>
            <a:endParaRPr lang="en-US" altLang="ja-JP" sz="110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/* </a:t>
            </a:r>
            <a:r>
              <a:rPr lang="ja-JP" altLang="en-US" sz="1100">
                <a:latin typeface="ＭＳ ゴシック" pitchFamily="49" charset="-128"/>
                <a:ea typeface="ＭＳ ゴシック" pitchFamily="49" charset="-128"/>
              </a:rPr>
              <a:t>多重比較 *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/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means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/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tukey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e = period*subject alpha=0.05;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means period /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tukey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e = period*subject alpha=0.05;</a:t>
            </a:r>
          </a:p>
          <a:p>
            <a:endParaRPr kumimoji="1" lang="ja-JP" altLang="en-US" sz="1100">
              <a:latin typeface="ＭＳ ゴシック" pitchFamily="49" charset="-128"/>
              <a:ea typeface="ＭＳ ゴシック" pitchFamily="49" charset="-128"/>
            </a:endParaRPr>
          </a:p>
        </p:txBody>
      </p:sp>
      <p:cxnSp>
        <p:nvCxnSpPr>
          <p:cNvPr id="8" name="カギ線コネクタ 7"/>
          <p:cNvCxnSpPr>
            <a:stCxn id="5" idx="2"/>
            <a:endCxn id="6" idx="0"/>
          </p:cNvCxnSpPr>
          <p:nvPr/>
        </p:nvCxnSpPr>
        <p:spPr>
          <a:xfrm rot="5400000" flipH="1" flipV="1">
            <a:off x="2874143" y="989584"/>
            <a:ext cx="3395713" cy="4320480"/>
          </a:xfrm>
          <a:prstGeom prst="bentConnector5">
            <a:avLst>
              <a:gd name="adj1" fmla="val -6732"/>
              <a:gd name="adj2" fmla="val 45404"/>
              <a:gd name="adj3" fmla="val 106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4788024" y="344300"/>
            <a:ext cx="2863284" cy="43088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100" dirty="0" smtClean="0"/>
              <a:t>そこの君！手で打ち込もうとするんじゃない</a:t>
            </a:r>
            <a:r>
              <a:rPr lang="ja-JP" altLang="en-US" sz="1100" dirty="0" smtClean="0"/>
              <a:t>！</a:t>
            </a:r>
            <a:endParaRPr lang="en-US" altLang="ja-JP" sz="1100" dirty="0" smtClean="0"/>
          </a:p>
          <a:p>
            <a:r>
              <a:rPr lang="en-US" altLang="ja-JP" sz="1100" dirty="0" smtClean="0"/>
              <a:t>SAS</a:t>
            </a:r>
            <a:r>
              <a:rPr lang="ja-JP" altLang="en-US" sz="1100" dirty="0" smtClean="0"/>
              <a:t>のプログラムは</a:t>
            </a:r>
            <a:r>
              <a:rPr lang="en-US" altLang="ja-JP" sz="1100" dirty="0" smtClean="0"/>
              <a:t>Web</a:t>
            </a:r>
            <a:r>
              <a:rPr lang="ja-JP" altLang="en-US" sz="1100" dirty="0" smtClean="0"/>
              <a:t>サイトにのってるぞ！</a:t>
            </a:r>
            <a:endParaRPr kumimoji="1" lang="ja-JP" altLang="en-US" sz="11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314247" y="6237312"/>
            <a:ext cx="5210081" cy="43088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100" dirty="0"/>
              <a:t>これら</a:t>
            </a:r>
            <a:r>
              <a:rPr lang="ja-JP" altLang="en-US" sz="1100" dirty="0" smtClean="0"/>
              <a:t>のプログラムは、</a:t>
            </a:r>
            <a:r>
              <a:rPr lang="ja-JP" altLang="en-US" sz="1100" dirty="0" smtClean="0">
                <a:solidFill>
                  <a:srgbClr val="FF0000"/>
                </a:solidFill>
              </a:rPr>
              <a:t>文字コードは</a:t>
            </a:r>
            <a:r>
              <a:rPr lang="en-US" altLang="ja-JP" sz="1100" dirty="0" smtClean="0">
                <a:solidFill>
                  <a:srgbClr val="FF0000"/>
                </a:solidFill>
              </a:rPr>
              <a:t>EUC</a:t>
            </a:r>
            <a:r>
              <a:rPr lang="ja-JP" altLang="en-US" sz="1100" dirty="0" err="1" smtClean="0">
                <a:solidFill>
                  <a:srgbClr val="FF0000"/>
                </a:solidFill>
              </a:rPr>
              <a:t>、</a:t>
            </a:r>
            <a:r>
              <a:rPr lang="ja-JP" altLang="en-US" sz="1100" dirty="0" smtClean="0">
                <a:solidFill>
                  <a:srgbClr val="FF0000"/>
                </a:solidFill>
              </a:rPr>
              <a:t>改行コードは</a:t>
            </a:r>
            <a:r>
              <a:rPr lang="en-US" altLang="ja-JP" sz="1100" dirty="0" smtClean="0">
                <a:solidFill>
                  <a:srgbClr val="FF0000"/>
                </a:solidFill>
              </a:rPr>
              <a:t>UNIX</a:t>
            </a:r>
            <a:r>
              <a:rPr lang="ja-JP" altLang="en-US" sz="1100" dirty="0" smtClean="0">
                <a:solidFill>
                  <a:srgbClr val="FF0000"/>
                </a:solidFill>
              </a:rPr>
              <a:t>に変更する必要がある！</a:t>
            </a:r>
            <a:endParaRPr lang="en-US" altLang="ja-JP" sz="1100" dirty="0" smtClean="0">
              <a:solidFill>
                <a:srgbClr val="FF0000"/>
              </a:solidFill>
            </a:endParaRPr>
          </a:p>
          <a:p>
            <a:r>
              <a:rPr kumimoji="1" lang="ja-JP" altLang="en-US" sz="1100" dirty="0" smtClean="0"/>
              <a:t>忘れると</a:t>
            </a:r>
            <a:r>
              <a:rPr kumimoji="1" lang="en-US" altLang="ja-JP" sz="1100" dirty="0" smtClean="0"/>
              <a:t>SAS</a:t>
            </a:r>
            <a:r>
              <a:rPr kumimoji="1" lang="ja-JP" altLang="en-US" sz="1100" dirty="0" smtClean="0"/>
              <a:t>がクラッシュするぞ！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79604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504" y="116632"/>
            <a:ext cx="214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プログラム</a:t>
            </a:r>
            <a:r>
              <a:rPr kumimoji="1" lang="ja-JP" altLang="en-US" smtClean="0"/>
              <a:t>の準備②</a:t>
            </a:r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9512" y="692696"/>
            <a:ext cx="44644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data HRSCPV;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infile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'./HRSCPV.csv'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dlm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=',';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 input subject $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$ period $ HR SC PV;</a:t>
            </a:r>
          </a:p>
          <a:p>
            <a:endParaRPr lang="en-US" altLang="ja-JP" sz="110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/* </a:t>
            </a:r>
            <a:r>
              <a:rPr lang="ja-JP" altLang="en-US" sz="1100">
                <a:latin typeface="ＭＳ ゴシック" pitchFamily="49" charset="-128"/>
                <a:ea typeface="ＭＳ ゴシック" pitchFamily="49" charset="-128"/>
              </a:rPr>
              <a:t>条件</a:t>
            </a:r>
            <a:r>
              <a:rPr lang="ja-JP" altLang="en-US" sz="1100" smtClean="0">
                <a:latin typeface="ＭＳ ゴシック" pitchFamily="49" charset="-128"/>
                <a:ea typeface="ＭＳ ゴシック" pitchFamily="49" charset="-128"/>
              </a:rPr>
              <a:t>、期間ごとに</a:t>
            </a:r>
            <a:r>
              <a:rPr lang="ja-JP" altLang="en-US" sz="1100">
                <a:latin typeface="ＭＳ ゴシック" pitchFamily="49" charset="-128"/>
                <a:ea typeface="ＭＳ ゴシック" pitchFamily="49" charset="-128"/>
              </a:rPr>
              <a:t>平均値を求める *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/</a:t>
            </a:r>
          </a:p>
          <a:p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proc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sort;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 by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period;</a:t>
            </a:r>
          </a:p>
          <a:p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proc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means data=HRSCPV;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 by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period;</a:t>
            </a:r>
          </a:p>
          <a:p>
            <a:endParaRPr lang="en-US" altLang="ja-JP" sz="110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/* 2</a:t>
            </a:r>
            <a:r>
              <a:rPr lang="ja-JP" altLang="en-US" sz="1100">
                <a:latin typeface="ＭＳ ゴシック" pitchFamily="49" charset="-128"/>
                <a:ea typeface="ＭＳ ゴシック" pitchFamily="49" charset="-128"/>
              </a:rPr>
              <a:t>要因とも対応がある場合の分散分析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:HR */</a:t>
            </a:r>
          </a:p>
          <a:p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proc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glm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data=HRSCPV;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class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period subject;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model HR= subject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*subject period period*subject 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           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*period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*period*subject /ss3;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           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test h=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      e=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*subject; 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test h= period      e=period*subject; 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test h=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*period e=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*period*subject; </a:t>
            </a:r>
          </a:p>
          <a:p>
            <a:endParaRPr lang="en-US" altLang="ja-JP" sz="110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/* </a:t>
            </a:r>
            <a:r>
              <a:rPr lang="ja-JP" altLang="en-US" sz="1100">
                <a:latin typeface="ＭＳ ゴシック" pitchFamily="49" charset="-128"/>
                <a:ea typeface="ＭＳ ゴシック" pitchFamily="49" charset="-128"/>
              </a:rPr>
              <a:t>多重比較 *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/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means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/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tukey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e = period*subject alpha=0.05;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means period /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tukey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e = period*subject alpha=0.05;</a:t>
            </a:r>
          </a:p>
          <a:p>
            <a:endParaRPr lang="en-US" altLang="ja-JP" sz="110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99992" y="1451967"/>
            <a:ext cx="4464496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smtClean="0">
                <a:latin typeface="ＭＳ ゴシック" pitchFamily="49" charset="-128"/>
                <a:ea typeface="ＭＳ ゴシック" pitchFamily="49" charset="-128"/>
              </a:rPr>
              <a:t>/* 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2</a:t>
            </a:r>
            <a:r>
              <a:rPr lang="ja-JP" altLang="en-US" sz="1100">
                <a:latin typeface="ＭＳ ゴシック" pitchFamily="49" charset="-128"/>
                <a:ea typeface="ＭＳ ゴシック" pitchFamily="49" charset="-128"/>
              </a:rPr>
              <a:t>要因とも対応がある場合の分散分析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:SC */</a:t>
            </a:r>
          </a:p>
          <a:p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proc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glm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data=HRSCPV;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class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period subject;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model SC= subject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*subject period period*subject 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           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*period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*period*subject /ss3;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           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test h=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      e=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*subject; 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test h= period      e=period*subject; 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test h=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*period e=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*period*subject; </a:t>
            </a:r>
          </a:p>
          <a:p>
            <a:endParaRPr lang="en-US" altLang="ja-JP" sz="110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/* </a:t>
            </a:r>
            <a:r>
              <a:rPr lang="ja-JP" altLang="en-US" sz="1100">
                <a:latin typeface="ＭＳ ゴシック" pitchFamily="49" charset="-128"/>
                <a:ea typeface="ＭＳ ゴシック" pitchFamily="49" charset="-128"/>
              </a:rPr>
              <a:t>多重比較 *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/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means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/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tukey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e = period*subject alpha=0.05;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means period /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tukey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e = period*subject alpha=0.05;</a:t>
            </a:r>
          </a:p>
          <a:p>
            <a:endParaRPr lang="en-US" altLang="ja-JP" sz="110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/* 2</a:t>
            </a:r>
            <a:r>
              <a:rPr lang="ja-JP" altLang="en-US" sz="1100">
                <a:latin typeface="ＭＳ ゴシック" pitchFamily="49" charset="-128"/>
                <a:ea typeface="ＭＳ ゴシック" pitchFamily="49" charset="-128"/>
              </a:rPr>
              <a:t>要因とも対応がある場合の分散分析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:PV */</a:t>
            </a:r>
          </a:p>
          <a:p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proc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glm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data=HRSCPV;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class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period subject;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model PV= subject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*subject period period*subject 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           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*period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*period*subject /ss3;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           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test h=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      e=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*subject; 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test h= period      e=period*subject; 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test h=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*period e=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*period*subject; </a:t>
            </a:r>
          </a:p>
          <a:p>
            <a:endParaRPr lang="en-US" altLang="ja-JP" sz="110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/* </a:t>
            </a:r>
            <a:r>
              <a:rPr lang="ja-JP" altLang="en-US" sz="1100">
                <a:latin typeface="ＭＳ ゴシック" pitchFamily="49" charset="-128"/>
                <a:ea typeface="ＭＳ ゴシック" pitchFamily="49" charset="-128"/>
              </a:rPr>
              <a:t>多重比較 *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/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means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cond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/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tukey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e = period*subject alpha=0.05;</a:t>
            </a:r>
          </a:p>
          <a:p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means period / </a:t>
            </a:r>
            <a:r>
              <a:rPr lang="en-US" altLang="ja-JP" sz="1100" err="1">
                <a:latin typeface="ＭＳ ゴシック" pitchFamily="49" charset="-128"/>
                <a:ea typeface="ＭＳ ゴシック" pitchFamily="49" charset="-128"/>
              </a:rPr>
              <a:t>tukey</a:t>
            </a:r>
            <a:r>
              <a:rPr lang="en-US" altLang="ja-JP" sz="1100">
                <a:latin typeface="ＭＳ ゴシック" pitchFamily="49" charset="-128"/>
                <a:ea typeface="ＭＳ ゴシック" pitchFamily="49" charset="-128"/>
              </a:rPr>
              <a:t> e = period*subject alpha=0.05;</a:t>
            </a:r>
          </a:p>
          <a:p>
            <a:endParaRPr kumimoji="1" lang="ja-JP" altLang="en-US" sz="1100">
              <a:latin typeface="ＭＳ ゴシック" pitchFamily="49" charset="-128"/>
              <a:ea typeface="ＭＳ ゴシック" pitchFamily="49" charset="-128"/>
            </a:endParaRPr>
          </a:p>
        </p:txBody>
      </p:sp>
      <p:cxnSp>
        <p:nvCxnSpPr>
          <p:cNvPr id="8" name="カギ線コネクタ 7"/>
          <p:cNvCxnSpPr>
            <a:stCxn id="5" idx="2"/>
            <a:endCxn id="6" idx="0"/>
          </p:cNvCxnSpPr>
          <p:nvPr/>
        </p:nvCxnSpPr>
        <p:spPr>
          <a:xfrm rot="5400000" flipH="1" flipV="1">
            <a:off x="2874143" y="989584"/>
            <a:ext cx="3395713" cy="4320480"/>
          </a:xfrm>
          <a:prstGeom prst="bentConnector5">
            <a:avLst>
              <a:gd name="adj1" fmla="val -6732"/>
              <a:gd name="adj2" fmla="val 45404"/>
              <a:gd name="adj3" fmla="val 106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175179" y="688925"/>
            <a:ext cx="4060218" cy="6267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75179" y="1374246"/>
            <a:ext cx="4060218" cy="9121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70024" y="2348880"/>
            <a:ext cx="4060218" cy="23762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4539067" y="1461339"/>
            <a:ext cx="4060218" cy="22556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4540740" y="3812485"/>
            <a:ext cx="4060218" cy="22556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矢印コネクタ 6"/>
          <p:cNvCxnSpPr/>
          <p:nvPr/>
        </p:nvCxnSpPr>
        <p:spPr>
          <a:xfrm flipH="1">
            <a:off x="1972828" y="2045555"/>
            <a:ext cx="28856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H="1">
            <a:off x="1475656" y="1684431"/>
            <a:ext cx="28856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/>
          <p:cNvSpPr/>
          <p:nvPr/>
        </p:nvSpPr>
        <p:spPr>
          <a:xfrm>
            <a:off x="2699792" y="775186"/>
            <a:ext cx="1440160" cy="277549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736128" y="755541"/>
            <a:ext cx="13388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smtClean="0"/>
              <a:t>dlm=</a:t>
            </a:r>
            <a:r>
              <a:rPr kumimoji="1" lang="ja-JP" altLang="en-US" sz="800" smtClean="0"/>
              <a:t>　で区切り文字を指定</a:t>
            </a:r>
            <a:endParaRPr kumimoji="1" lang="en-US" altLang="ja-JP" sz="800" smtClean="0"/>
          </a:p>
          <a:p>
            <a:r>
              <a:rPr lang="ja-JP" altLang="en-US" sz="800" smtClean="0"/>
              <a:t>（ここではカンマを指定）</a:t>
            </a:r>
            <a:endParaRPr kumimoji="1" lang="ja-JP" altLang="en-US" sz="800"/>
          </a:p>
        </p:txBody>
      </p:sp>
      <p:cxnSp>
        <p:nvCxnSpPr>
          <p:cNvPr id="26" name="直線矢印コネクタ 25"/>
          <p:cNvCxnSpPr>
            <a:stCxn id="24" idx="1"/>
          </p:cNvCxnSpPr>
          <p:nvPr/>
        </p:nvCxnSpPr>
        <p:spPr>
          <a:xfrm flipH="1">
            <a:off x="2555776" y="913961"/>
            <a:ext cx="144016" cy="883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1763688" y="1598870"/>
            <a:ext cx="1800200" cy="172616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1725588" y="1576645"/>
            <a:ext cx="184858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"/>
              <a:t>ソートしておかないと平均値が出ない。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2251348" y="1872938"/>
            <a:ext cx="1672580" cy="331925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2251349" y="1879973"/>
            <a:ext cx="17445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smtClean="0"/>
              <a:t>平均値を出して、変な値になってないかチェック。</a:t>
            </a:r>
            <a:endParaRPr lang="ja-JP" altLang="en-US" sz="800"/>
          </a:p>
        </p:txBody>
      </p:sp>
      <p:cxnSp>
        <p:nvCxnSpPr>
          <p:cNvPr id="37" name="直線矢印コネクタ 36"/>
          <p:cNvCxnSpPr/>
          <p:nvPr/>
        </p:nvCxnSpPr>
        <p:spPr>
          <a:xfrm flipH="1">
            <a:off x="2046200" y="2711937"/>
            <a:ext cx="28856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正方形/長方形 37"/>
          <p:cNvSpPr/>
          <p:nvPr/>
        </p:nvSpPr>
        <p:spPr>
          <a:xfrm>
            <a:off x="2334232" y="2626376"/>
            <a:ext cx="1301664" cy="172616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2296132" y="2604151"/>
            <a:ext cx="140455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800" smtClean="0"/>
              <a:t>3X3</a:t>
            </a:r>
            <a:r>
              <a:rPr lang="ja-JP" altLang="en-US" sz="800" smtClean="0"/>
              <a:t>対応ありありの分散分析</a:t>
            </a:r>
            <a:endParaRPr lang="en-US" altLang="ja-JP" sz="800" smtClean="0"/>
          </a:p>
        </p:txBody>
      </p:sp>
      <p:grpSp>
        <p:nvGrpSpPr>
          <p:cNvPr id="58" name="グループ化 57"/>
          <p:cNvGrpSpPr/>
          <p:nvPr/>
        </p:nvGrpSpPr>
        <p:grpSpPr>
          <a:xfrm>
            <a:off x="275744" y="3104610"/>
            <a:ext cx="978153" cy="324390"/>
            <a:chOff x="275744" y="3104610"/>
            <a:chExt cx="978153" cy="324390"/>
          </a:xfrm>
        </p:grpSpPr>
        <p:cxnSp>
          <p:nvCxnSpPr>
            <p:cNvPr id="40" name="直線矢印コネクタ 39"/>
            <p:cNvCxnSpPr/>
            <p:nvPr/>
          </p:nvCxnSpPr>
          <p:spPr>
            <a:xfrm flipV="1">
              <a:off x="745892" y="3104610"/>
              <a:ext cx="0" cy="1803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正方形/長方形 40"/>
            <p:cNvSpPr/>
            <p:nvPr/>
          </p:nvSpPr>
          <p:spPr>
            <a:xfrm>
              <a:off x="313844" y="3235781"/>
              <a:ext cx="864096" cy="172616"/>
            </a:xfrm>
            <a:prstGeom prst="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275744" y="3213556"/>
              <a:ext cx="978153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800" smtClean="0"/>
                <a:t>データは</a:t>
              </a:r>
              <a:r>
                <a:rPr lang="en-US" altLang="ja-JP" sz="800" smtClean="0"/>
                <a:t>HR</a:t>
              </a:r>
              <a:r>
                <a:rPr lang="ja-JP" altLang="en-US" sz="800" smtClean="0"/>
                <a:t>を指定</a:t>
              </a:r>
              <a:endParaRPr lang="en-US" altLang="ja-JP" sz="800" smtClean="0"/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2805058" y="3418056"/>
            <a:ext cx="902811" cy="200055"/>
            <a:chOff x="2751083" y="3405356"/>
            <a:chExt cx="902811" cy="200055"/>
          </a:xfrm>
        </p:grpSpPr>
        <p:sp>
          <p:nvSpPr>
            <p:cNvPr id="44" name="正方形/長方形 43"/>
            <p:cNvSpPr/>
            <p:nvPr/>
          </p:nvSpPr>
          <p:spPr>
            <a:xfrm>
              <a:off x="2789183" y="3427581"/>
              <a:ext cx="864096" cy="145435"/>
            </a:xfrm>
            <a:prstGeom prst="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2751083" y="3405356"/>
              <a:ext cx="902811" cy="2000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700" smtClean="0"/>
                <a:t>条件（課題）の効果</a:t>
              </a:r>
              <a:endParaRPr lang="en-US" altLang="ja-JP" sz="700" smtClean="0"/>
            </a:p>
          </p:txBody>
        </p:sp>
      </p:grpSp>
      <p:grpSp>
        <p:nvGrpSpPr>
          <p:cNvPr id="51" name="グループ化 50"/>
          <p:cNvGrpSpPr/>
          <p:nvPr/>
        </p:nvGrpSpPr>
        <p:grpSpPr>
          <a:xfrm>
            <a:off x="3001908" y="3589924"/>
            <a:ext cx="633507" cy="200055"/>
            <a:chOff x="3170183" y="3615324"/>
            <a:chExt cx="633507" cy="200055"/>
          </a:xfrm>
        </p:grpSpPr>
        <p:sp>
          <p:nvSpPr>
            <p:cNvPr id="46" name="正方形/長方形 45"/>
            <p:cNvSpPr/>
            <p:nvPr/>
          </p:nvSpPr>
          <p:spPr>
            <a:xfrm>
              <a:off x="3208283" y="3637549"/>
              <a:ext cx="571629" cy="151491"/>
            </a:xfrm>
            <a:prstGeom prst="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3170183" y="3615324"/>
              <a:ext cx="633507" cy="2000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700" smtClean="0"/>
                <a:t>期間の効果</a:t>
              </a:r>
              <a:endParaRPr lang="en-US" altLang="ja-JP" sz="700" smtClean="0"/>
            </a:p>
          </p:txBody>
        </p:sp>
      </p:grpSp>
      <p:grpSp>
        <p:nvGrpSpPr>
          <p:cNvPr id="52" name="グループ化 51"/>
          <p:cNvGrpSpPr/>
          <p:nvPr/>
        </p:nvGrpSpPr>
        <p:grpSpPr>
          <a:xfrm>
            <a:off x="3149679" y="3755226"/>
            <a:ext cx="1082348" cy="200055"/>
            <a:chOff x="3057604" y="3914049"/>
            <a:chExt cx="1082348" cy="200055"/>
          </a:xfrm>
        </p:grpSpPr>
        <p:sp>
          <p:nvSpPr>
            <p:cNvPr id="48" name="正方形/長方形 47"/>
            <p:cNvSpPr/>
            <p:nvPr/>
          </p:nvSpPr>
          <p:spPr>
            <a:xfrm>
              <a:off x="3131840" y="3952651"/>
              <a:ext cx="943116" cy="124421"/>
            </a:xfrm>
            <a:prstGeom prst="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3057604" y="3914049"/>
              <a:ext cx="1082348" cy="2000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700" smtClean="0"/>
                <a:t>条件</a:t>
              </a:r>
              <a:r>
                <a:rPr lang="en-US" altLang="ja-JP" sz="700" smtClean="0"/>
                <a:t>×</a:t>
              </a:r>
              <a:r>
                <a:rPr lang="ja-JP" altLang="en-US" sz="700" smtClean="0"/>
                <a:t>期間の交互作用</a:t>
              </a:r>
              <a:endParaRPr lang="en-US" altLang="ja-JP" sz="700" smtClean="0"/>
            </a:p>
          </p:txBody>
        </p:sp>
      </p:grpSp>
      <p:grpSp>
        <p:nvGrpSpPr>
          <p:cNvPr id="53" name="グループ化 52"/>
          <p:cNvGrpSpPr/>
          <p:nvPr/>
        </p:nvGrpSpPr>
        <p:grpSpPr>
          <a:xfrm>
            <a:off x="1403648" y="3986012"/>
            <a:ext cx="1017352" cy="200055"/>
            <a:chOff x="3057604" y="3914049"/>
            <a:chExt cx="1017352" cy="200055"/>
          </a:xfrm>
        </p:grpSpPr>
        <p:sp>
          <p:nvSpPr>
            <p:cNvPr id="54" name="正方形/長方形 53"/>
            <p:cNvSpPr/>
            <p:nvPr/>
          </p:nvSpPr>
          <p:spPr>
            <a:xfrm>
              <a:off x="3131840" y="3952651"/>
              <a:ext cx="943116" cy="124421"/>
            </a:xfrm>
            <a:prstGeom prst="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正方形/長方形 54"/>
            <p:cNvSpPr/>
            <p:nvPr/>
          </p:nvSpPr>
          <p:spPr>
            <a:xfrm>
              <a:off x="3057604" y="3914049"/>
              <a:ext cx="800219" cy="2000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700" smtClean="0"/>
                <a:t>多重比較を実行</a:t>
              </a:r>
              <a:endParaRPr lang="en-US" altLang="ja-JP" sz="700" smtClean="0"/>
            </a:p>
          </p:txBody>
        </p:sp>
      </p:grpSp>
      <p:cxnSp>
        <p:nvCxnSpPr>
          <p:cNvPr id="56" name="直線矢印コネクタ 55"/>
          <p:cNvCxnSpPr/>
          <p:nvPr/>
        </p:nvCxnSpPr>
        <p:spPr>
          <a:xfrm>
            <a:off x="1884263" y="4147963"/>
            <a:ext cx="0" cy="1356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グループ化 58"/>
          <p:cNvGrpSpPr/>
          <p:nvPr/>
        </p:nvGrpSpPr>
        <p:grpSpPr>
          <a:xfrm>
            <a:off x="4596378" y="2180486"/>
            <a:ext cx="958917" cy="324390"/>
            <a:chOff x="275744" y="3104610"/>
            <a:chExt cx="958917" cy="324390"/>
          </a:xfrm>
        </p:grpSpPr>
        <p:cxnSp>
          <p:nvCxnSpPr>
            <p:cNvPr id="60" name="直線矢印コネクタ 59"/>
            <p:cNvCxnSpPr/>
            <p:nvPr/>
          </p:nvCxnSpPr>
          <p:spPr>
            <a:xfrm flipV="1">
              <a:off x="745892" y="3104610"/>
              <a:ext cx="0" cy="1803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正方形/長方形 60"/>
            <p:cNvSpPr/>
            <p:nvPr/>
          </p:nvSpPr>
          <p:spPr>
            <a:xfrm>
              <a:off x="313844" y="3235781"/>
              <a:ext cx="864096" cy="172616"/>
            </a:xfrm>
            <a:prstGeom prst="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275744" y="3213556"/>
              <a:ext cx="958917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800" smtClean="0"/>
                <a:t>データは</a:t>
              </a:r>
              <a:r>
                <a:rPr lang="en-US" altLang="ja-JP" sz="800" smtClean="0"/>
                <a:t>SC</a:t>
              </a:r>
              <a:r>
                <a:rPr lang="ja-JP" altLang="en-US" sz="800" smtClean="0"/>
                <a:t>を指定</a:t>
              </a:r>
              <a:endParaRPr lang="en-US" altLang="ja-JP" sz="800" smtClean="0"/>
            </a:p>
          </p:txBody>
        </p:sp>
      </p:grpSp>
      <p:grpSp>
        <p:nvGrpSpPr>
          <p:cNvPr id="63" name="グループ化 62"/>
          <p:cNvGrpSpPr/>
          <p:nvPr/>
        </p:nvGrpSpPr>
        <p:grpSpPr>
          <a:xfrm>
            <a:off x="4592617" y="4510866"/>
            <a:ext cx="968535" cy="324390"/>
            <a:chOff x="275744" y="3104610"/>
            <a:chExt cx="968535" cy="324390"/>
          </a:xfrm>
        </p:grpSpPr>
        <p:cxnSp>
          <p:nvCxnSpPr>
            <p:cNvPr id="64" name="直線矢印コネクタ 63"/>
            <p:cNvCxnSpPr/>
            <p:nvPr/>
          </p:nvCxnSpPr>
          <p:spPr>
            <a:xfrm flipV="1">
              <a:off x="745892" y="3104610"/>
              <a:ext cx="0" cy="1803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正方形/長方形 64"/>
            <p:cNvSpPr/>
            <p:nvPr/>
          </p:nvSpPr>
          <p:spPr>
            <a:xfrm>
              <a:off x="313844" y="3235781"/>
              <a:ext cx="864096" cy="172616"/>
            </a:xfrm>
            <a:prstGeom prst="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正方形/長方形 65"/>
            <p:cNvSpPr/>
            <p:nvPr/>
          </p:nvSpPr>
          <p:spPr>
            <a:xfrm>
              <a:off x="275744" y="3213556"/>
              <a:ext cx="968535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800" smtClean="0"/>
                <a:t>データは</a:t>
              </a:r>
              <a:r>
                <a:rPr lang="en-US" altLang="ja-JP" sz="800" smtClean="0"/>
                <a:t>PV</a:t>
              </a:r>
              <a:r>
                <a:rPr lang="ja-JP" altLang="en-US" sz="800" smtClean="0"/>
                <a:t>を指定</a:t>
              </a:r>
              <a:endParaRPr lang="en-US" altLang="ja-JP" sz="800" smtClean="0"/>
            </a:p>
          </p:txBody>
        </p:sp>
      </p:grpSp>
      <p:grpSp>
        <p:nvGrpSpPr>
          <p:cNvPr id="67" name="グループ化 66"/>
          <p:cNvGrpSpPr/>
          <p:nvPr/>
        </p:nvGrpSpPr>
        <p:grpSpPr>
          <a:xfrm>
            <a:off x="7152569" y="976883"/>
            <a:ext cx="1019831" cy="363885"/>
            <a:chOff x="275744" y="3213556"/>
            <a:chExt cx="1019831" cy="363885"/>
          </a:xfrm>
        </p:grpSpPr>
        <p:cxnSp>
          <p:nvCxnSpPr>
            <p:cNvPr id="68" name="直線矢印コネクタ 67"/>
            <p:cNvCxnSpPr/>
            <p:nvPr/>
          </p:nvCxnSpPr>
          <p:spPr>
            <a:xfrm>
              <a:off x="791912" y="3284984"/>
              <a:ext cx="0" cy="29245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正方形/長方形 68"/>
            <p:cNvSpPr/>
            <p:nvPr/>
          </p:nvSpPr>
          <p:spPr>
            <a:xfrm>
              <a:off x="313843" y="3235781"/>
              <a:ext cx="981731" cy="172616"/>
            </a:xfrm>
            <a:prstGeom prst="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正方形/長方形 69"/>
            <p:cNvSpPr/>
            <p:nvPr/>
          </p:nvSpPr>
          <p:spPr>
            <a:xfrm>
              <a:off x="275744" y="3213556"/>
              <a:ext cx="1019831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800" smtClean="0"/>
                <a:t>あとは繰り返しだ！</a:t>
              </a:r>
              <a:endParaRPr lang="en-US" altLang="ja-JP" sz="800" smtClean="0"/>
            </a:p>
          </p:txBody>
        </p:sp>
      </p:grpSp>
      <p:sp>
        <p:nvSpPr>
          <p:cNvPr id="72" name="テキスト ボックス 71"/>
          <p:cNvSpPr txBox="1"/>
          <p:nvPr/>
        </p:nvSpPr>
        <p:spPr>
          <a:xfrm>
            <a:off x="2314247" y="6237312"/>
            <a:ext cx="4791696" cy="43088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100" smtClean="0"/>
              <a:t>プログラムとデータを同じディレクトリに配置したら、</a:t>
            </a:r>
            <a:r>
              <a:rPr kumimoji="1" lang="en-US" altLang="ja-JP" sz="1100" smtClean="0"/>
              <a:t>sas HRSCPV.sas</a:t>
            </a:r>
            <a:r>
              <a:rPr kumimoji="1" lang="ja-JP" altLang="en-US" sz="1100" smtClean="0"/>
              <a:t>　で実行だ。</a:t>
            </a:r>
            <a:endParaRPr kumimoji="1" lang="en-US" altLang="ja-JP" sz="1100" smtClean="0"/>
          </a:p>
          <a:p>
            <a:r>
              <a:rPr kumimoji="1" lang="ja-JP" altLang="en-US" sz="1100" smtClean="0"/>
              <a:t>エラーがでなければ、出力結果である </a:t>
            </a:r>
            <a:r>
              <a:rPr kumimoji="1" lang="en-US" altLang="ja-JP" sz="1100" smtClean="0"/>
              <a:t>HRSCPV.lst</a:t>
            </a:r>
            <a:r>
              <a:rPr kumimoji="1" lang="ja-JP" altLang="en-US" sz="1100" smtClean="0"/>
              <a:t>が生成される。</a:t>
            </a:r>
            <a:endParaRPr kumimoji="1" lang="ja-JP" altLang="en-US" sz="1100"/>
          </a:p>
        </p:txBody>
      </p:sp>
    </p:spTree>
    <p:extLst>
      <p:ext uri="{BB962C8B-B14F-4D97-AF65-F5344CB8AC3E}">
        <p14:creationId xmlns:p14="http://schemas.microsoft.com/office/powerpoint/2010/main" val="178991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504" y="116632"/>
            <a:ext cx="3384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mtClean="0"/>
              <a:t>結果の確認①　平均値のチェック</a:t>
            </a:r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403648" y="485964"/>
            <a:ext cx="626469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SAS 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システム                  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2012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年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05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月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21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日 月曜日 午後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01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時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29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分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57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秒   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1</a:t>
            </a:r>
          </a:p>
          <a:p>
            <a:endParaRPr lang="en-US" altLang="ja-JP" sz="70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------------------------------------------------------- cond=MA period=recov -------------------------------------------------------</a:t>
            </a:r>
          </a:p>
          <a:p>
            <a:endParaRPr lang="en-US" altLang="ja-JP" sz="70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                              MEANS 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プロシジャ</a:t>
            </a:r>
          </a:p>
          <a:p>
            <a:endParaRPr lang="ja-JP" altLang="en-US" sz="70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                            変数      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N            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平均        標準偏差          最小値          最大値</a:t>
            </a:r>
          </a:p>
          <a:p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                            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---------------------------------------------------------------------------</a:t>
            </a: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HR       17      76.0800791       9.2090628      56.1375000      89.3541667</a:t>
            </a: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SC       17       6.9586388       4.7677987       0.8097479      17.9959083</a:t>
            </a: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PV       17     185.1090130      99.1158466      89.0625000     414.8125000</a:t>
            </a: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---------------------------------------------------------------------------</a:t>
            </a:r>
          </a:p>
          <a:p>
            <a:endParaRPr lang="en-US" altLang="ja-JP" sz="70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70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------------------------------------------------------- cond=MA period=rest --------------------------------------------------------</a:t>
            </a:r>
          </a:p>
          <a:p>
            <a:endParaRPr lang="en-US" altLang="ja-JP" sz="70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変数      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N            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平均        標準偏差          最小値          最大値</a:t>
            </a:r>
          </a:p>
          <a:p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                            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---------------------------------------------------------------------------</a:t>
            </a: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HR       17      75.9610294       9.8319450      54.0083333      91.6083333</a:t>
            </a: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SC       17       7.7246630       5.2401316       0.9031042      23.2765292</a:t>
            </a: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PV       17     177.5703431     105.6921869      56.2291667     458.6625000</a:t>
            </a: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---------------------------------------------------------------------------</a:t>
            </a:r>
          </a:p>
          <a:p>
            <a:endParaRPr lang="en-US" altLang="ja-JP" sz="70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70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------------------------------------------------------- cond=MA period=task --------------------------------------------------------</a:t>
            </a:r>
          </a:p>
          <a:p>
            <a:endParaRPr lang="en-US" altLang="ja-JP" sz="70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変数      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N            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平均        標準偏差          最小値          最大値</a:t>
            </a:r>
          </a:p>
          <a:p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                            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---------------------------------------------------------------------------</a:t>
            </a: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HR       17      79.8720588       9.2632797      59.4708333      94.5958333</a:t>
            </a: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SC       17       7.7475581       5.5165234       0.8221167      21.7640167</a:t>
            </a: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PV       17     180.8845588     111.0385872      56.2125000     436.2333333</a:t>
            </a: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---------------------------------------------------------------------------</a:t>
            </a:r>
          </a:p>
          <a:p>
            <a:endParaRPr lang="en-US" altLang="ja-JP" sz="70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70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------------------------------------------------------- cond=MD period=recov -------------------------------------------------------</a:t>
            </a:r>
          </a:p>
          <a:p>
            <a:endParaRPr lang="en-US" altLang="ja-JP" sz="70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変数      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N            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平均        標準偏差          最小値          最大値</a:t>
            </a:r>
          </a:p>
          <a:p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                            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---------------------------------------------------------------------------</a:t>
            </a: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HR       17      74.3151253       8.9707568      58.2916667      93.0208333</a:t>
            </a: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SC       17       9.2579747       7.2728351       0.5467333      26.1439792</a:t>
            </a: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PV       17     137.0049546      91.2879292      21.5738397     299.9083333</a:t>
            </a: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---------------------------------------------------------------------------</a:t>
            </a:r>
          </a:p>
          <a:p>
            <a:endParaRPr lang="en-US" altLang="ja-JP" sz="70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70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------------------------------------------------------- cond=MD period=rest --------------------------------------------------------</a:t>
            </a:r>
          </a:p>
          <a:p>
            <a:endParaRPr lang="en-US" altLang="ja-JP" sz="70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変数      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N            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平均        標準偏差          最小値          最大値</a:t>
            </a:r>
          </a:p>
          <a:p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                            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---------------------------------------------------------------------------</a:t>
            </a: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HR       17      73.4816176       9.0699796      56.6916667      95.7041667</a:t>
            </a: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SC       17       9.7214164       6.7487445       0.6590917      27.5421125</a:t>
            </a: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PV       17     149.9629902      92.7161715      37.8958333     325.0583333</a:t>
            </a: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---------------------------------------------------------------------------</a:t>
            </a:r>
          </a:p>
          <a:p>
            <a:endParaRPr lang="en-US" altLang="ja-JP" sz="70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70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27984" y="6238473"/>
            <a:ext cx="4320480" cy="43088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smtClean="0"/>
              <a:t>グラフを描いて、</a:t>
            </a:r>
            <a:r>
              <a:rPr kumimoji="1" lang="en-US" altLang="ja-JP" sz="1100" smtClean="0"/>
              <a:t>SAS</a:t>
            </a:r>
            <a:r>
              <a:rPr kumimoji="1" lang="ja-JP" altLang="en-US" sz="1100" smtClean="0"/>
              <a:t>が読み込んだデータに誤りがないかチェックしたほうが良いだろう。</a:t>
            </a:r>
            <a:r>
              <a:rPr kumimoji="1" lang="en-US" altLang="ja-JP" sz="1100" smtClean="0"/>
              <a:t>HR</a:t>
            </a:r>
            <a:r>
              <a:rPr kumimoji="1" lang="ja-JP" altLang="en-US" sz="1100" smtClean="0"/>
              <a:t>が</a:t>
            </a:r>
            <a:r>
              <a:rPr kumimoji="1" lang="en-US" altLang="ja-JP" sz="1100" smtClean="0"/>
              <a:t>1200</a:t>
            </a:r>
            <a:r>
              <a:rPr kumimoji="1" lang="ja-JP" altLang="en-US" sz="1100" smtClean="0"/>
              <a:t>とかになってないだろうか？</a:t>
            </a:r>
            <a:endParaRPr kumimoji="1" lang="ja-JP" altLang="en-US" sz="1100"/>
          </a:p>
        </p:txBody>
      </p:sp>
    </p:spTree>
    <p:extLst>
      <p:ext uri="{BB962C8B-B14F-4D97-AF65-F5344CB8AC3E}">
        <p14:creationId xmlns:p14="http://schemas.microsoft.com/office/powerpoint/2010/main" val="124059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504" y="116632"/>
            <a:ext cx="4400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mtClean="0"/>
              <a:t>結果の確認②　</a:t>
            </a:r>
            <a:r>
              <a:rPr lang="en-US" altLang="ja-JP" smtClean="0"/>
              <a:t>HR</a:t>
            </a:r>
            <a:r>
              <a:rPr lang="ja-JP" altLang="en-US" smtClean="0"/>
              <a:t>　主効果および交互作用</a:t>
            </a:r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95536" y="979024"/>
            <a:ext cx="561662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Type III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変動因                  自由度          平方和        平均平方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F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値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Pr &gt; F</a:t>
            </a:r>
          </a:p>
          <a:p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subject                     16     12841.79959       802.61247        .       .    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cond                         2       748.47068       374.23534        .       .    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cond*subject                32      1278.69311        39.95916        .       .    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period                       2       673.99834       336.99917        .       .    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period*subject              32       379.49217        11.85913        .       .    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cond*period                  4       861.04868       215.26217        .       .    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cond*period*subject         64       602.18828         9.40919        .       .    </a:t>
            </a:r>
          </a:p>
          <a:p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誤差の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Type III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平均平方として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cond*subject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を使用した場合の仮説検定</a:t>
            </a:r>
          </a:p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</a:t>
            </a:r>
          </a:p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        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Type III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変動因                  自由度          平方和        平均平方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F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値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Pr &gt; F</a:t>
            </a:r>
          </a:p>
          <a:p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cond                         2     748.4706837     374.2353419       9.37    0.0006</a:t>
            </a:r>
          </a:p>
          <a:p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誤差の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Type III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平均平方として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period*subject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を使用した場合の仮説検定</a:t>
            </a:r>
          </a:p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</a:t>
            </a:r>
          </a:p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        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Type III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変動因                  自由度          平方和        平均平方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F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値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Pr &gt; F</a:t>
            </a:r>
          </a:p>
          <a:p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period                       2     673.9983430     336.9991715      28.42    &lt;.0001</a:t>
            </a:r>
          </a:p>
          <a:p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誤差の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Type III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平均平方として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cond*period*subject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を使用した場合の仮説検定</a:t>
            </a:r>
          </a:p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</a:t>
            </a:r>
          </a:p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        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Type III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変動因                  自由度          平方和        平均平方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F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値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Pr &gt; F</a:t>
            </a:r>
          </a:p>
          <a:p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cond*period                  4     861.0486773     215.2621693      22.88    &lt;.0001</a:t>
            </a:r>
            <a:endParaRPr kumimoji="1" lang="ja-JP" altLang="en-US" sz="70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940152" y="2344812"/>
            <a:ext cx="2808312" cy="110799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100" smtClean="0"/>
              <a:t>HR</a:t>
            </a:r>
            <a:r>
              <a:rPr kumimoji="1" lang="ja-JP" altLang="en-US" sz="1100" smtClean="0"/>
              <a:t>を従属変数として、課題</a:t>
            </a:r>
            <a:r>
              <a:rPr kumimoji="1" lang="en-US" altLang="ja-JP" sz="1100" smtClean="0"/>
              <a:t>×</a:t>
            </a:r>
            <a:r>
              <a:rPr lang="ja-JP" altLang="en-US" sz="1100" smtClean="0"/>
              <a:t>期間の対応のある分散分析を行った。その結果、課題の主効果</a:t>
            </a:r>
            <a:r>
              <a:rPr kumimoji="1" lang="ja-JP" altLang="en-US" sz="1100" smtClean="0"/>
              <a:t>が有意であった（</a:t>
            </a:r>
            <a:r>
              <a:rPr kumimoji="1" lang="en-US" altLang="ja-JP" sz="1100" smtClean="0"/>
              <a:t>F(2,32)=9.37,p&lt;.001</a:t>
            </a:r>
            <a:r>
              <a:rPr kumimoji="1" lang="ja-JP" altLang="en-US" sz="1100" smtClean="0"/>
              <a:t>）。</a:t>
            </a:r>
            <a:r>
              <a:rPr lang="ja-JP" altLang="en-US" sz="1100"/>
              <a:t>そこ</a:t>
            </a:r>
            <a:r>
              <a:rPr lang="ja-JP" altLang="en-US" sz="1100" smtClean="0"/>
              <a:t>で、</a:t>
            </a:r>
            <a:r>
              <a:rPr lang="en-US" altLang="ja-JP" sz="1100" smtClean="0"/>
              <a:t>Tukey</a:t>
            </a:r>
            <a:r>
              <a:rPr lang="ja-JP" altLang="en-US" sz="1100" smtClean="0"/>
              <a:t>の</a:t>
            </a:r>
            <a:r>
              <a:rPr lang="en-US" altLang="ja-JP" sz="1100" smtClean="0"/>
              <a:t>HSD</a:t>
            </a:r>
            <a:r>
              <a:rPr lang="ja-JP" altLang="en-US" sz="1100" smtClean="0"/>
              <a:t>検定を用い、多重比較を行ったところ、鏡映描写時の</a:t>
            </a:r>
            <a:r>
              <a:rPr kumimoji="1" lang="en-US" altLang="ja-JP" sz="1100" smtClean="0"/>
              <a:t>HR</a:t>
            </a:r>
            <a:r>
              <a:rPr kumimoji="1" lang="ja-JP" altLang="en-US" sz="1100" smtClean="0"/>
              <a:t>は他課題時にくらべ有意に低い事がしめされた</a:t>
            </a:r>
            <a:r>
              <a:rPr kumimoji="1" lang="en-US" altLang="ja-JP" sz="1100" smtClean="0"/>
              <a:t>(</a:t>
            </a:r>
            <a:r>
              <a:rPr lang="en-US" altLang="ja-JP" sz="1100" smtClean="0"/>
              <a:t>p&lt;.05)</a:t>
            </a:r>
            <a:r>
              <a:rPr lang="ja-JP" altLang="en-US" sz="1100" smtClean="0"/>
              <a:t>。</a:t>
            </a:r>
            <a:endParaRPr kumimoji="1" lang="en-US" altLang="ja-JP" sz="110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940152" y="3546302"/>
            <a:ext cx="2808312" cy="76944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smtClean="0"/>
              <a:t>また、期間の効果も有意であった</a:t>
            </a:r>
            <a:r>
              <a:rPr lang="ja-JP" altLang="en-US" sz="1100" smtClean="0"/>
              <a:t>（</a:t>
            </a:r>
            <a:r>
              <a:rPr lang="en-US" altLang="ja-JP" sz="1100"/>
              <a:t>F(2,32</a:t>
            </a:r>
            <a:r>
              <a:rPr lang="en-US" altLang="ja-JP" sz="1100" smtClean="0"/>
              <a:t>)=</a:t>
            </a:r>
            <a:r>
              <a:rPr lang="ja-JP" altLang="en-US" sz="1100" smtClean="0"/>
              <a:t>　</a:t>
            </a:r>
            <a:r>
              <a:rPr lang="en-US" altLang="ja-JP" sz="1100" smtClean="0"/>
              <a:t>28.42,</a:t>
            </a:r>
            <a:r>
              <a:rPr lang="ja-JP" altLang="en-US" sz="1100" smtClean="0"/>
              <a:t>　</a:t>
            </a:r>
            <a:r>
              <a:rPr lang="en-US" altLang="ja-JP" sz="1100" smtClean="0"/>
              <a:t>p</a:t>
            </a:r>
            <a:r>
              <a:rPr lang="en-US" altLang="ja-JP" sz="1100"/>
              <a:t>&lt;.001</a:t>
            </a:r>
            <a:r>
              <a:rPr lang="ja-JP" altLang="en-US" sz="1100"/>
              <a:t>）</a:t>
            </a:r>
            <a:r>
              <a:rPr lang="ja-JP" altLang="en-US" sz="1100" smtClean="0"/>
              <a:t>。同様に多重比較を行ったところ、課題期の</a:t>
            </a:r>
            <a:r>
              <a:rPr lang="en-US" altLang="ja-JP" sz="1100" smtClean="0"/>
              <a:t>HR</a:t>
            </a:r>
            <a:r>
              <a:rPr lang="ja-JP" altLang="en-US" sz="1100" smtClean="0"/>
              <a:t>が他期間に比べ有意に高いことが示された</a:t>
            </a:r>
            <a:r>
              <a:rPr lang="en-US" altLang="ja-JP" sz="1100" smtClean="0"/>
              <a:t>(p&lt;.05)</a:t>
            </a:r>
            <a:r>
              <a:rPr lang="ja-JP" altLang="en-US" sz="1100" smtClean="0"/>
              <a:t>。</a:t>
            </a:r>
            <a:endParaRPr lang="ja-JP" altLang="en-US" sz="110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940152" y="4387751"/>
            <a:ext cx="2808312" cy="76944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100"/>
              <a:t>さらに</a:t>
            </a:r>
            <a:r>
              <a:rPr lang="ja-JP" altLang="en-US" sz="1100" smtClean="0"/>
              <a:t>、課題</a:t>
            </a:r>
            <a:r>
              <a:rPr lang="en-US" altLang="ja-JP" sz="1100" smtClean="0"/>
              <a:t>×</a:t>
            </a:r>
            <a:r>
              <a:rPr kumimoji="1" lang="ja-JP" altLang="en-US" sz="1100" smtClean="0"/>
              <a:t>期間の交互作用も有意であった</a:t>
            </a:r>
            <a:r>
              <a:rPr lang="ja-JP" altLang="en-US" sz="1100" smtClean="0"/>
              <a:t>（</a:t>
            </a:r>
            <a:r>
              <a:rPr lang="en-US" altLang="ja-JP" sz="1100" smtClean="0"/>
              <a:t>F(4,64)=22.88,</a:t>
            </a:r>
            <a:r>
              <a:rPr lang="ja-JP" altLang="en-US" sz="1100" smtClean="0"/>
              <a:t> </a:t>
            </a:r>
            <a:r>
              <a:rPr lang="en-US" altLang="ja-JP" sz="1100" smtClean="0"/>
              <a:t>p</a:t>
            </a:r>
            <a:r>
              <a:rPr lang="en-US" altLang="ja-JP" sz="1100"/>
              <a:t>&lt;.001</a:t>
            </a:r>
            <a:r>
              <a:rPr lang="ja-JP" altLang="en-US" sz="1100"/>
              <a:t>）</a:t>
            </a:r>
            <a:r>
              <a:rPr lang="ja-JP" altLang="en-US" sz="1100" smtClean="0"/>
              <a:t>。したがって、各期間における</a:t>
            </a:r>
            <a:r>
              <a:rPr lang="en-US" altLang="ja-JP" sz="1100" smtClean="0"/>
              <a:t>HR</a:t>
            </a:r>
            <a:r>
              <a:rPr lang="ja-JP" altLang="en-US" sz="1100" smtClean="0"/>
              <a:t>の変化には、課題により差がある事が示された。</a:t>
            </a:r>
            <a:endParaRPr kumimoji="1" lang="ja-JP" altLang="en-US" sz="1100"/>
          </a:p>
        </p:txBody>
      </p:sp>
      <p:sp>
        <p:nvSpPr>
          <p:cNvPr id="3" name="円/楕円 2"/>
          <p:cNvSpPr/>
          <p:nvPr/>
        </p:nvSpPr>
        <p:spPr>
          <a:xfrm>
            <a:off x="2580000" y="1434926"/>
            <a:ext cx="576064" cy="719416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/>
          <p:cNvGrpSpPr/>
          <p:nvPr/>
        </p:nvGrpSpPr>
        <p:grpSpPr>
          <a:xfrm>
            <a:off x="1542537" y="684415"/>
            <a:ext cx="1037463" cy="821855"/>
            <a:chOff x="275744" y="3213556"/>
            <a:chExt cx="1037463" cy="821855"/>
          </a:xfrm>
        </p:grpSpPr>
        <p:cxnSp>
          <p:nvCxnSpPr>
            <p:cNvPr id="11" name="直線矢印コネクタ 10"/>
            <p:cNvCxnSpPr/>
            <p:nvPr/>
          </p:nvCxnSpPr>
          <p:spPr>
            <a:xfrm>
              <a:off x="745892" y="3284984"/>
              <a:ext cx="567315" cy="75042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正方形/長方形 11"/>
            <p:cNvSpPr/>
            <p:nvPr/>
          </p:nvSpPr>
          <p:spPr>
            <a:xfrm>
              <a:off x="313843" y="3235781"/>
              <a:ext cx="999363" cy="172616"/>
            </a:xfrm>
            <a:prstGeom prst="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275744" y="3213556"/>
              <a:ext cx="1037463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800"/>
                <a:t>自由度はここを見る</a:t>
              </a: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584305" y="2802270"/>
            <a:ext cx="902811" cy="200055"/>
            <a:chOff x="2751083" y="3405356"/>
            <a:chExt cx="902811" cy="200055"/>
          </a:xfrm>
        </p:grpSpPr>
        <p:sp>
          <p:nvSpPr>
            <p:cNvPr id="16" name="正方形/長方形 15"/>
            <p:cNvSpPr/>
            <p:nvPr/>
          </p:nvSpPr>
          <p:spPr>
            <a:xfrm>
              <a:off x="2789183" y="3427581"/>
              <a:ext cx="864096" cy="145435"/>
            </a:xfrm>
            <a:prstGeom prst="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2751083" y="3405356"/>
              <a:ext cx="902811" cy="2000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700" smtClean="0"/>
                <a:t>条件（課題）の効果</a:t>
              </a:r>
              <a:endParaRPr lang="en-US" altLang="ja-JP" sz="700" smtClean="0"/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853609" y="3682479"/>
            <a:ext cx="633507" cy="200055"/>
            <a:chOff x="3170183" y="3615324"/>
            <a:chExt cx="633507" cy="200055"/>
          </a:xfrm>
        </p:grpSpPr>
        <p:sp>
          <p:nvSpPr>
            <p:cNvPr id="19" name="正方形/長方形 18"/>
            <p:cNvSpPr/>
            <p:nvPr/>
          </p:nvSpPr>
          <p:spPr>
            <a:xfrm>
              <a:off x="3208283" y="3637549"/>
              <a:ext cx="571629" cy="151491"/>
            </a:xfrm>
            <a:prstGeom prst="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3170183" y="3615324"/>
              <a:ext cx="633507" cy="2000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700" smtClean="0"/>
                <a:t>期間の効果</a:t>
              </a:r>
              <a:endParaRPr lang="en-US" altLang="ja-JP" sz="700" smtClean="0"/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441104" y="4509619"/>
            <a:ext cx="1082348" cy="200055"/>
            <a:chOff x="3057604" y="3914049"/>
            <a:chExt cx="1082348" cy="200055"/>
          </a:xfrm>
        </p:grpSpPr>
        <p:sp>
          <p:nvSpPr>
            <p:cNvPr id="22" name="正方形/長方形 21"/>
            <p:cNvSpPr/>
            <p:nvPr/>
          </p:nvSpPr>
          <p:spPr>
            <a:xfrm>
              <a:off x="3131840" y="3952651"/>
              <a:ext cx="943116" cy="124421"/>
            </a:xfrm>
            <a:prstGeom prst="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3057604" y="3914049"/>
              <a:ext cx="1082348" cy="2000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700" smtClean="0"/>
                <a:t>条件</a:t>
              </a:r>
              <a:r>
                <a:rPr lang="en-US" altLang="ja-JP" sz="700" smtClean="0"/>
                <a:t>×</a:t>
              </a:r>
              <a:r>
                <a:rPr lang="ja-JP" altLang="en-US" sz="700" smtClean="0"/>
                <a:t>期間の交互作用</a:t>
              </a:r>
              <a:endParaRPr lang="en-US" altLang="ja-JP" sz="700" smtClean="0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874" y="226003"/>
            <a:ext cx="3017540" cy="181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351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504" y="116632"/>
            <a:ext cx="3070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mtClean="0"/>
              <a:t>結果の確認③　</a:t>
            </a:r>
            <a:r>
              <a:rPr lang="en-US" altLang="ja-JP" smtClean="0"/>
              <a:t>HR</a:t>
            </a:r>
            <a:r>
              <a:rPr lang="ja-JP" altLang="en-US" smtClean="0"/>
              <a:t>　多重比較</a:t>
            </a:r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403648" y="722595"/>
            <a:ext cx="6624736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HR 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における 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Tukey 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のスチューデント化範囲 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(HSD) 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検定</a:t>
            </a:r>
          </a:p>
          <a:p>
            <a:endParaRPr lang="ja-JP" altLang="en-US" sz="70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               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NOTE: 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この検定は第 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1 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種の実験全体での過誤を制御しますが、 一般的に第 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2 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種の過誤は 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REGWQ 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より高いです。</a:t>
            </a:r>
          </a:p>
          <a:p>
            <a:endParaRPr lang="ja-JP" altLang="en-US" sz="700">
              <a:latin typeface="ＭＳ ゴシック" pitchFamily="49" charset="-128"/>
              <a:ea typeface="ＭＳ ゴシック" pitchFamily="49" charset="-128"/>
            </a:endParaRPr>
          </a:p>
          <a:p>
            <a:endParaRPr lang="ja-JP" altLang="en-US" sz="70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                                               アルファ                         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0.05</a:t>
            </a: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                   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誤差の自由度                       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32</a:t>
            </a: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                   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誤差の平均平方               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11.85913</a:t>
            </a: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                   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スチューデント化範囲の棄却値  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3.47525</a:t>
            </a: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                   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最小な有意差                   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1.6758</a:t>
            </a:r>
          </a:p>
          <a:p>
            <a:endParaRPr lang="en-US" altLang="ja-JP" sz="70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70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ラベルがすべての水準で同じ文字であるとき、どの対比較も統計的には有意ではありません。</a:t>
            </a:r>
          </a:p>
          <a:p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 </a:t>
            </a:r>
          </a:p>
          <a:p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 </a:t>
            </a:r>
          </a:p>
          <a:p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                                      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Tukey 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グループ          平均      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N    cond</a:t>
            </a:r>
          </a:p>
          <a:p>
            <a:endParaRPr lang="en-US" altLang="ja-JP" sz="70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                       A       78.7072     51    SP  </a:t>
            </a: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                       A                             </a:t>
            </a: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                       A       77.3044     51    MA  </a:t>
            </a: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                                                     </a:t>
            </a: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                       B       73.4739     51    MD  </a:t>
            </a: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                                SAS 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システム                  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2012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年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05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月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21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日 月曜日 午後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01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時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29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分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57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秒   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6</a:t>
            </a:r>
          </a:p>
          <a:p>
            <a:endParaRPr lang="en-US" altLang="ja-JP" sz="70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                               GLM 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プロシジャ</a:t>
            </a:r>
          </a:p>
          <a:p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 </a:t>
            </a:r>
          </a:p>
          <a:p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                                        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HR 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における 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Tukey 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のスチューデント化範囲 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(HSD) 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検定</a:t>
            </a:r>
          </a:p>
          <a:p>
            <a:endParaRPr lang="ja-JP" altLang="en-US" sz="70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               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NOTE: 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この検定は第 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1 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種の実験全体での過誤を制御しますが、 一般的に第 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2 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種の過誤は 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REGWQ 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より高いです。</a:t>
            </a:r>
          </a:p>
          <a:p>
            <a:endParaRPr lang="ja-JP" altLang="en-US" sz="700">
              <a:latin typeface="ＭＳ ゴシック" pitchFamily="49" charset="-128"/>
              <a:ea typeface="ＭＳ ゴシック" pitchFamily="49" charset="-128"/>
            </a:endParaRPr>
          </a:p>
          <a:p>
            <a:endParaRPr lang="ja-JP" altLang="en-US" sz="70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                                               アルファ                         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0.05</a:t>
            </a: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                   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誤差の自由度                       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32</a:t>
            </a: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                   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誤差の平均平方               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11.85913</a:t>
            </a: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                   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スチューデント化範囲の棄却値  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3.47525</a:t>
            </a: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                   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最小な有意差                   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1.6758</a:t>
            </a:r>
          </a:p>
          <a:p>
            <a:endParaRPr lang="en-US" altLang="ja-JP" sz="70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70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ラベルがすべての水準で同じ文字であるとき、どの対比較も統計的には有意ではありません。</a:t>
            </a:r>
          </a:p>
          <a:p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 </a:t>
            </a:r>
          </a:p>
          <a:p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 </a:t>
            </a:r>
          </a:p>
          <a:p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                                     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Tukey </a:t>
            </a:r>
            <a:r>
              <a:rPr lang="ja-JP" altLang="en-US" sz="700">
                <a:latin typeface="ＭＳ ゴシック" pitchFamily="49" charset="-128"/>
                <a:ea typeface="ＭＳ ゴシック" pitchFamily="49" charset="-128"/>
              </a:rPr>
              <a:t>グループ          平均      </a:t>
            </a:r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N    period</a:t>
            </a:r>
          </a:p>
          <a:p>
            <a:endParaRPr lang="en-US" altLang="ja-JP" sz="70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                      A       79.4570     51    task  </a:t>
            </a: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                                                      </a:t>
            </a: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                      B       75.1827     51    rest  </a:t>
            </a: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                      B                               </a:t>
            </a:r>
          </a:p>
          <a:p>
            <a:r>
              <a:rPr lang="en-US" altLang="ja-JP" sz="700">
                <a:latin typeface="ＭＳ ゴシック" pitchFamily="49" charset="-128"/>
                <a:ea typeface="ＭＳ ゴシック" pitchFamily="49" charset="-128"/>
              </a:rPr>
              <a:t>                                                  B       74.8458     51    recov </a:t>
            </a:r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3491880" y="2492896"/>
            <a:ext cx="1800200" cy="719416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" name="グループ化 5"/>
          <p:cNvGrpSpPr/>
          <p:nvPr/>
        </p:nvGrpSpPr>
        <p:grpSpPr>
          <a:xfrm>
            <a:off x="5364088" y="2204864"/>
            <a:ext cx="2200608" cy="576064"/>
            <a:chOff x="-84296" y="3213556"/>
            <a:chExt cx="2200608" cy="576064"/>
          </a:xfrm>
        </p:grpSpPr>
        <p:cxnSp>
          <p:nvCxnSpPr>
            <p:cNvPr id="7" name="直線矢印コネクタ 6"/>
            <p:cNvCxnSpPr/>
            <p:nvPr/>
          </p:nvCxnSpPr>
          <p:spPr>
            <a:xfrm flipH="1">
              <a:off x="-84296" y="3284984"/>
              <a:ext cx="830188" cy="5046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正方形/長方形 7"/>
            <p:cNvSpPr/>
            <p:nvPr/>
          </p:nvSpPr>
          <p:spPr>
            <a:xfrm>
              <a:off x="313843" y="3235780"/>
              <a:ext cx="1802469" cy="301521"/>
            </a:xfrm>
            <a:prstGeom prst="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275744" y="3213556"/>
              <a:ext cx="184056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800" smtClean="0"/>
                <a:t>課題による多重比較の結果</a:t>
              </a:r>
              <a:endParaRPr lang="en-US" altLang="ja-JP" sz="800" smtClean="0"/>
            </a:p>
            <a:p>
              <a:r>
                <a:rPr lang="en-US" altLang="ja-JP" sz="800" smtClean="0"/>
                <a:t>MD</a:t>
              </a:r>
              <a:r>
                <a:rPr lang="ja-JP" altLang="en-US" sz="800" smtClean="0"/>
                <a:t>（鏡映描写課題）だけ別のグループ</a:t>
              </a:r>
              <a:endParaRPr lang="ja-JP" altLang="en-US" sz="800"/>
            </a:p>
          </p:txBody>
        </p:sp>
      </p:grpSp>
      <p:sp>
        <p:nvSpPr>
          <p:cNvPr id="10" name="円/楕円 9"/>
          <p:cNvSpPr/>
          <p:nvPr/>
        </p:nvSpPr>
        <p:spPr>
          <a:xfrm>
            <a:off x="3501406" y="5392932"/>
            <a:ext cx="1800200" cy="719416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" name="グループ化 10"/>
          <p:cNvGrpSpPr/>
          <p:nvPr/>
        </p:nvGrpSpPr>
        <p:grpSpPr>
          <a:xfrm>
            <a:off x="5373614" y="5104900"/>
            <a:ext cx="1928098" cy="576064"/>
            <a:chOff x="-84296" y="3213556"/>
            <a:chExt cx="1928098" cy="576064"/>
          </a:xfrm>
        </p:grpSpPr>
        <p:cxnSp>
          <p:nvCxnSpPr>
            <p:cNvPr id="12" name="直線矢印コネクタ 11"/>
            <p:cNvCxnSpPr/>
            <p:nvPr/>
          </p:nvCxnSpPr>
          <p:spPr>
            <a:xfrm flipH="1">
              <a:off x="-84296" y="3284984"/>
              <a:ext cx="830188" cy="5046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正方形/長方形 12"/>
            <p:cNvSpPr/>
            <p:nvPr/>
          </p:nvSpPr>
          <p:spPr>
            <a:xfrm>
              <a:off x="313843" y="3235780"/>
              <a:ext cx="1529959" cy="301521"/>
            </a:xfrm>
            <a:prstGeom prst="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275744" y="3213556"/>
              <a:ext cx="156805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800" smtClean="0"/>
                <a:t>期間による多重比較の結果</a:t>
              </a:r>
              <a:endParaRPr lang="en-US" altLang="ja-JP" sz="800" smtClean="0"/>
            </a:p>
            <a:p>
              <a:r>
                <a:rPr lang="en-US" altLang="ja-JP" sz="800" smtClean="0"/>
                <a:t>Task</a:t>
              </a:r>
              <a:r>
                <a:rPr lang="ja-JP" altLang="en-US" sz="800" smtClean="0"/>
                <a:t>（課題期）だけ別のグループ</a:t>
              </a:r>
              <a:endParaRPr lang="ja-JP" altLang="en-US" sz="800"/>
            </a:p>
          </p:txBody>
        </p:sp>
      </p:grpSp>
    </p:spTree>
    <p:extLst>
      <p:ext uri="{BB962C8B-B14F-4D97-AF65-F5344CB8AC3E}">
        <p14:creationId xmlns:p14="http://schemas.microsoft.com/office/powerpoint/2010/main" val="328992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504" y="116632"/>
            <a:ext cx="4360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mtClean="0"/>
              <a:t>結果の確認④　</a:t>
            </a:r>
            <a:r>
              <a:rPr lang="en-US" altLang="ja-JP" smtClean="0"/>
              <a:t>SC</a:t>
            </a:r>
            <a:r>
              <a:rPr lang="ja-JP" altLang="en-US" smtClean="0"/>
              <a:t>　主効果および交互作用</a:t>
            </a:r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51520" y="826254"/>
            <a:ext cx="662473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Type III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変動因                  自由度          平方和        平均平方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F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値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Pr &gt; F</a:t>
            </a:r>
          </a:p>
          <a:p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subject                     16     4271.845183      266.990324        .       .    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cond                         2      192.141407       96.070703        .       .    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cond*subject                32      324.449415       10.139044        .       .    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period                       2       53.623846       26.811923        .       .    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period*subject              32      267.290070        8.352815        .       .    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cond*period                  4       94.044061       23.511015        .       .    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cond*period*subject         64      490.814026        7.668969        .       .    </a:t>
            </a:r>
          </a:p>
          <a:p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誤差の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Type III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平均平方として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cond*subject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を使用した場合の仮説検定</a:t>
            </a:r>
          </a:p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</a:t>
            </a:r>
          </a:p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        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Type III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変動因                  自由度          平方和        平均平方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F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値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Pr &gt; F</a:t>
            </a:r>
          </a:p>
          <a:p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cond                         2     192.1414069      96.0707035       9.48    0.0006</a:t>
            </a:r>
          </a:p>
          <a:p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誤差の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Type III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平均平方として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period*subject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を使用した場合の仮説検定</a:t>
            </a:r>
          </a:p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</a:t>
            </a:r>
          </a:p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        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Type III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変動因                  自由度          平方和        平均平方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F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値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Pr &gt; F</a:t>
            </a:r>
          </a:p>
          <a:p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period                       2     53.62384588     26.81192294       3.21    0.0536</a:t>
            </a:r>
          </a:p>
          <a:p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誤差の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Type III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平均平方として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cond*period*subject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を使用した場合の仮説検定</a:t>
            </a:r>
          </a:p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</a:t>
            </a:r>
          </a:p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        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Type III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変動因                  自由度          平方和        平均平方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F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値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Pr &gt; F</a:t>
            </a:r>
          </a:p>
          <a:p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cond*period                  4     94.04406146     23.51101536       3.07    0.0225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80112" y="2130241"/>
            <a:ext cx="2808312" cy="93871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100" smtClean="0"/>
              <a:t>SC</a:t>
            </a:r>
            <a:r>
              <a:rPr kumimoji="1" lang="ja-JP" altLang="en-US" sz="1100" smtClean="0"/>
              <a:t>を従属変数として、同様に</a:t>
            </a:r>
            <a:r>
              <a:rPr lang="ja-JP" altLang="en-US" sz="1100" smtClean="0"/>
              <a:t>分散分析を行った。その結果、課題の主効果</a:t>
            </a:r>
            <a:r>
              <a:rPr kumimoji="1" lang="ja-JP" altLang="en-US" sz="1100" smtClean="0"/>
              <a:t>が有意であった（</a:t>
            </a:r>
            <a:r>
              <a:rPr kumimoji="1" lang="en-US" altLang="ja-JP" sz="1100" smtClean="0"/>
              <a:t>F(2,32)=9.48,p&lt;.001</a:t>
            </a:r>
            <a:r>
              <a:rPr kumimoji="1" lang="ja-JP" altLang="en-US" sz="1100" smtClean="0"/>
              <a:t>）。</a:t>
            </a:r>
            <a:r>
              <a:rPr lang="ja-JP" altLang="en-US" sz="1100"/>
              <a:t>そこ</a:t>
            </a:r>
            <a:r>
              <a:rPr lang="ja-JP" altLang="en-US" sz="1100" smtClean="0"/>
              <a:t>で同様に、多重比較を行ったところ、計算時の</a:t>
            </a:r>
            <a:r>
              <a:rPr kumimoji="1" lang="en-US" altLang="ja-JP" sz="1100" smtClean="0"/>
              <a:t>SC</a:t>
            </a:r>
            <a:r>
              <a:rPr kumimoji="1" lang="ja-JP" altLang="en-US" sz="1100" smtClean="0"/>
              <a:t>は他課題時にくらべ有意に低い事が示された</a:t>
            </a:r>
            <a:r>
              <a:rPr kumimoji="1" lang="en-US" altLang="ja-JP" sz="1100" smtClean="0"/>
              <a:t>(</a:t>
            </a:r>
            <a:r>
              <a:rPr lang="en-US" altLang="ja-JP" sz="1100" smtClean="0"/>
              <a:t>p&lt;.05)</a:t>
            </a:r>
            <a:r>
              <a:rPr lang="ja-JP" altLang="en-US" sz="1100" smtClean="0"/>
              <a:t>。</a:t>
            </a:r>
            <a:endParaRPr kumimoji="1" lang="en-US" altLang="ja-JP" sz="110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580112" y="3140968"/>
            <a:ext cx="2808312" cy="76944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smtClean="0"/>
              <a:t>期間の効果は有意傾向であった</a:t>
            </a:r>
            <a:r>
              <a:rPr lang="ja-JP" altLang="en-US" sz="1100" smtClean="0"/>
              <a:t>（</a:t>
            </a:r>
            <a:r>
              <a:rPr lang="en-US" altLang="ja-JP" sz="1100"/>
              <a:t>F(2,32</a:t>
            </a:r>
            <a:r>
              <a:rPr lang="en-US" altLang="ja-JP" sz="1100" smtClean="0"/>
              <a:t>)=</a:t>
            </a:r>
            <a:r>
              <a:rPr lang="ja-JP" altLang="en-US" sz="1100" smtClean="0"/>
              <a:t>　</a:t>
            </a:r>
            <a:r>
              <a:rPr lang="en-US" altLang="ja-JP" sz="1100" smtClean="0"/>
              <a:t>3.21,</a:t>
            </a:r>
            <a:r>
              <a:rPr lang="ja-JP" altLang="en-US" sz="1100" smtClean="0"/>
              <a:t>　</a:t>
            </a:r>
            <a:r>
              <a:rPr lang="en-US" altLang="ja-JP" sz="1100" smtClean="0"/>
              <a:t>p&lt;.10</a:t>
            </a:r>
            <a:r>
              <a:rPr lang="ja-JP" altLang="en-US" sz="1100" smtClean="0"/>
              <a:t>）。同様に多重比較を行ったところ、どの期間の値にも有意な差は認められなかった。</a:t>
            </a:r>
            <a:endParaRPr lang="ja-JP" altLang="en-US" sz="110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580112" y="4005064"/>
            <a:ext cx="2808312" cy="76944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100"/>
              <a:t>さらに</a:t>
            </a:r>
            <a:r>
              <a:rPr lang="ja-JP" altLang="en-US" sz="1100" smtClean="0"/>
              <a:t>、課題</a:t>
            </a:r>
            <a:r>
              <a:rPr lang="en-US" altLang="ja-JP" sz="1100" smtClean="0"/>
              <a:t>×</a:t>
            </a:r>
            <a:r>
              <a:rPr kumimoji="1" lang="ja-JP" altLang="en-US" sz="1100" smtClean="0"/>
              <a:t>期間の交互作用も有意であった</a:t>
            </a:r>
            <a:r>
              <a:rPr lang="ja-JP" altLang="en-US" sz="1100" smtClean="0"/>
              <a:t>（</a:t>
            </a:r>
            <a:r>
              <a:rPr lang="en-US" altLang="ja-JP" sz="1100" smtClean="0"/>
              <a:t>F(4,64)=3.07,</a:t>
            </a:r>
            <a:r>
              <a:rPr lang="ja-JP" altLang="en-US" sz="1100" smtClean="0"/>
              <a:t> </a:t>
            </a:r>
            <a:r>
              <a:rPr lang="en-US" altLang="ja-JP" sz="1100" smtClean="0"/>
              <a:t>p</a:t>
            </a:r>
            <a:r>
              <a:rPr lang="en-US" altLang="ja-JP" sz="1100"/>
              <a:t>&lt;.</a:t>
            </a:r>
            <a:r>
              <a:rPr lang="en-US" altLang="ja-JP" sz="1100" smtClean="0"/>
              <a:t>05</a:t>
            </a:r>
            <a:r>
              <a:rPr lang="ja-JP" altLang="en-US" sz="1100" smtClean="0"/>
              <a:t>）。したがって、各期間における</a:t>
            </a:r>
            <a:r>
              <a:rPr lang="en-US" altLang="ja-JP" sz="1100" smtClean="0"/>
              <a:t>SC</a:t>
            </a:r>
            <a:r>
              <a:rPr lang="ja-JP" altLang="en-US" sz="1100" smtClean="0"/>
              <a:t>の変化には、課題により差がある事が示された。</a:t>
            </a:r>
            <a:endParaRPr kumimoji="1" lang="ja-JP" altLang="en-US" sz="110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01298"/>
            <a:ext cx="2813221" cy="1687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995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504" y="112090"/>
            <a:ext cx="3029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mtClean="0"/>
              <a:t>結果の確認⑤　</a:t>
            </a:r>
            <a:r>
              <a:rPr lang="en-US" altLang="ja-JP" smtClean="0"/>
              <a:t>SC</a:t>
            </a:r>
            <a:r>
              <a:rPr lang="ja-JP" altLang="en-US" smtClean="0"/>
              <a:t>　多重比較</a:t>
            </a:r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403648" y="722595"/>
            <a:ext cx="662473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ja-JP" altLang="en-US" sz="70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SC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における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Tukey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のスチューデント化範囲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(HSD)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検定</a:t>
            </a:r>
          </a:p>
          <a:p>
            <a:endParaRPr lang="ja-JP" altLang="en-US" sz="70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       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NOTE: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この検定は第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1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種の実験全体での過誤を制御しますが、 一般的に第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2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種の過誤は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REGWQ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より高いです。</a:t>
            </a:r>
          </a:p>
          <a:p>
            <a:endParaRPr lang="ja-JP" altLang="en-US" sz="700" smtClean="0">
              <a:latin typeface="ＭＳ ゴシック" pitchFamily="49" charset="-128"/>
              <a:ea typeface="ＭＳ ゴシック" pitchFamily="49" charset="-128"/>
            </a:endParaRPr>
          </a:p>
          <a:p>
            <a:endParaRPr lang="ja-JP" altLang="en-US" sz="70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アルファ                  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0.05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誤差の自由度                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32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誤差の平均平方        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8.352815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スチューデント化範囲の棄却値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3.47525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最小な有意差            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1.4064</a:t>
            </a:r>
          </a:p>
          <a:p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ラベルがすべての水準で同じ文字であるとき、どの対比較も統計的には有意ではありません。</a:t>
            </a:r>
          </a:p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</a:t>
            </a:r>
          </a:p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</a:t>
            </a:r>
          </a:p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Tukey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グループ          平均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N    cond</a:t>
            </a:r>
          </a:p>
          <a:p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    A       10.0367     51    SP  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    A                             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    A        9.6154     51    MD  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                                  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    B        7.4770     51    MA  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             SAS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システム           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2012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年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05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月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21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日 月曜日 午後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01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時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29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分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57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秒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10</a:t>
            </a:r>
          </a:p>
          <a:p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            GLM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プロシジャ</a:t>
            </a:r>
          </a:p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</a:t>
            </a:r>
          </a:p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SC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における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Tukey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のスチューデント化範囲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(HSD)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検定</a:t>
            </a:r>
          </a:p>
          <a:p>
            <a:endParaRPr lang="ja-JP" altLang="en-US" sz="70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       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NOTE: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この検定は第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1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種の実験全体での過誤を制御しますが、 一般的に第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2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種の過誤は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REGWQ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より高いです。</a:t>
            </a:r>
          </a:p>
          <a:p>
            <a:endParaRPr lang="ja-JP" altLang="en-US" sz="700" smtClean="0">
              <a:latin typeface="ＭＳ ゴシック" pitchFamily="49" charset="-128"/>
              <a:ea typeface="ＭＳ ゴシック" pitchFamily="49" charset="-128"/>
            </a:endParaRPr>
          </a:p>
          <a:p>
            <a:endParaRPr lang="ja-JP" altLang="en-US" sz="70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アルファ                  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0.05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誤差の自由度                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32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誤差の平均平方        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8.352815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スチューデント化範囲の棄却値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3.47525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最小な有意差            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1.4064</a:t>
            </a:r>
          </a:p>
          <a:p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ラベルがすべての水準で同じ文字であるとき、どの対比較も統計的には有意ではありません。</a:t>
            </a:r>
          </a:p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</a:t>
            </a:r>
          </a:p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</a:t>
            </a:r>
          </a:p>
          <a:p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Tukey </a:t>
            </a:r>
            <a:r>
              <a:rPr lang="ja-JP" altLang="en-US" sz="700" smtClean="0">
                <a:latin typeface="ＭＳ ゴシック" pitchFamily="49" charset="-128"/>
                <a:ea typeface="ＭＳ ゴシック" pitchFamily="49" charset="-128"/>
              </a:rPr>
              <a:t>グループ          平均      </a:t>
            </a:r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N    period</a:t>
            </a:r>
          </a:p>
          <a:p>
            <a:endParaRPr lang="en-US" altLang="ja-JP" sz="70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   A        9.8562     51    task  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   A                               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   A        8.8090     51    recov 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   A                               </a:t>
            </a:r>
          </a:p>
          <a:p>
            <a:r>
              <a:rPr lang="en-US" altLang="ja-JP" sz="70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   A        8.4638     51    rest </a:t>
            </a:r>
          </a:p>
        </p:txBody>
      </p:sp>
      <p:sp>
        <p:nvSpPr>
          <p:cNvPr id="5" name="円/楕円 4"/>
          <p:cNvSpPr/>
          <p:nvPr/>
        </p:nvSpPr>
        <p:spPr>
          <a:xfrm>
            <a:off x="3491880" y="2581796"/>
            <a:ext cx="1800200" cy="719416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" name="グループ化 5"/>
          <p:cNvGrpSpPr/>
          <p:nvPr/>
        </p:nvGrpSpPr>
        <p:grpSpPr>
          <a:xfrm>
            <a:off x="5364088" y="2293764"/>
            <a:ext cx="2200608" cy="576064"/>
            <a:chOff x="-84296" y="3213556"/>
            <a:chExt cx="2200608" cy="576064"/>
          </a:xfrm>
        </p:grpSpPr>
        <p:cxnSp>
          <p:nvCxnSpPr>
            <p:cNvPr id="7" name="直線矢印コネクタ 6"/>
            <p:cNvCxnSpPr/>
            <p:nvPr/>
          </p:nvCxnSpPr>
          <p:spPr>
            <a:xfrm flipH="1">
              <a:off x="-84296" y="3284984"/>
              <a:ext cx="830188" cy="5046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正方形/長方形 7"/>
            <p:cNvSpPr/>
            <p:nvPr/>
          </p:nvSpPr>
          <p:spPr>
            <a:xfrm>
              <a:off x="313843" y="3235780"/>
              <a:ext cx="1802469" cy="301521"/>
            </a:xfrm>
            <a:prstGeom prst="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275744" y="3213556"/>
              <a:ext cx="163217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800" smtClean="0"/>
                <a:t>課題による多重比較の結果</a:t>
              </a:r>
              <a:endParaRPr lang="en-US" altLang="ja-JP" sz="800" smtClean="0"/>
            </a:p>
            <a:p>
              <a:r>
                <a:rPr lang="en-US" altLang="ja-JP" sz="800" smtClean="0"/>
                <a:t>MA</a:t>
              </a:r>
              <a:r>
                <a:rPr lang="ja-JP" altLang="en-US" sz="800" smtClean="0"/>
                <a:t>（計算課題）だけ別のグループ</a:t>
              </a:r>
              <a:endParaRPr lang="ja-JP" altLang="en-US" sz="800"/>
            </a:p>
          </p:txBody>
        </p:sp>
      </p:grpSp>
      <p:sp>
        <p:nvSpPr>
          <p:cNvPr id="10" name="円/楕円 9"/>
          <p:cNvSpPr/>
          <p:nvPr/>
        </p:nvSpPr>
        <p:spPr>
          <a:xfrm>
            <a:off x="3491880" y="5498846"/>
            <a:ext cx="1800200" cy="719416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" name="グループ化 10"/>
          <p:cNvGrpSpPr/>
          <p:nvPr/>
        </p:nvGrpSpPr>
        <p:grpSpPr>
          <a:xfrm>
            <a:off x="5364088" y="5210814"/>
            <a:ext cx="2200608" cy="576064"/>
            <a:chOff x="-84296" y="3213556"/>
            <a:chExt cx="2200608" cy="576064"/>
          </a:xfrm>
        </p:grpSpPr>
        <p:cxnSp>
          <p:nvCxnSpPr>
            <p:cNvPr id="12" name="直線矢印コネクタ 11"/>
            <p:cNvCxnSpPr/>
            <p:nvPr/>
          </p:nvCxnSpPr>
          <p:spPr>
            <a:xfrm flipH="1">
              <a:off x="-84296" y="3284984"/>
              <a:ext cx="830188" cy="5046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正方形/長方形 12"/>
            <p:cNvSpPr/>
            <p:nvPr/>
          </p:nvSpPr>
          <p:spPr>
            <a:xfrm>
              <a:off x="313843" y="3235780"/>
              <a:ext cx="1802469" cy="301521"/>
            </a:xfrm>
            <a:prstGeom prst="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275744" y="3213556"/>
              <a:ext cx="179728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800" smtClean="0"/>
                <a:t>期間による多重比較の結果</a:t>
              </a:r>
              <a:endParaRPr lang="en-US" altLang="ja-JP" sz="800" smtClean="0"/>
            </a:p>
            <a:p>
              <a:r>
                <a:rPr lang="ja-JP" altLang="en-US" sz="800" smtClean="0"/>
                <a:t>どれも同じグループ（つまり差がない）</a:t>
              </a:r>
              <a:endParaRPr lang="ja-JP" altLang="en-US" sz="800"/>
            </a:p>
          </p:txBody>
        </p:sp>
      </p:grpSp>
    </p:spTree>
    <p:extLst>
      <p:ext uri="{BB962C8B-B14F-4D97-AF65-F5344CB8AC3E}">
        <p14:creationId xmlns:p14="http://schemas.microsoft.com/office/powerpoint/2010/main" val="410083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2959</Words>
  <Application>Microsoft Office PowerPoint</Application>
  <PresentationFormat>画面に合わせる (4:3)</PresentationFormat>
  <Paragraphs>468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nagano</dc:creator>
  <cp:lastModifiedBy>nagano２</cp:lastModifiedBy>
  <cp:revision>68</cp:revision>
  <dcterms:created xsi:type="dcterms:W3CDTF">2012-05-21T04:29:25Z</dcterms:created>
  <dcterms:modified xsi:type="dcterms:W3CDTF">2014-05-03T03:39:42Z</dcterms:modified>
</cp:coreProperties>
</file>