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61" r:id="rId5"/>
    <p:sldId id="258" r:id="rId6"/>
    <p:sldId id="262" r:id="rId7"/>
    <p:sldId id="263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94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3148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4999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19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900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2954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310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6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6965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1671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32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401DC-CD6F-4D2C-8017-DA220205F812}" type="datetimeFigureOut">
              <a:rPr kumimoji="1" lang="ja-JP" altLang="en-US" smtClean="0"/>
              <a:t>2014/5/3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F94573-F545-4AA1-9426-EA96201BF8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18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051720" y="2783830"/>
            <a:ext cx="548259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 smtClean="0"/>
              <a:t>生理心理学実験</a:t>
            </a:r>
            <a:endParaRPr kumimoji="1" lang="en-US" altLang="ja-JP" sz="3200" dirty="0" smtClean="0"/>
          </a:p>
          <a:p>
            <a:pPr algn="ctr"/>
            <a:r>
              <a:rPr lang="en-US" altLang="ja-JP" sz="3200" dirty="0" smtClean="0"/>
              <a:t>3</a:t>
            </a:r>
            <a:r>
              <a:rPr lang="ja-JP" altLang="en-US" sz="3200" dirty="0" err="1" smtClean="0"/>
              <a:t>ｘ</a:t>
            </a:r>
            <a:r>
              <a:rPr lang="en-US" altLang="ja-JP" sz="3200" smtClean="0"/>
              <a:t>3</a:t>
            </a:r>
            <a:r>
              <a:rPr lang="ja-JP" altLang="en-US" sz="3200" smtClean="0"/>
              <a:t>（対応ありあり）の分散分析</a:t>
            </a:r>
            <a:endParaRPr kumimoji="1" lang="ja-JP" altLang="en-US" sz="3200"/>
          </a:p>
        </p:txBody>
      </p:sp>
    </p:spTree>
    <p:extLst>
      <p:ext uri="{BB962C8B-B14F-4D97-AF65-F5344CB8AC3E}">
        <p14:creationId xmlns:p14="http://schemas.microsoft.com/office/powerpoint/2010/main" val="14562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4380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結果の確認⑥　</a:t>
            </a:r>
            <a:r>
              <a:rPr lang="en-US" altLang="ja-JP" smtClean="0"/>
              <a:t>PV</a:t>
            </a:r>
            <a:r>
              <a:rPr lang="ja-JP" altLang="en-US" smtClean="0"/>
              <a:t>　主効果および交互作用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23528" y="898262"/>
            <a:ext cx="662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subject                     16     890137.9463      55633.6216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 70813.4398      35406.7199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cond*subject                32     317062.5835       9908.2057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 28156.9382      14078.4691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period*subject              32      75541.8496       2360.6828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 41588.6973      10397.1743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cond*period*subject         64     109058.7354       1704.0427        .       .    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70813.43980     35406.71990       3.57    0.0397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28156.93822     14078.46911       5.96    0.0063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41588.69728     10397.17432       6.10    0.0003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80112" y="2130241"/>
            <a:ext cx="2808312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PV</a:t>
            </a:r>
            <a:r>
              <a:rPr kumimoji="1" lang="ja-JP" altLang="en-US" sz="1100" smtClean="0"/>
              <a:t>を従属変数として、同様に</a:t>
            </a:r>
            <a:r>
              <a:rPr lang="ja-JP" altLang="en-US" sz="1100" smtClean="0"/>
              <a:t>分散分析を行った。その結果、課題の主効果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F(2,32)=3.57,p&lt;.05</a:t>
            </a:r>
            <a:r>
              <a:rPr kumimoji="1" lang="ja-JP" altLang="en-US" sz="1100" smtClean="0"/>
              <a:t>）。</a:t>
            </a:r>
            <a:r>
              <a:rPr lang="ja-JP" altLang="en-US" sz="1100"/>
              <a:t>そこ</a:t>
            </a:r>
            <a:r>
              <a:rPr lang="ja-JP" altLang="en-US" sz="1100" smtClean="0"/>
              <a:t>で同様に、多重比較を行ったところ、計算時の</a:t>
            </a:r>
            <a:r>
              <a:rPr kumimoji="1" lang="en-US" altLang="ja-JP" sz="1100" smtClean="0"/>
              <a:t>PV</a:t>
            </a:r>
            <a:r>
              <a:rPr kumimoji="1" lang="ja-JP" altLang="en-US" sz="1100" smtClean="0"/>
              <a:t>は他課題時にくらべ有意に</a:t>
            </a:r>
            <a:r>
              <a:rPr lang="ja-JP" altLang="en-US" sz="1100"/>
              <a:t>高い</a:t>
            </a:r>
            <a:r>
              <a:rPr kumimoji="1" lang="ja-JP" altLang="en-US" sz="1100" smtClean="0"/>
              <a:t>事が示された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3140968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また、期間の効果も有意であった</a:t>
            </a:r>
            <a:r>
              <a:rPr lang="ja-JP" altLang="en-US" sz="1100" smtClean="0"/>
              <a:t>（</a:t>
            </a:r>
            <a:r>
              <a:rPr lang="en-US" altLang="ja-JP" sz="1100"/>
              <a:t>F(2,32</a:t>
            </a:r>
            <a:r>
              <a:rPr lang="en-US" altLang="ja-JP" sz="1100" smtClean="0"/>
              <a:t>)=</a:t>
            </a:r>
            <a:r>
              <a:rPr lang="ja-JP" altLang="en-US" sz="1100" smtClean="0"/>
              <a:t>　</a:t>
            </a:r>
            <a:r>
              <a:rPr lang="en-US" altLang="ja-JP" sz="1100" smtClean="0"/>
              <a:t>5.96,</a:t>
            </a:r>
            <a:r>
              <a:rPr lang="ja-JP" altLang="en-US" sz="1100" smtClean="0"/>
              <a:t>　</a:t>
            </a:r>
            <a:r>
              <a:rPr lang="en-US" altLang="ja-JP" sz="1100" smtClean="0"/>
              <a:t>p&lt;.01</a:t>
            </a:r>
            <a:r>
              <a:rPr lang="ja-JP" altLang="en-US" sz="1100" smtClean="0"/>
              <a:t>）。同様に多重比較を行ったところ、課題期の</a:t>
            </a:r>
            <a:r>
              <a:rPr lang="en-US" altLang="ja-JP" sz="1100" smtClean="0"/>
              <a:t>PV</a:t>
            </a:r>
            <a:r>
              <a:rPr lang="ja-JP" altLang="en-US" sz="1100" smtClean="0"/>
              <a:t>が他期間に比べ有意に</a:t>
            </a:r>
            <a:r>
              <a:rPr lang="ja-JP" altLang="en-US" sz="1100"/>
              <a:t>低い</a:t>
            </a:r>
            <a:r>
              <a:rPr lang="ja-JP" altLang="en-US" sz="1100" smtClean="0"/>
              <a:t>ことが示された</a:t>
            </a:r>
            <a:r>
              <a:rPr lang="en-US" altLang="ja-JP" sz="1100" smtClean="0"/>
              <a:t>(p&lt;.05)</a:t>
            </a:r>
            <a:r>
              <a:rPr lang="ja-JP" altLang="en-US" sz="1100" smtClean="0"/>
              <a:t>。</a:t>
            </a:r>
            <a:endParaRPr lang="ja-JP" altLang="en-US" sz="11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80112" y="4005064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/>
              <a:t>さらに</a:t>
            </a:r>
            <a:r>
              <a:rPr lang="ja-JP" altLang="en-US" sz="1100" smtClean="0"/>
              <a:t>、課題</a:t>
            </a:r>
            <a:r>
              <a:rPr lang="en-US" altLang="ja-JP" sz="1100" smtClean="0"/>
              <a:t>×</a:t>
            </a:r>
            <a:r>
              <a:rPr kumimoji="1" lang="ja-JP" altLang="en-US" sz="1100" smtClean="0"/>
              <a:t>期間の交互作用も有意であった</a:t>
            </a:r>
            <a:r>
              <a:rPr lang="ja-JP" altLang="en-US" sz="1100" smtClean="0"/>
              <a:t>（</a:t>
            </a:r>
            <a:r>
              <a:rPr lang="en-US" altLang="ja-JP" sz="1100" smtClean="0"/>
              <a:t>F(4,64)=6.10,</a:t>
            </a:r>
            <a:r>
              <a:rPr lang="ja-JP" altLang="en-US" sz="1100" smtClean="0"/>
              <a:t> </a:t>
            </a:r>
            <a:r>
              <a:rPr lang="en-US" altLang="ja-JP" sz="1100" smtClean="0"/>
              <a:t>p</a:t>
            </a:r>
            <a:r>
              <a:rPr lang="en-US" altLang="ja-JP" sz="1100"/>
              <a:t>&lt;.</a:t>
            </a:r>
            <a:r>
              <a:rPr lang="en-US" altLang="ja-JP" sz="1100" smtClean="0"/>
              <a:t>001</a:t>
            </a:r>
            <a:r>
              <a:rPr lang="ja-JP" altLang="en-US" sz="1100" smtClean="0"/>
              <a:t>）。したがって、各期間における</a:t>
            </a:r>
            <a:r>
              <a:rPr lang="en-US" altLang="ja-JP" sz="1100" smtClean="0"/>
              <a:t>PV</a:t>
            </a:r>
            <a:r>
              <a:rPr lang="ja-JP" altLang="en-US" sz="1100" smtClean="0"/>
              <a:t>の変化には、課題により差がある事が示された。</a:t>
            </a:r>
            <a:endParaRPr kumimoji="1" lang="ja-JP" altLang="en-US" sz="110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4958" y="485964"/>
            <a:ext cx="2526612" cy="1515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63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2090"/>
            <a:ext cx="304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結果の確認⑦　</a:t>
            </a:r>
            <a:r>
              <a:rPr lang="en-US" altLang="ja-JP" smtClean="0"/>
              <a:t>PV</a:t>
            </a:r>
            <a:r>
              <a:rPr lang="ja-JP" altLang="en-US" smtClean="0"/>
              <a:t>　多重比較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3648" y="722595"/>
            <a:ext cx="66247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PV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2360.683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23.644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181.188     51    MA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139.831     51    MD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132.226     51    SP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SAS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システム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2012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05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日 月曜日 午後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01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時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分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57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秒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14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GLM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PV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2360.683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23.644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    period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164.137     51    recov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156.729     51    rest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B       132.379     51    task </a:t>
            </a:r>
          </a:p>
        </p:txBody>
      </p:sp>
      <p:sp>
        <p:nvSpPr>
          <p:cNvPr id="5" name="円/楕円 4"/>
          <p:cNvSpPr/>
          <p:nvPr/>
        </p:nvSpPr>
        <p:spPr>
          <a:xfrm>
            <a:off x="3491880" y="2581796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364088" y="2293764"/>
            <a:ext cx="2200608" cy="576064"/>
            <a:chOff x="-84296" y="3213556"/>
            <a:chExt cx="2200608" cy="576064"/>
          </a:xfrm>
        </p:grpSpPr>
        <p:cxnSp>
          <p:nvCxnSpPr>
            <p:cNvPr id="7" name="直線矢印コネクタ 6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13843" y="3235780"/>
              <a:ext cx="180246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75744" y="3213556"/>
              <a:ext cx="16321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課題による多重比較の結果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MA</a:t>
              </a:r>
              <a:r>
                <a:rPr lang="ja-JP" altLang="en-US" sz="800" smtClean="0"/>
                <a:t>（計算課題）だけ別のグループ</a:t>
              </a:r>
              <a:endParaRPr lang="ja-JP" altLang="en-US" sz="800"/>
            </a:p>
          </p:txBody>
        </p:sp>
      </p:grpSp>
      <p:sp>
        <p:nvSpPr>
          <p:cNvPr id="10" name="円/楕円 9"/>
          <p:cNvSpPr/>
          <p:nvPr/>
        </p:nvSpPr>
        <p:spPr>
          <a:xfrm>
            <a:off x="3491880" y="5498846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5364088" y="5210814"/>
            <a:ext cx="2200608" cy="576064"/>
            <a:chOff x="-84296" y="3213556"/>
            <a:chExt cx="2200608" cy="576064"/>
          </a:xfrm>
        </p:grpSpPr>
        <p:cxnSp>
          <p:nvCxnSpPr>
            <p:cNvPr id="12" name="直線矢印コネクタ 11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13843" y="3235780"/>
              <a:ext cx="180246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75744" y="3213556"/>
              <a:ext cx="1380506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期間による多重比較の結果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Task</a:t>
              </a:r>
              <a:r>
                <a:rPr lang="ja-JP" altLang="en-US" sz="800" smtClean="0"/>
                <a:t>だけ別のグループ</a:t>
              </a:r>
              <a:endParaRPr lang="ja-JP" alt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3438316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3013521" cy="59679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07504" y="116632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mtClean="0"/>
              <a:t>データの準備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419872" y="260648"/>
            <a:ext cx="439248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smtClean="0"/>
              <a:t>①左のような形式でデータを準備する。</a:t>
            </a:r>
            <a:endParaRPr kumimoji="1" lang="en-US" altLang="ja-JP" sz="1050" smtClean="0"/>
          </a:p>
          <a:p>
            <a:r>
              <a:rPr lang="en-US" altLang="ja-JP" sz="1050" smtClean="0"/>
              <a:t>Sub</a:t>
            </a:r>
            <a:r>
              <a:rPr lang="ja-JP" altLang="en-US" sz="1050" smtClean="0"/>
              <a:t>列には、参加者のナンバーを入れる。</a:t>
            </a:r>
            <a:endParaRPr lang="en-US" altLang="ja-JP" sz="1050" smtClean="0"/>
          </a:p>
          <a:p>
            <a:r>
              <a:rPr kumimoji="1" lang="en-US" altLang="ja-JP" sz="1050" smtClean="0"/>
              <a:t>task</a:t>
            </a:r>
            <a:r>
              <a:rPr kumimoji="1" lang="ja-JP" altLang="en-US" sz="1050" smtClean="0"/>
              <a:t>列には、課題の種類</a:t>
            </a:r>
            <a:r>
              <a:rPr kumimoji="1" lang="en-US" altLang="ja-JP" sz="1050" smtClean="0"/>
              <a:t>(MA,SP,MD)</a:t>
            </a:r>
            <a:r>
              <a:rPr kumimoji="1" lang="ja-JP" altLang="en-US" sz="1050" smtClean="0"/>
              <a:t>を入れる。</a:t>
            </a:r>
            <a:endParaRPr kumimoji="1" lang="en-US" altLang="ja-JP" sz="1050" smtClean="0"/>
          </a:p>
          <a:p>
            <a:r>
              <a:rPr lang="en-US" altLang="ja-JP" sz="1050" smtClean="0"/>
              <a:t>Period</a:t>
            </a:r>
            <a:r>
              <a:rPr lang="ja-JP" altLang="en-US" sz="1050" smtClean="0"/>
              <a:t>列には、期間の種類</a:t>
            </a:r>
            <a:r>
              <a:rPr lang="en-US" altLang="ja-JP" sz="1050" smtClean="0"/>
              <a:t>(rest,task,recov)</a:t>
            </a:r>
            <a:r>
              <a:rPr lang="ja-JP" altLang="en-US" sz="1050" smtClean="0"/>
              <a:t>を入れる。</a:t>
            </a:r>
            <a:endParaRPr lang="en-US" altLang="ja-JP" sz="1050" smtClean="0"/>
          </a:p>
          <a:p>
            <a:r>
              <a:rPr kumimoji="1" lang="en-US" altLang="ja-JP" sz="1050" smtClean="0"/>
              <a:t>HR</a:t>
            </a:r>
            <a:r>
              <a:rPr kumimoji="1" lang="ja-JP" altLang="en-US" sz="1050" smtClean="0"/>
              <a:t>、</a:t>
            </a:r>
            <a:r>
              <a:rPr kumimoji="1" lang="en-US" altLang="ja-JP" sz="1050" smtClean="0"/>
              <a:t>SC</a:t>
            </a:r>
            <a:r>
              <a:rPr kumimoji="1" lang="ja-JP" altLang="en-US" sz="1050" smtClean="0"/>
              <a:t>、</a:t>
            </a:r>
            <a:r>
              <a:rPr kumimoji="1" lang="en-US" altLang="ja-JP" sz="1050" smtClean="0"/>
              <a:t>PV</a:t>
            </a:r>
            <a:r>
              <a:rPr kumimoji="1" lang="ja-JP" altLang="en-US" sz="1050" smtClean="0"/>
              <a:t>列には、適合するデータを入れていく。</a:t>
            </a:r>
            <a:endParaRPr kumimoji="1" lang="en-US" altLang="ja-JP" sz="1050" smtClean="0"/>
          </a:p>
          <a:p>
            <a:r>
              <a:rPr lang="ja-JP" altLang="en-US" sz="1050" smtClean="0"/>
              <a:t>データは、</a:t>
            </a:r>
            <a:r>
              <a:rPr lang="en-US" altLang="ja-JP" sz="1050" smtClean="0"/>
              <a:t>CSV</a:t>
            </a:r>
            <a:r>
              <a:rPr lang="ja-JP" altLang="en-US" sz="1050" smtClean="0"/>
              <a:t>形式で保存しておく。</a:t>
            </a:r>
            <a:r>
              <a:rPr kumimoji="1" lang="ja-JP" altLang="en-US" sz="1050" smtClean="0"/>
              <a:t>ここ</a:t>
            </a:r>
            <a:r>
              <a:rPr kumimoji="1" lang="ja-JP" altLang="en-US" sz="1050"/>
              <a:t>で</a:t>
            </a:r>
            <a:r>
              <a:rPr kumimoji="1" lang="ja-JP" altLang="en-US" sz="1050" smtClean="0"/>
              <a:t>は、ファイル名を</a:t>
            </a:r>
            <a:r>
              <a:rPr kumimoji="1" lang="en-US" altLang="ja-JP" sz="1050" smtClean="0"/>
              <a:t>HRSCPV.csv</a:t>
            </a:r>
            <a:r>
              <a:rPr kumimoji="1" lang="ja-JP" altLang="en-US" sz="1050" smtClean="0"/>
              <a:t>とする。</a:t>
            </a:r>
            <a:endParaRPr kumimoji="1" lang="ja-JP" altLang="en-US" sz="105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142511"/>
            <a:ext cx="3829249" cy="3692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3657123" y="1700808"/>
            <a:ext cx="43924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/>
              <a:t>②テキストエディタで</a:t>
            </a:r>
            <a:r>
              <a:rPr kumimoji="1" lang="ja-JP" altLang="en-US" sz="1050" dirty="0" smtClean="0">
                <a:solidFill>
                  <a:srgbClr val="FF0000"/>
                </a:solidFill>
              </a:rPr>
              <a:t>改行コードを</a:t>
            </a:r>
            <a:r>
              <a:rPr kumimoji="1" lang="en-US" altLang="ja-JP" sz="1050" dirty="0" smtClean="0">
                <a:solidFill>
                  <a:srgbClr val="FF0000"/>
                </a:solidFill>
              </a:rPr>
              <a:t>UNIX</a:t>
            </a:r>
            <a:r>
              <a:rPr kumimoji="1" lang="ja-JP" altLang="en-US" sz="1050" dirty="0" smtClean="0">
                <a:solidFill>
                  <a:srgbClr val="FF0000"/>
                </a:solidFill>
              </a:rPr>
              <a:t>形式に指定して保存しなおす。</a:t>
            </a:r>
            <a:endParaRPr kumimoji="1" lang="en-US" altLang="ja-JP" sz="1050" dirty="0" smtClean="0">
              <a:solidFill>
                <a:srgbClr val="FF0000"/>
              </a:solidFill>
            </a:endParaRPr>
          </a:p>
          <a:p>
            <a:r>
              <a:rPr lang="ja-JP" altLang="en-US" sz="1050" dirty="0"/>
              <a:t>その</a:t>
            </a:r>
            <a:r>
              <a:rPr lang="ja-JP" altLang="en-US" sz="1050" dirty="0" smtClean="0"/>
              <a:t>際、</a:t>
            </a:r>
            <a:r>
              <a:rPr lang="ja-JP" altLang="en-US" sz="1050" u="sng" dirty="0" smtClean="0">
                <a:solidFill>
                  <a:srgbClr val="FF0000"/>
                </a:solidFill>
              </a:rPr>
              <a:t>一行目の</a:t>
            </a:r>
            <a:r>
              <a:rPr lang="en-US" altLang="ja-JP" sz="1050" u="sng" dirty="0" err="1" smtClean="0">
                <a:solidFill>
                  <a:srgbClr val="FF0000"/>
                </a:solidFill>
              </a:rPr>
              <a:t>sub,task</a:t>
            </a:r>
            <a:r>
              <a:rPr lang="en-US" altLang="ja-JP" sz="1050" u="sng" dirty="0" smtClean="0">
                <a:solidFill>
                  <a:srgbClr val="FF0000"/>
                </a:solidFill>
              </a:rPr>
              <a:t>,</a:t>
            </a:r>
            <a:r>
              <a:rPr lang="ja-JP" altLang="en-US" sz="1050" u="sng" dirty="0" smtClean="0">
                <a:solidFill>
                  <a:srgbClr val="FF0000"/>
                </a:solidFill>
              </a:rPr>
              <a:t>・・・の行を削除しておく</a:t>
            </a:r>
            <a:r>
              <a:rPr lang="ja-JP" altLang="en-US" sz="1050" u="sng" dirty="0" smtClean="0"/>
              <a:t>。</a:t>
            </a:r>
            <a:endParaRPr lang="en-US" altLang="ja-JP" sz="1050" u="sng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491880" y="5876255"/>
            <a:ext cx="5521063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smtClean="0"/>
              <a:t>テキストエディタは、下記のものがおすすめ（↑図は</a:t>
            </a:r>
            <a:r>
              <a:rPr kumimoji="1" lang="en-US" altLang="ja-JP" sz="1050" smtClean="0"/>
              <a:t>notepad++</a:t>
            </a:r>
            <a:r>
              <a:rPr kumimoji="1" lang="ja-JP" altLang="en-US" sz="1050" smtClean="0"/>
              <a:t>）</a:t>
            </a:r>
            <a:endParaRPr kumimoji="1" lang="en-US" altLang="ja-JP" sz="1050" smtClean="0"/>
          </a:p>
          <a:p>
            <a:r>
              <a:rPr lang="en-US" altLang="ja-JP" sz="1050" err="1" smtClean="0"/>
              <a:t>NotePad</a:t>
            </a:r>
            <a:r>
              <a:rPr lang="en-US" altLang="ja-JP" sz="1050" smtClean="0"/>
              <a:t>++	http://www.forest.impress.co.jp/lib/stdy/program/progeditor/notepadplus.html</a:t>
            </a:r>
          </a:p>
          <a:p>
            <a:r>
              <a:rPr lang="en-US" altLang="ja-JP" sz="1050" err="1" smtClean="0"/>
              <a:t>TeraPad</a:t>
            </a:r>
            <a:r>
              <a:rPr lang="en-US" altLang="ja-JP" sz="1050" smtClean="0"/>
              <a:t>	http://www.forest.impress.co.jp/lib/offc/document/txteditor/terapad.html</a:t>
            </a:r>
            <a:endParaRPr kumimoji="1" lang="ja-JP" altLang="en-US" sz="1050"/>
          </a:p>
        </p:txBody>
      </p:sp>
    </p:spTree>
    <p:extLst>
      <p:ext uri="{BB962C8B-B14F-4D97-AF65-F5344CB8AC3E}">
        <p14:creationId xmlns:p14="http://schemas.microsoft.com/office/powerpoint/2010/main" val="4257421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プログラム</a:t>
            </a:r>
            <a:r>
              <a:rPr kumimoji="1" lang="ja-JP" altLang="en-US" smtClean="0"/>
              <a:t>の準備①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692696"/>
            <a:ext cx="4464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data 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infile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'./HRSCPV.csv'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dlm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=',';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input subject $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$ period $ HR SC PV;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条件</a:t>
            </a:r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、期間ごとに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平均値を求める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sort;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period;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means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:HR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HR=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99992" y="1451967"/>
            <a:ext cx="446449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smtClean="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:SC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SC=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:PV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PV=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kumimoji="1" lang="ja-JP" altLang="en-US" sz="1100"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8" name="カギ線コネクタ 7"/>
          <p:cNvCxnSpPr>
            <a:stCxn id="5" idx="2"/>
            <a:endCxn id="6" idx="0"/>
          </p:cNvCxnSpPr>
          <p:nvPr/>
        </p:nvCxnSpPr>
        <p:spPr>
          <a:xfrm rot="5400000" flipH="1" flipV="1">
            <a:off x="2874143" y="989584"/>
            <a:ext cx="3395713" cy="4320480"/>
          </a:xfrm>
          <a:prstGeom prst="bentConnector5">
            <a:avLst>
              <a:gd name="adj1" fmla="val -6732"/>
              <a:gd name="adj2" fmla="val 45404"/>
              <a:gd name="adj3" fmla="val 10673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4788024" y="344300"/>
            <a:ext cx="2863284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dirty="0" smtClean="0"/>
              <a:t>そこの君！手で打ち込もうとするんじゃない</a:t>
            </a:r>
            <a:r>
              <a:rPr lang="ja-JP" altLang="en-US" sz="1100" dirty="0" smtClean="0"/>
              <a:t>！</a:t>
            </a:r>
            <a:endParaRPr lang="en-US" altLang="ja-JP" sz="1100" dirty="0" smtClean="0"/>
          </a:p>
          <a:p>
            <a:r>
              <a:rPr lang="en-US" altLang="ja-JP" sz="1100" dirty="0" smtClean="0"/>
              <a:t>SAS</a:t>
            </a:r>
            <a:r>
              <a:rPr lang="ja-JP" altLang="en-US" sz="1100" dirty="0" smtClean="0"/>
              <a:t>のプログラムは</a:t>
            </a:r>
            <a:r>
              <a:rPr lang="en-US" altLang="ja-JP" sz="1100" dirty="0" smtClean="0"/>
              <a:t>Web</a:t>
            </a:r>
            <a:r>
              <a:rPr lang="ja-JP" altLang="en-US" sz="1100" dirty="0" smtClean="0"/>
              <a:t>サイトにのってるぞ！</a:t>
            </a:r>
            <a:endParaRPr kumimoji="1" lang="ja-JP" altLang="en-US" sz="11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314247" y="6237312"/>
            <a:ext cx="5210081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1100" dirty="0"/>
              <a:t>これら</a:t>
            </a:r>
            <a:r>
              <a:rPr lang="ja-JP" altLang="en-US" sz="1100" dirty="0" smtClean="0"/>
              <a:t>のプログラムは、</a:t>
            </a:r>
            <a:r>
              <a:rPr lang="ja-JP" altLang="en-US" sz="1100" dirty="0" smtClean="0">
                <a:solidFill>
                  <a:srgbClr val="FF0000"/>
                </a:solidFill>
              </a:rPr>
              <a:t>文字コードは</a:t>
            </a:r>
            <a:r>
              <a:rPr lang="en-US" altLang="ja-JP" sz="1100" dirty="0" smtClean="0">
                <a:solidFill>
                  <a:srgbClr val="FF0000"/>
                </a:solidFill>
              </a:rPr>
              <a:t>EUC</a:t>
            </a:r>
            <a:r>
              <a:rPr lang="ja-JP" altLang="en-US" sz="1100" dirty="0" err="1" smtClean="0">
                <a:solidFill>
                  <a:srgbClr val="FF0000"/>
                </a:solidFill>
              </a:rPr>
              <a:t>、</a:t>
            </a:r>
            <a:r>
              <a:rPr lang="ja-JP" altLang="en-US" sz="1100" dirty="0" smtClean="0">
                <a:solidFill>
                  <a:srgbClr val="FF0000"/>
                </a:solidFill>
              </a:rPr>
              <a:t>改行コードは</a:t>
            </a:r>
            <a:r>
              <a:rPr lang="en-US" altLang="ja-JP" sz="1100" dirty="0" smtClean="0">
                <a:solidFill>
                  <a:srgbClr val="FF0000"/>
                </a:solidFill>
              </a:rPr>
              <a:t>UNIX</a:t>
            </a:r>
            <a:r>
              <a:rPr lang="ja-JP" altLang="en-US" sz="1100" dirty="0" smtClean="0">
                <a:solidFill>
                  <a:srgbClr val="FF0000"/>
                </a:solidFill>
              </a:rPr>
              <a:t>に変更する必要がある！</a:t>
            </a:r>
            <a:endParaRPr lang="en-US" altLang="ja-JP" sz="1100" dirty="0" smtClean="0">
              <a:solidFill>
                <a:srgbClr val="FF0000"/>
              </a:solidFill>
            </a:endParaRPr>
          </a:p>
          <a:p>
            <a:r>
              <a:rPr kumimoji="1" lang="ja-JP" altLang="en-US" sz="1100" dirty="0" smtClean="0"/>
              <a:t>忘れると</a:t>
            </a:r>
            <a:r>
              <a:rPr kumimoji="1" lang="en-US" altLang="ja-JP" sz="1100" dirty="0" smtClean="0"/>
              <a:t>SAS</a:t>
            </a:r>
            <a:r>
              <a:rPr kumimoji="1" lang="ja-JP" altLang="en-US" sz="1100" dirty="0" smtClean="0"/>
              <a:t>がクラッシュするぞ！</a:t>
            </a:r>
            <a:endParaRPr kumimoji="1" lang="ja-JP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79604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2140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/>
              <a:t>プログラム</a:t>
            </a:r>
            <a:r>
              <a:rPr kumimoji="1" lang="ja-JP" altLang="en-US" smtClean="0"/>
              <a:t>の準備②</a:t>
            </a: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79512" y="692696"/>
            <a:ext cx="446449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data 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infile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'./HRSCPV.csv'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dlm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=',';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input subject $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$ period $ HR SC PV;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条件</a:t>
            </a:r>
            <a:r>
              <a:rPr lang="ja-JP" altLang="en-US" sz="1100" smtClean="0">
                <a:latin typeface="ＭＳ ゴシック" pitchFamily="49" charset="-128"/>
                <a:ea typeface="ＭＳ ゴシック" pitchFamily="49" charset="-128"/>
              </a:rPr>
              <a:t>、期間ごとに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平均値を求める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sort;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period;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means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by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:HR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HR=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99992" y="1451967"/>
            <a:ext cx="446449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smtClean="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:SC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SC=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2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要因とも対応がある場合の分散分析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:PV */</a:t>
            </a:r>
          </a:p>
          <a:p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proc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glm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data=HRSCPV;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class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period subject;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model PV= subject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 period period*subject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 /ss3;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    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     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period      e=period*subject; 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test h=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 e=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*period*subject; </a:t>
            </a:r>
          </a:p>
          <a:p>
            <a:endParaRPr lang="en-US" altLang="ja-JP" sz="11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/* </a:t>
            </a:r>
            <a:r>
              <a:rPr lang="ja-JP" altLang="en-US" sz="1100">
                <a:latin typeface="ＭＳ ゴシック" pitchFamily="49" charset="-128"/>
                <a:ea typeface="ＭＳ ゴシック" pitchFamily="49" charset="-128"/>
              </a:rPr>
              <a:t>多重比較 *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/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cond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means period / </a:t>
            </a:r>
            <a:r>
              <a:rPr lang="en-US" altLang="ja-JP" sz="1100" err="1">
                <a:latin typeface="ＭＳ ゴシック" pitchFamily="49" charset="-128"/>
                <a:ea typeface="ＭＳ ゴシック" pitchFamily="49" charset="-128"/>
              </a:rPr>
              <a:t>tukey</a:t>
            </a:r>
            <a:r>
              <a:rPr lang="en-US" altLang="ja-JP" sz="1100">
                <a:latin typeface="ＭＳ ゴシック" pitchFamily="49" charset="-128"/>
                <a:ea typeface="ＭＳ ゴシック" pitchFamily="49" charset="-128"/>
              </a:rPr>
              <a:t> e = period*subject alpha=0.05;</a:t>
            </a:r>
          </a:p>
          <a:p>
            <a:endParaRPr kumimoji="1" lang="ja-JP" altLang="en-US" sz="1100">
              <a:latin typeface="ＭＳ ゴシック" pitchFamily="49" charset="-128"/>
              <a:ea typeface="ＭＳ ゴシック" pitchFamily="49" charset="-128"/>
            </a:endParaRPr>
          </a:p>
        </p:txBody>
      </p:sp>
      <p:cxnSp>
        <p:nvCxnSpPr>
          <p:cNvPr id="8" name="カギ線コネクタ 7"/>
          <p:cNvCxnSpPr>
            <a:stCxn id="5" idx="2"/>
            <a:endCxn id="6" idx="0"/>
          </p:cNvCxnSpPr>
          <p:nvPr/>
        </p:nvCxnSpPr>
        <p:spPr>
          <a:xfrm rot="5400000" flipH="1" flipV="1">
            <a:off x="2874143" y="989584"/>
            <a:ext cx="3395713" cy="4320480"/>
          </a:xfrm>
          <a:prstGeom prst="bentConnector5">
            <a:avLst>
              <a:gd name="adj1" fmla="val -6732"/>
              <a:gd name="adj2" fmla="val 45404"/>
              <a:gd name="adj3" fmla="val 10673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正方形/長方形 1"/>
          <p:cNvSpPr/>
          <p:nvPr/>
        </p:nvSpPr>
        <p:spPr>
          <a:xfrm>
            <a:off x="175179" y="688925"/>
            <a:ext cx="4060218" cy="62672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5179" y="1374246"/>
            <a:ext cx="4060218" cy="91211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170024" y="2348880"/>
            <a:ext cx="4060218" cy="2376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539067" y="1461339"/>
            <a:ext cx="4060218" cy="22556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4540740" y="3812485"/>
            <a:ext cx="4060218" cy="225569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1972828" y="2045555"/>
            <a:ext cx="2885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 flipH="1">
            <a:off x="1475656" y="1684431"/>
            <a:ext cx="2885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2699792" y="775186"/>
            <a:ext cx="1440160" cy="277549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736128" y="755541"/>
            <a:ext cx="13388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800" smtClean="0"/>
              <a:t>dlm=</a:t>
            </a:r>
            <a:r>
              <a:rPr kumimoji="1" lang="ja-JP" altLang="en-US" sz="800" smtClean="0"/>
              <a:t>　で区切り文字を指定</a:t>
            </a:r>
            <a:endParaRPr kumimoji="1" lang="en-US" altLang="ja-JP" sz="800" smtClean="0"/>
          </a:p>
          <a:p>
            <a:r>
              <a:rPr lang="ja-JP" altLang="en-US" sz="800" smtClean="0"/>
              <a:t>（ここではカンマを指定）</a:t>
            </a:r>
            <a:endParaRPr kumimoji="1" lang="ja-JP" altLang="en-US" sz="800"/>
          </a:p>
        </p:txBody>
      </p:sp>
      <p:cxnSp>
        <p:nvCxnSpPr>
          <p:cNvPr id="26" name="直線矢印コネクタ 25"/>
          <p:cNvCxnSpPr>
            <a:stCxn id="24" idx="1"/>
          </p:cNvCxnSpPr>
          <p:nvPr/>
        </p:nvCxnSpPr>
        <p:spPr>
          <a:xfrm flipH="1">
            <a:off x="2555776" y="913961"/>
            <a:ext cx="144016" cy="8832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正方形/長方形 29"/>
          <p:cNvSpPr/>
          <p:nvPr/>
        </p:nvSpPr>
        <p:spPr>
          <a:xfrm>
            <a:off x="1763688" y="1598870"/>
            <a:ext cx="1800200" cy="17261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1725588" y="1576645"/>
            <a:ext cx="1848583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"/>
              <a:t>ソートしておかないと平均値が出ない。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2251348" y="1872938"/>
            <a:ext cx="1672580" cy="331925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251349" y="1879973"/>
            <a:ext cx="174458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" smtClean="0"/>
              <a:t>平均値を出して、変な値になってないかチェック。</a:t>
            </a:r>
            <a:endParaRPr lang="ja-JP" altLang="en-US" sz="800"/>
          </a:p>
        </p:txBody>
      </p:sp>
      <p:cxnSp>
        <p:nvCxnSpPr>
          <p:cNvPr id="37" name="直線矢印コネクタ 36"/>
          <p:cNvCxnSpPr/>
          <p:nvPr/>
        </p:nvCxnSpPr>
        <p:spPr>
          <a:xfrm flipH="1">
            <a:off x="2046200" y="2711937"/>
            <a:ext cx="28856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正方形/長方形 37"/>
          <p:cNvSpPr/>
          <p:nvPr/>
        </p:nvSpPr>
        <p:spPr>
          <a:xfrm>
            <a:off x="2334232" y="2626376"/>
            <a:ext cx="1301664" cy="172616"/>
          </a:xfrm>
          <a:prstGeom prst="rect">
            <a:avLst/>
          </a:prstGeom>
          <a:solidFill>
            <a:schemeClr val="bg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2296132" y="2604151"/>
            <a:ext cx="1404552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800" smtClean="0"/>
              <a:t>3X3</a:t>
            </a:r>
            <a:r>
              <a:rPr lang="ja-JP" altLang="en-US" sz="800" smtClean="0"/>
              <a:t>対応ありありの分散分析</a:t>
            </a:r>
            <a:endParaRPr lang="en-US" altLang="ja-JP" sz="800" smtClean="0"/>
          </a:p>
        </p:txBody>
      </p:sp>
      <p:grpSp>
        <p:nvGrpSpPr>
          <p:cNvPr id="58" name="グループ化 57"/>
          <p:cNvGrpSpPr/>
          <p:nvPr/>
        </p:nvGrpSpPr>
        <p:grpSpPr>
          <a:xfrm>
            <a:off x="275744" y="3104610"/>
            <a:ext cx="978153" cy="324390"/>
            <a:chOff x="275744" y="3104610"/>
            <a:chExt cx="978153" cy="324390"/>
          </a:xfrm>
        </p:grpSpPr>
        <p:cxnSp>
          <p:nvCxnSpPr>
            <p:cNvPr id="40" name="直線矢印コネクタ 39"/>
            <p:cNvCxnSpPr/>
            <p:nvPr/>
          </p:nvCxnSpPr>
          <p:spPr>
            <a:xfrm flipV="1">
              <a:off x="745892" y="3104610"/>
              <a:ext cx="0" cy="1803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正方形/長方形 40"/>
            <p:cNvSpPr/>
            <p:nvPr/>
          </p:nvSpPr>
          <p:spPr>
            <a:xfrm>
              <a:off x="313844" y="3235781"/>
              <a:ext cx="864096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2" name="正方形/長方形 41"/>
            <p:cNvSpPr/>
            <p:nvPr/>
          </p:nvSpPr>
          <p:spPr>
            <a:xfrm>
              <a:off x="275744" y="3213556"/>
              <a:ext cx="97815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データは</a:t>
              </a:r>
              <a:r>
                <a:rPr lang="en-US" altLang="ja-JP" sz="800" smtClean="0"/>
                <a:t>HR</a:t>
              </a:r>
              <a:r>
                <a:rPr lang="ja-JP" altLang="en-US" sz="800" smtClean="0"/>
                <a:t>を指定</a:t>
              </a:r>
              <a:endParaRPr lang="en-US" altLang="ja-JP" sz="800" smtClean="0"/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2805058" y="3418056"/>
            <a:ext cx="902811" cy="200055"/>
            <a:chOff x="2751083" y="3405356"/>
            <a:chExt cx="902811" cy="200055"/>
          </a:xfrm>
        </p:grpSpPr>
        <p:sp>
          <p:nvSpPr>
            <p:cNvPr id="44" name="正方形/長方形 43"/>
            <p:cNvSpPr/>
            <p:nvPr/>
          </p:nvSpPr>
          <p:spPr>
            <a:xfrm>
              <a:off x="2789183" y="3427581"/>
              <a:ext cx="864096" cy="14543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5" name="正方形/長方形 44"/>
            <p:cNvSpPr/>
            <p:nvPr/>
          </p:nvSpPr>
          <p:spPr>
            <a:xfrm>
              <a:off x="2751083" y="3405356"/>
              <a:ext cx="902811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条件（課題）の効果</a:t>
              </a:r>
              <a:endParaRPr lang="en-US" altLang="ja-JP" sz="700" smtClean="0"/>
            </a:p>
          </p:txBody>
        </p:sp>
      </p:grpSp>
      <p:grpSp>
        <p:nvGrpSpPr>
          <p:cNvPr id="51" name="グループ化 50"/>
          <p:cNvGrpSpPr/>
          <p:nvPr/>
        </p:nvGrpSpPr>
        <p:grpSpPr>
          <a:xfrm>
            <a:off x="3001908" y="3589924"/>
            <a:ext cx="633507" cy="200055"/>
            <a:chOff x="3170183" y="3615324"/>
            <a:chExt cx="633507" cy="200055"/>
          </a:xfrm>
        </p:grpSpPr>
        <p:sp>
          <p:nvSpPr>
            <p:cNvPr id="46" name="正方形/長方形 45"/>
            <p:cNvSpPr/>
            <p:nvPr/>
          </p:nvSpPr>
          <p:spPr>
            <a:xfrm>
              <a:off x="3208283" y="3637549"/>
              <a:ext cx="571629" cy="15149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170183" y="3615324"/>
              <a:ext cx="633507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期間の効果</a:t>
              </a:r>
              <a:endParaRPr lang="en-US" altLang="ja-JP" sz="700" smtClean="0"/>
            </a:p>
          </p:txBody>
        </p:sp>
      </p:grpSp>
      <p:grpSp>
        <p:nvGrpSpPr>
          <p:cNvPr id="52" name="グループ化 51"/>
          <p:cNvGrpSpPr/>
          <p:nvPr/>
        </p:nvGrpSpPr>
        <p:grpSpPr>
          <a:xfrm>
            <a:off x="3149679" y="3755226"/>
            <a:ext cx="1082348" cy="200055"/>
            <a:chOff x="3057604" y="3914049"/>
            <a:chExt cx="1082348" cy="200055"/>
          </a:xfrm>
        </p:grpSpPr>
        <p:sp>
          <p:nvSpPr>
            <p:cNvPr id="48" name="正方形/長方形 47"/>
            <p:cNvSpPr/>
            <p:nvPr/>
          </p:nvSpPr>
          <p:spPr>
            <a:xfrm>
              <a:off x="3131840" y="3952651"/>
              <a:ext cx="943116" cy="1244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057604" y="3914049"/>
              <a:ext cx="1082348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</a:t>
              </a:r>
              <a:r>
                <a:rPr lang="en-US" altLang="ja-JP" sz="700" smtClean="0"/>
                <a:t>×</a:t>
              </a:r>
              <a:r>
                <a:rPr lang="ja-JP" altLang="en-US" sz="700" smtClean="0"/>
                <a:t>期間の交互作用</a:t>
              </a:r>
              <a:endParaRPr lang="en-US" altLang="ja-JP" sz="700" smtClean="0"/>
            </a:p>
          </p:txBody>
        </p:sp>
      </p:grpSp>
      <p:grpSp>
        <p:nvGrpSpPr>
          <p:cNvPr id="53" name="グループ化 52"/>
          <p:cNvGrpSpPr/>
          <p:nvPr/>
        </p:nvGrpSpPr>
        <p:grpSpPr>
          <a:xfrm>
            <a:off x="1403648" y="3986012"/>
            <a:ext cx="1017352" cy="200055"/>
            <a:chOff x="3057604" y="3914049"/>
            <a:chExt cx="1017352" cy="200055"/>
          </a:xfrm>
        </p:grpSpPr>
        <p:sp>
          <p:nvSpPr>
            <p:cNvPr id="54" name="正方形/長方形 53"/>
            <p:cNvSpPr/>
            <p:nvPr/>
          </p:nvSpPr>
          <p:spPr>
            <a:xfrm>
              <a:off x="3131840" y="3952651"/>
              <a:ext cx="943116" cy="1244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3057604" y="3914049"/>
              <a:ext cx="800219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多重比較を実行</a:t>
              </a:r>
              <a:endParaRPr lang="en-US" altLang="ja-JP" sz="700" smtClean="0"/>
            </a:p>
          </p:txBody>
        </p:sp>
      </p:grpSp>
      <p:cxnSp>
        <p:nvCxnSpPr>
          <p:cNvPr id="56" name="直線矢印コネクタ 55"/>
          <p:cNvCxnSpPr/>
          <p:nvPr/>
        </p:nvCxnSpPr>
        <p:spPr>
          <a:xfrm>
            <a:off x="1884263" y="4147963"/>
            <a:ext cx="0" cy="1356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" name="グループ化 58"/>
          <p:cNvGrpSpPr/>
          <p:nvPr/>
        </p:nvGrpSpPr>
        <p:grpSpPr>
          <a:xfrm>
            <a:off x="4596378" y="2180486"/>
            <a:ext cx="958917" cy="324390"/>
            <a:chOff x="275744" y="3104610"/>
            <a:chExt cx="958917" cy="324390"/>
          </a:xfrm>
        </p:grpSpPr>
        <p:cxnSp>
          <p:nvCxnSpPr>
            <p:cNvPr id="60" name="直線矢印コネクタ 59"/>
            <p:cNvCxnSpPr/>
            <p:nvPr/>
          </p:nvCxnSpPr>
          <p:spPr>
            <a:xfrm flipV="1">
              <a:off x="745892" y="3104610"/>
              <a:ext cx="0" cy="1803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正方形/長方形 60"/>
            <p:cNvSpPr/>
            <p:nvPr/>
          </p:nvSpPr>
          <p:spPr>
            <a:xfrm>
              <a:off x="313844" y="3235781"/>
              <a:ext cx="864096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275744" y="3213556"/>
              <a:ext cx="958917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データは</a:t>
              </a:r>
              <a:r>
                <a:rPr lang="en-US" altLang="ja-JP" sz="800" smtClean="0"/>
                <a:t>SC</a:t>
              </a:r>
              <a:r>
                <a:rPr lang="ja-JP" altLang="en-US" sz="800" smtClean="0"/>
                <a:t>を指定</a:t>
              </a:r>
              <a:endParaRPr lang="en-US" altLang="ja-JP" sz="800" smtClean="0"/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4592617" y="4510866"/>
            <a:ext cx="968535" cy="324390"/>
            <a:chOff x="275744" y="3104610"/>
            <a:chExt cx="968535" cy="324390"/>
          </a:xfrm>
        </p:grpSpPr>
        <p:cxnSp>
          <p:nvCxnSpPr>
            <p:cNvPr id="64" name="直線矢印コネクタ 63"/>
            <p:cNvCxnSpPr/>
            <p:nvPr/>
          </p:nvCxnSpPr>
          <p:spPr>
            <a:xfrm flipV="1">
              <a:off x="745892" y="3104610"/>
              <a:ext cx="0" cy="18037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正方形/長方形 64"/>
            <p:cNvSpPr/>
            <p:nvPr/>
          </p:nvSpPr>
          <p:spPr>
            <a:xfrm>
              <a:off x="313844" y="3235781"/>
              <a:ext cx="864096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6" name="正方形/長方形 65"/>
            <p:cNvSpPr/>
            <p:nvPr/>
          </p:nvSpPr>
          <p:spPr>
            <a:xfrm>
              <a:off x="275744" y="3213556"/>
              <a:ext cx="968535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データは</a:t>
              </a:r>
              <a:r>
                <a:rPr lang="en-US" altLang="ja-JP" sz="800" smtClean="0"/>
                <a:t>PV</a:t>
              </a:r>
              <a:r>
                <a:rPr lang="ja-JP" altLang="en-US" sz="800" smtClean="0"/>
                <a:t>を指定</a:t>
              </a:r>
              <a:endParaRPr lang="en-US" altLang="ja-JP" sz="800" smtClean="0"/>
            </a:p>
          </p:txBody>
        </p:sp>
      </p:grpSp>
      <p:grpSp>
        <p:nvGrpSpPr>
          <p:cNvPr id="67" name="グループ化 66"/>
          <p:cNvGrpSpPr/>
          <p:nvPr/>
        </p:nvGrpSpPr>
        <p:grpSpPr>
          <a:xfrm>
            <a:off x="7152569" y="976883"/>
            <a:ext cx="1019831" cy="363885"/>
            <a:chOff x="275744" y="3213556"/>
            <a:chExt cx="1019831" cy="363885"/>
          </a:xfrm>
        </p:grpSpPr>
        <p:cxnSp>
          <p:nvCxnSpPr>
            <p:cNvPr id="68" name="直線矢印コネクタ 67"/>
            <p:cNvCxnSpPr/>
            <p:nvPr/>
          </p:nvCxnSpPr>
          <p:spPr>
            <a:xfrm>
              <a:off x="791912" y="3284984"/>
              <a:ext cx="0" cy="29245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正方形/長方形 68"/>
            <p:cNvSpPr/>
            <p:nvPr/>
          </p:nvSpPr>
          <p:spPr>
            <a:xfrm>
              <a:off x="313843" y="3235781"/>
              <a:ext cx="981731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正方形/長方形 69"/>
            <p:cNvSpPr/>
            <p:nvPr/>
          </p:nvSpPr>
          <p:spPr>
            <a:xfrm>
              <a:off x="275744" y="3213556"/>
              <a:ext cx="1019831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800" smtClean="0"/>
                <a:t>あとは繰り返しだ！</a:t>
              </a:r>
              <a:endParaRPr lang="en-US" altLang="ja-JP" sz="800" smtClean="0"/>
            </a:p>
          </p:txBody>
        </p:sp>
      </p:grpSp>
      <p:sp>
        <p:nvSpPr>
          <p:cNvPr id="72" name="テキスト ボックス 71"/>
          <p:cNvSpPr txBox="1"/>
          <p:nvPr/>
        </p:nvSpPr>
        <p:spPr>
          <a:xfrm>
            <a:off x="2314247" y="6237312"/>
            <a:ext cx="4791696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100" smtClean="0"/>
              <a:t>プログラムとデータを同じディレクトリに配置したら、</a:t>
            </a:r>
            <a:r>
              <a:rPr kumimoji="1" lang="en-US" altLang="ja-JP" sz="1100" smtClean="0"/>
              <a:t>sas HRSCPV.sas</a:t>
            </a:r>
            <a:r>
              <a:rPr kumimoji="1" lang="ja-JP" altLang="en-US" sz="1100" smtClean="0"/>
              <a:t>　で実行だ。</a:t>
            </a:r>
            <a:endParaRPr kumimoji="1" lang="en-US" altLang="ja-JP" sz="1100" smtClean="0"/>
          </a:p>
          <a:p>
            <a:r>
              <a:rPr kumimoji="1" lang="ja-JP" altLang="en-US" sz="1100" smtClean="0"/>
              <a:t>エラーがでなければ、出力結果である </a:t>
            </a:r>
            <a:r>
              <a:rPr kumimoji="1" lang="en-US" altLang="ja-JP" sz="1100" smtClean="0"/>
              <a:t>HRSCPV.lst</a:t>
            </a:r>
            <a:r>
              <a:rPr kumimoji="1" lang="ja-JP" altLang="en-US" sz="1100" smtClean="0"/>
              <a:t>が生成される。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17899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3384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結果の確認①　平均値のチェック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3648" y="485964"/>
            <a:ext cx="626469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SAS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システム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2012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05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日 月曜日 午後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01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時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分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57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秒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 cond=MA period=recov 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MEANS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変数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HR       17      76.0800791       9.2090628      56.1375000      89.3541667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SC       17       6.9586388       4.7677987       0.8097479      17.9959083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PV       17     185.1090130      99.1158466      89.0625000     414.8125000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---------------------------------------------------------------------------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 cond=MA period=rest 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HR       17      75.9610294       9.8319450      54.0083333      91.6083333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SC       17       7.7246630       5.2401316       0.9031042      23.2765292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PV       17     177.5703431     105.6921869      56.2291667     458.6625000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---------------------------------------------------------------------------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 cond=MA period=task 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HR       17      79.8720588       9.2632797      59.4708333      94.5958333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SC       17       7.7475581       5.5165234       0.8221167      21.7640167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PV       17     180.8845588     111.0385872      56.2125000     436.2333333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---------------------------------------------------------------------------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 cond=MD period=recov 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HR       17      74.3151253       8.9707568      58.2916667      93.0208333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SC       17       9.2579747       7.2728351       0.5467333      26.1439792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PV       17     137.0049546      91.2879292      21.5738397     299.9083333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---------------------------------------------------------------------------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 cond=MD period=rest 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変数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平均        標準偏差          最小値          最大値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---------------------------------------------------------------------------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HR       17      73.4816176       9.0699796      56.6916667      95.7041667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SC       17       9.7214164       6.7487445       0.6590917      27.5421125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PV       17     149.9629902      92.7161715      37.8958333     325.0583333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---------------------------------------------------------------------------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7984" y="6238473"/>
            <a:ext cx="4320480" cy="430887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グラフを描いて、</a:t>
            </a:r>
            <a:r>
              <a:rPr kumimoji="1" lang="en-US" altLang="ja-JP" sz="1100" smtClean="0"/>
              <a:t>SAS</a:t>
            </a:r>
            <a:r>
              <a:rPr kumimoji="1" lang="ja-JP" altLang="en-US" sz="1100" smtClean="0"/>
              <a:t>が読み込んだデータに誤りがないかチェックしたほうが良いだろう。</a:t>
            </a:r>
            <a:r>
              <a:rPr kumimoji="1" lang="en-US" altLang="ja-JP" sz="1100" smtClean="0"/>
              <a:t>HR</a:t>
            </a:r>
            <a:r>
              <a:rPr kumimoji="1" lang="ja-JP" altLang="en-US" sz="1100" smtClean="0"/>
              <a:t>が</a:t>
            </a:r>
            <a:r>
              <a:rPr kumimoji="1" lang="en-US" altLang="ja-JP" sz="1100" smtClean="0"/>
              <a:t>1200</a:t>
            </a:r>
            <a:r>
              <a:rPr kumimoji="1" lang="ja-JP" altLang="en-US" sz="1100" smtClean="0"/>
              <a:t>とかになってないだろうか？</a:t>
            </a:r>
            <a:endParaRPr kumimoji="1" lang="ja-JP" altLang="en-US" sz="1100"/>
          </a:p>
        </p:txBody>
      </p:sp>
    </p:spTree>
    <p:extLst>
      <p:ext uri="{BB962C8B-B14F-4D97-AF65-F5344CB8AC3E}">
        <p14:creationId xmlns:p14="http://schemas.microsoft.com/office/powerpoint/2010/main" val="124059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44005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結果の確認②　</a:t>
            </a:r>
            <a:r>
              <a:rPr lang="en-US" altLang="ja-JP" smtClean="0"/>
              <a:t>HR</a:t>
            </a:r>
            <a:r>
              <a:rPr lang="ja-JP" altLang="en-US" smtClean="0"/>
              <a:t>　主効果および交互作用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979024"/>
            <a:ext cx="5616624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subject                     16     12841.79959       802.61247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  748.47068       374.23534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cond*subject                32      1278.69311        39.95916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  673.99834       336.99917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period*subject              32       379.49217        11.85913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  861.04868       215.26217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cond*period*subject         64       602.18828         9.40919        .       .    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748.4706837     374.2353419       9.37    0.0006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673.9983430     336.9991715      28.42    &lt;.0001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861.0486773     215.2621693      22.88    &lt;.0001</a:t>
            </a:r>
            <a:endParaRPr kumimoji="1" lang="ja-JP" altLang="en-US" sz="70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940152" y="2344812"/>
            <a:ext cx="2808312" cy="1107996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HR</a:t>
            </a:r>
            <a:r>
              <a:rPr kumimoji="1" lang="ja-JP" altLang="en-US" sz="1100" smtClean="0"/>
              <a:t>を従属変数として、課題</a:t>
            </a:r>
            <a:r>
              <a:rPr kumimoji="1" lang="en-US" altLang="ja-JP" sz="1100" smtClean="0"/>
              <a:t>×</a:t>
            </a:r>
            <a:r>
              <a:rPr lang="ja-JP" altLang="en-US" sz="1100" smtClean="0"/>
              <a:t>期間の対応のある分散分析を行った。その結果、課題の主効果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F(2,32)=9.37,p&lt;.001</a:t>
            </a:r>
            <a:r>
              <a:rPr kumimoji="1" lang="ja-JP" altLang="en-US" sz="1100" smtClean="0"/>
              <a:t>）。</a:t>
            </a:r>
            <a:r>
              <a:rPr lang="ja-JP" altLang="en-US" sz="1100"/>
              <a:t>そこ</a:t>
            </a:r>
            <a:r>
              <a:rPr lang="ja-JP" altLang="en-US" sz="1100" smtClean="0"/>
              <a:t>で、</a:t>
            </a:r>
            <a:r>
              <a:rPr lang="en-US" altLang="ja-JP" sz="1100" smtClean="0"/>
              <a:t>Tukey</a:t>
            </a:r>
            <a:r>
              <a:rPr lang="ja-JP" altLang="en-US" sz="1100" smtClean="0"/>
              <a:t>の</a:t>
            </a:r>
            <a:r>
              <a:rPr lang="en-US" altLang="ja-JP" sz="1100" smtClean="0"/>
              <a:t>HSD</a:t>
            </a:r>
            <a:r>
              <a:rPr lang="ja-JP" altLang="en-US" sz="1100" smtClean="0"/>
              <a:t>検定を用い、多重比較を行ったところ、鏡映描写時の</a:t>
            </a:r>
            <a:r>
              <a:rPr kumimoji="1" lang="en-US" altLang="ja-JP" sz="1100" smtClean="0"/>
              <a:t>HR</a:t>
            </a:r>
            <a:r>
              <a:rPr kumimoji="1" lang="ja-JP" altLang="en-US" sz="1100" smtClean="0"/>
              <a:t>は他課題時にくらべ有意に低い事がしめされた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940152" y="3546302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また、期間の効果も有意であった</a:t>
            </a:r>
            <a:r>
              <a:rPr lang="ja-JP" altLang="en-US" sz="1100" smtClean="0"/>
              <a:t>（</a:t>
            </a:r>
            <a:r>
              <a:rPr lang="en-US" altLang="ja-JP" sz="1100"/>
              <a:t>F(2,32</a:t>
            </a:r>
            <a:r>
              <a:rPr lang="en-US" altLang="ja-JP" sz="1100" smtClean="0"/>
              <a:t>)=</a:t>
            </a:r>
            <a:r>
              <a:rPr lang="ja-JP" altLang="en-US" sz="1100" smtClean="0"/>
              <a:t>　</a:t>
            </a:r>
            <a:r>
              <a:rPr lang="en-US" altLang="ja-JP" sz="1100" smtClean="0"/>
              <a:t>28.42,</a:t>
            </a:r>
            <a:r>
              <a:rPr lang="ja-JP" altLang="en-US" sz="1100" smtClean="0"/>
              <a:t>　</a:t>
            </a:r>
            <a:r>
              <a:rPr lang="en-US" altLang="ja-JP" sz="1100" smtClean="0"/>
              <a:t>p</a:t>
            </a:r>
            <a:r>
              <a:rPr lang="en-US" altLang="ja-JP" sz="1100"/>
              <a:t>&lt;.001</a:t>
            </a:r>
            <a:r>
              <a:rPr lang="ja-JP" altLang="en-US" sz="1100"/>
              <a:t>）</a:t>
            </a:r>
            <a:r>
              <a:rPr lang="ja-JP" altLang="en-US" sz="1100" smtClean="0"/>
              <a:t>。同様に多重比較を行ったところ、課題期の</a:t>
            </a:r>
            <a:r>
              <a:rPr lang="en-US" altLang="ja-JP" sz="1100" smtClean="0"/>
              <a:t>HR</a:t>
            </a:r>
            <a:r>
              <a:rPr lang="ja-JP" altLang="en-US" sz="1100" smtClean="0"/>
              <a:t>が他期間に比べ有意に高いことが示された</a:t>
            </a:r>
            <a:r>
              <a:rPr lang="en-US" altLang="ja-JP" sz="1100" smtClean="0"/>
              <a:t>(p&lt;.05)</a:t>
            </a:r>
            <a:r>
              <a:rPr lang="ja-JP" altLang="en-US" sz="1100" smtClean="0"/>
              <a:t>。</a:t>
            </a:r>
            <a:endParaRPr lang="ja-JP" altLang="en-US" sz="11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940152" y="4387751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/>
              <a:t>さらに</a:t>
            </a:r>
            <a:r>
              <a:rPr lang="ja-JP" altLang="en-US" sz="1100" smtClean="0"/>
              <a:t>、課題</a:t>
            </a:r>
            <a:r>
              <a:rPr lang="en-US" altLang="ja-JP" sz="1100" smtClean="0"/>
              <a:t>×</a:t>
            </a:r>
            <a:r>
              <a:rPr kumimoji="1" lang="ja-JP" altLang="en-US" sz="1100" smtClean="0"/>
              <a:t>期間の交互作用も有意であった</a:t>
            </a:r>
            <a:r>
              <a:rPr lang="ja-JP" altLang="en-US" sz="1100" smtClean="0"/>
              <a:t>（</a:t>
            </a:r>
            <a:r>
              <a:rPr lang="en-US" altLang="ja-JP" sz="1100" smtClean="0"/>
              <a:t>F(4,64)=22.88,</a:t>
            </a:r>
            <a:r>
              <a:rPr lang="ja-JP" altLang="en-US" sz="1100" smtClean="0"/>
              <a:t> </a:t>
            </a:r>
            <a:r>
              <a:rPr lang="en-US" altLang="ja-JP" sz="1100" smtClean="0"/>
              <a:t>p</a:t>
            </a:r>
            <a:r>
              <a:rPr lang="en-US" altLang="ja-JP" sz="1100"/>
              <a:t>&lt;.001</a:t>
            </a:r>
            <a:r>
              <a:rPr lang="ja-JP" altLang="en-US" sz="1100"/>
              <a:t>）</a:t>
            </a:r>
            <a:r>
              <a:rPr lang="ja-JP" altLang="en-US" sz="1100" smtClean="0"/>
              <a:t>。したがって、各期間における</a:t>
            </a:r>
            <a:r>
              <a:rPr lang="en-US" altLang="ja-JP" sz="1100" smtClean="0"/>
              <a:t>HR</a:t>
            </a:r>
            <a:r>
              <a:rPr lang="ja-JP" altLang="en-US" sz="1100" smtClean="0"/>
              <a:t>の変化には、課題により差がある事が示された。</a:t>
            </a:r>
            <a:endParaRPr kumimoji="1" lang="ja-JP" altLang="en-US" sz="1100"/>
          </a:p>
        </p:txBody>
      </p:sp>
      <p:sp>
        <p:nvSpPr>
          <p:cNvPr id="3" name="円/楕円 2"/>
          <p:cNvSpPr/>
          <p:nvPr/>
        </p:nvSpPr>
        <p:spPr>
          <a:xfrm>
            <a:off x="2580000" y="1434926"/>
            <a:ext cx="576064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1542537" y="684415"/>
            <a:ext cx="1037463" cy="821855"/>
            <a:chOff x="275744" y="3213556"/>
            <a:chExt cx="1037463" cy="821855"/>
          </a:xfrm>
        </p:grpSpPr>
        <p:cxnSp>
          <p:nvCxnSpPr>
            <p:cNvPr id="11" name="直線矢印コネクタ 10"/>
            <p:cNvCxnSpPr/>
            <p:nvPr/>
          </p:nvCxnSpPr>
          <p:spPr>
            <a:xfrm>
              <a:off x="745892" y="3284984"/>
              <a:ext cx="567315" cy="75042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正方形/長方形 11"/>
            <p:cNvSpPr/>
            <p:nvPr/>
          </p:nvSpPr>
          <p:spPr>
            <a:xfrm>
              <a:off x="313843" y="3235781"/>
              <a:ext cx="999363" cy="172616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75744" y="3213556"/>
              <a:ext cx="1037463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/>
                <a:t>自由度はここを見る</a:t>
              </a:r>
            </a:p>
          </p:txBody>
        </p:sp>
      </p:grpSp>
      <p:grpSp>
        <p:nvGrpSpPr>
          <p:cNvPr id="15" name="グループ化 14"/>
          <p:cNvGrpSpPr/>
          <p:nvPr/>
        </p:nvGrpSpPr>
        <p:grpSpPr>
          <a:xfrm>
            <a:off x="584305" y="2802270"/>
            <a:ext cx="902811" cy="200055"/>
            <a:chOff x="2751083" y="3405356"/>
            <a:chExt cx="902811" cy="200055"/>
          </a:xfrm>
        </p:grpSpPr>
        <p:sp>
          <p:nvSpPr>
            <p:cNvPr id="16" name="正方形/長方形 15"/>
            <p:cNvSpPr/>
            <p:nvPr/>
          </p:nvSpPr>
          <p:spPr>
            <a:xfrm>
              <a:off x="2789183" y="3427581"/>
              <a:ext cx="864096" cy="145435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2751083" y="3405356"/>
              <a:ext cx="902811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条件（課題）の効果</a:t>
              </a:r>
              <a:endParaRPr lang="en-US" altLang="ja-JP" sz="700" smtClean="0"/>
            </a:p>
          </p:txBody>
        </p:sp>
      </p:grpSp>
      <p:grpSp>
        <p:nvGrpSpPr>
          <p:cNvPr id="18" name="グループ化 17"/>
          <p:cNvGrpSpPr/>
          <p:nvPr/>
        </p:nvGrpSpPr>
        <p:grpSpPr>
          <a:xfrm>
            <a:off x="853609" y="3682479"/>
            <a:ext cx="633507" cy="200055"/>
            <a:chOff x="3170183" y="3615324"/>
            <a:chExt cx="633507" cy="200055"/>
          </a:xfrm>
        </p:grpSpPr>
        <p:sp>
          <p:nvSpPr>
            <p:cNvPr id="19" name="正方形/長方形 18"/>
            <p:cNvSpPr/>
            <p:nvPr/>
          </p:nvSpPr>
          <p:spPr>
            <a:xfrm>
              <a:off x="3208283" y="3637549"/>
              <a:ext cx="571629" cy="15149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/>
          </p:nvSpPr>
          <p:spPr>
            <a:xfrm>
              <a:off x="3170183" y="3615324"/>
              <a:ext cx="633507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期間の効果</a:t>
              </a:r>
              <a:endParaRPr lang="en-US" altLang="ja-JP" sz="700" smtClean="0"/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441104" y="4509619"/>
            <a:ext cx="1082348" cy="200055"/>
            <a:chOff x="3057604" y="3914049"/>
            <a:chExt cx="1082348" cy="200055"/>
          </a:xfrm>
        </p:grpSpPr>
        <p:sp>
          <p:nvSpPr>
            <p:cNvPr id="22" name="正方形/長方形 21"/>
            <p:cNvSpPr/>
            <p:nvPr/>
          </p:nvSpPr>
          <p:spPr>
            <a:xfrm>
              <a:off x="3131840" y="3952651"/>
              <a:ext cx="943116" cy="1244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/>
            <p:cNvSpPr/>
            <p:nvPr/>
          </p:nvSpPr>
          <p:spPr>
            <a:xfrm>
              <a:off x="3057604" y="3914049"/>
              <a:ext cx="1082348" cy="20005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700" smtClean="0"/>
                <a:t>条件</a:t>
              </a:r>
              <a:r>
                <a:rPr lang="en-US" altLang="ja-JP" sz="700" smtClean="0"/>
                <a:t>×</a:t>
              </a:r>
              <a:r>
                <a:rPr lang="ja-JP" altLang="en-US" sz="700" smtClean="0"/>
                <a:t>期間の交互作用</a:t>
              </a:r>
              <a:endParaRPr lang="en-US" altLang="ja-JP" sz="700" smtClean="0"/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874" y="226003"/>
            <a:ext cx="3017540" cy="1810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351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30700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結果の確認③　</a:t>
            </a:r>
            <a:r>
              <a:rPr lang="en-US" altLang="ja-JP" smtClean="0"/>
              <a:t>HR</a:t>
            </a:r>
            <a:r>
              <a:rPr lang="ja-JP" altLang="en-US" smtClean="0"/>
              <a:t>　多重比較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3648" y="722595"/>
            <a:ext cx="6624736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HR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11.85913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1.6758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78.7072     51    SP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77.3044     51    MA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73.4739     51    MD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SAS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システム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2012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05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日 月曜日 午後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01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時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分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57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秒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6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GLM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HR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11.85913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1.6758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                               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N    period</a:t>
            </a:r>
          </a:p>
          <a:p>
            <a:endParaRPr lang="en-US" altLang="ja-JP" sz="70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79.4570     51    task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B       75.1827     51    rest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B                               </a:t>
            </a:r>
          </a:p>
          <a:p>
            <a:r>
              <a:rPr lang="en-US" altLang="ja-JP" sz="700">
                <a:latin typeface="ＭＳ ゴシック" pitchFamily="49" charset="-128"/>
                <a:ea typeface="ＭＳ ゴシック" pitchFamily="49" charset="-128"/>
              </a:rPr>
              <a:t>                                                  B       74.8458     51    recov </a:t>
            </a:r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3491880" y="2492896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364088" y="2204864"/>
            <a:ext cx="2200608" cy="576064"/>
            <a:chOff x="-84296" y="3213556"/>
            <a:chExt cx="2200608" cy="576064"/>
          </a:xfrm>
        </p:grpSpPr>
        <p:cxnSp>
          <p:nvCxnSpPr>
            <p:cNvPr id="7" name="直線矢印コネクタ 6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13843" y="3235780"/>
              <a:ext cx="180246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75744" y="3213556"/>
              <a:ext cx="184056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課題による多重比較の結果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MD</a:t>
              </a:r>
              <a:r>
                <a:rPr lang="ja-JP" altLang="en-US" sz="800" smtClean="0"/>
                <a:t>（鏡映描写課題）だけ別のグループ</a:t>
              </a:r>
              <a:endParaRPr lang="ja-JP" altLang="en-US" sz="800"/>
            </a:p>
          </p:txBody>
        </p:sp>
      </p:grpSp>
      <p:sp>
        <p:nvSpPr>
          <p:cNvPr id="10" name="円/楕円 9"/>
          <p:cNvSpPr/>
          <p:nvPr/>
        </p:nvSpPr>
        <p:spPr>
          <a:xfrm>
            <a:off x="3501406" y="5392932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5373614" y="5104900"/>
            <a:ext cx="1928098" cy="576064"/>
            <a:chOff x="-84296" y="3213556"/>
            <a:chExt cx="1928098" cy="576064"/>
          </a:xfrm>
        </p:grpSpPr>
        <p:cxnSp>
          <p:nvCxnSpPr>
            <p:cNvPr id="12" name="直線矢印コネクタ 11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13843" y="3235780"/>
              <a:ext cx="152995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75744" y="3213556"/>
              <a:ext cx="156805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期間による多重比較の結果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Task</a:t>
              </a:r>
              <a:r>
                <a:rPr lang="ja-JP" altLang="en-US" sz="800" smtClean="0"/>
                <a:t>（課題期）だけ別のグループ</a:t>
              </a:r>
              <a:endParaRPr lang="ja-JP" alt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328992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6632"/>
            <a:ext cx="43604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結果の確認④　</a:t>
            </a:r>
            <a:r>
              <a:rPr lang="en-US" altLang="ja-JP" smtClean="0"/>
              <a:t>SC</a:t>
            </a:r>
            <a:r>
              <a:rPr lang="ja-JP" altLang="en-US" smtClean="0"/>
              <a:t>　主効果および交互作用</a:t>
            </a:r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826254"/>
            <a:ext cx="6624736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subject                     16     4271.845183      266.990324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 192.141407       96.070703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cond*subject                32      324.449415       10.139044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  53.623846       26.811923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period*subject              32      267.290070        8.352815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  94.044061       23.511015        .       .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cond*period*subject         64      490.814026        7.668969        .       .    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                         2     192.1414069      96.0707035       9.48    0.0006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period                       2     53.62384588     26.81192294       3.21    0.0536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平均平方として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cond*period*subject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を使用した場合の仮説検定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Type III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変動因                  自由度          平方和        平均平方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F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値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Pr &gt; F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cond*period                  4     94.04406146     23.51101536       3.07    0.0225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580112" y="2130241"/>
            <a:ext cx="2808312" cy="938719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100" smtClean="0"/>
              <a:t>SC</a:t>
            </a:r>
            <a:r>
              <a:rPr kumimoji="1" lang="ja-JP" altLang="en-US" sz="1100" smtClean="0"/>
              <a:t>を従属変数として、同様に</a:t>
            </a:r>
            <a:r>
              <a:rPr lang="ja-JP" altLang="en-US" sz="1100" smtClean="0"/>
              <a:t>分散分析を行った。その結果、課題の主効果</a:t>
            </a:r>
            <a:r>
              <a:rPr kumimoji="1" lang="ja-JP" altLang="en-US" sz="1100" smtClean="0"/>
              <a:t>が有意であった（</a:t>
            </a:r>
            <a:r>
              <a:rPr kumimoji="1" lang="en-US" altLang="ja-JP" sz="1100" smtClean="0"/>
              <a:t>F(2,32)=9.48,p&lt;.001</a:t>
            </a:r>
            <a:r>
              <a:rPr kumimoji="1" lang="ja-JP" altLang="en-US" sz="1100" smtClean="0"/>
              <a:t>）。</a:t>
            </a:r>
            <a:r>
              <a:rPr lang="ja-JP" altLang="en-US" sz="1100"/>
              <a:t>そこ</a:t>
            </a:r>
            <a:r>
              <a:rPr lang="ja-JP" altLang="en-US" sz="1100" smtClean="0"/>
              <a:t>で同様に、多重比較を行ったところ、計算時の</a:t>
            </a:r>
            <a:r>
              <a:rPr kumimoji="1" lang="en-US" altLang="ja-JP" sz="1100" smtClean="0"/>
              <a:t>SC</a:t>
            </a:r>
            <a:r>
              <a:rPr kumimoji="1" lang="ja-JP" altLang="en-US" sz="1100" smtClean="0"/>
              <a:t>は他課題時にくらべ有意に低い事が示された</a:t>
            </a:r>
            <a:r>
              <a:rPr kumimoji="1" lang="en-US" altLang="ja-JP" sz="1100" smtClean="0"/>
              <a:t>(</a:t>
            </a:r>
            <a:r>
              <a:rPr lang="en-US" altLang="ja-JP" sz="1100" smtClean="0"/>
              <a:t>p&lt;.05)</a:t>
            </a:r>
            <a:r>
              <a:rPr lang="ja-JP" altLang="en-US" sz="1100" smtClean="0"/>
              <a:t>。</a:t>
            </a:r>
            <a:endParaRPr kumimoji="1" lang="en-US" altLang="ja-JP" sz="110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580112" y="3140968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smtClean="0"/>
              <a:t>期間の効果は有意傾向であった</a:t>
            </a:r>
            <a:r>
              <a:rPr lang="ja-JP" altLang="en-US" sz="1100" smtClean="0"/>
              <a:t>（</a:t>
            </a:r>
            <a:r>
              <a:rPr lang="en-US" altLang="ja-JP" sz="1100"/>
              <a:t>F(2,32</a:t>
            </a:r>
            <a:r>
              <a:rPr lang="en-US" altLang="ja-JP" sz="1100" smtClean="0"/>
              <a:t>)=</a:t>
            </a:r>
            <a:r>
              <a:rPr lang="ja-JP" altLang="en-US" sz="1100" smtClean="0"/>
              <a:t>　</a:t>
            </a:r>
            <a:r>
              <a:rPr lang="en-US" altLang="ja-JP" sz="1100" smtClean="0"/>
              <a:t>3.21,</a:t>
            </a:r>
            <a:r>
              <a:rPr lang="ja-JP" altLang="en-US" sz="1100" smtClean="0"/>
              <a:t>　</a:t>
            </a:r>
            <a:r>
              <a:rPr lang="en-US" altLang="ja-JP" sz="1100" smtClean="0"/>
              <a:t>p&lt;.10</a:t>
            </a:r>
            <a:r>
              <a:rPr lang="ja-JP" altLang="en-US" sz="1100" smtClean="0"/>
              <a:t>）。同様に多重比較を行ったところ、どの期間の値にも有意な差は認められなかった。</a:t>
            </a:r>
            <a:endParaRPr lang="ja-JP" altLang="en-US" sz="110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580112" y="4005064"/>
            <a:ext cx="2808312" cy="769441"/>
          </a:xfrm>
          <a:prstGeom prst="rect">
            <a:avLst/>
          </a:prstGeom>
          <a:noFill/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100"/>
              <a:t>さらに</a:t>
            </a:r>
            <a:r>
              <a:rPr lang="ja-JP" altLang="en-US" sz="1100" smtClean="0"/>
              <a:t>、課題</a:t>
            </a:r>
            <a:r>
              <a:rPr lang="en-US" altLang="ja-JP" sz="1100" smtClean="0"/>
              <a:t>×</a:t>
            </a:r>
            <a:r>
              <a:rPr kumimoji="1" lang="ja-JP" altLang="en-US" sz="1100" smtClean="0"/>
              <a:t>期間の交互作用も有意であった</a:t>
            </a:r>
            <a:r>
              <a:rPr lang="ja-JP" altLang="en-US" sz="1100" smtClean="0"/>
              <a:t>（</a:t>
            </a:r>
            <a:r>
              <a:rPr lang="en-US" altLang="ja-JP" sz="1100" smtClean="0"/>
              <a:t>F(4,64)=3.07,</a:t>
            </a:r>
            <a:r>
              <a:rPr lang="ja-JP" altLang="en-US" sz="1100" smtClean="0"/>
              <a:t> </a:t>
            </a:r>
            <a:r>
              <a:rPr lang="en-US" altLang="ja-JP" sz="1100" smtClean="0"/>
              <a:t>p</a:t>
            </a:r>
            <a:r>
              <a:rPr lang="en-US" altLang="ja-JP" sz="1100"/>
              <a:t>&lt;.</a:t>
            </a:r>
            <a:r>
              <a:rPr lang="en-US" altLang="ja-JP" sz="1100" smtClean="0"/>
              <a:t>05</a:t>
            </a:r>
            <a:r>
              <a:rPr lang="ja-JP" altLang="en-US" sz="1100" smtClean="0"/>
              <a:t>）。したがって、各期間における</a:t>
            </a:r>
            <a:r>
              <a:rPr lang="en-US" altLang="ja-JP" sz="1100" smtClean="0"/>
              <a:t>SC</a:t>
            </a:r>
            <a:r>
              <a:rPr lang="ja-JP" altLang="en-US" sz="1100" smtClean="0"/>
              <a:t>の変化には、課題により差がある事が示された。</a:t>
            </a:r>
            <a:endParaRPr kumimoji="1" lang="ja-JP" altLang="en-US" sz="110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301298"/>
            <a:ext cx="2813221" cy="16875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958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107504" y="112090"/>
            <a:ext cx="3029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mtClean="0"/>
              <a:t>結果の確認⑤　</a:t>
            </a:r>
            <a:r>
              <a:rPr lang="en-US" altLang="ja-JP" smtClean="0"/>
              <a:t>SC</a:t>
            </a:r>
            <a:r>
              <a:rPr lang="ja-JP" altLang="en-US" smtClean="0"/>
              <a:t>　多重比較</a:t>
            </a:r>
            <a:endParaRPr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403648" y="722595"/>
            <a:ext cx="6624736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SC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8.352815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1.4064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    cond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10.0367     51    SP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A        9.6154     51    MD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B        7.4770     51    MA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 SAS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システム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2012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年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05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月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21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日 月曜日 午後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01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時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29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分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57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秒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10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         GLM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プロシジャ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SC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における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のスチューデント化範囲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(HSD)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検定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NOTE: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この検定は第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種の実験全体での過誤を制御しますが、 一般的に第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2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種の過誤は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REGWQ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より高いです。</a:t>
            </a: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ja-JP" altLang="en-US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アルファ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0.05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誤差の自由度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32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誤差の平均平方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8.352815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スチューデント化範囲の棄却値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3.47525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最小な有意差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1.4064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ラベルがすべての水準で同じ文字であるとき、どの対比較も統計的には有意ではありません。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</a:t>
            </a:r>
          </a:p>
          <a:p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Tukey </a:t>
            </a:r>
            <a:r>
              <a:rPr lang="ja-JP" altLang="en-US" sz="700" smtClean="0">
                <a:latin typeface="ＭＳ ゴシック" pitchFamily="49" charset="-128"/>
                <a:ea typeface="ＭＳ ゴシック" pitchFamily="49" charset="-128"/>
              </a:rPr>
              <a:t>グループ          平均      </a:t>
            </a:r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N    period</a:t>
            </a:r>
          </a:p>
          <a:p>
            <a:endParaRPr lang="en-US" altLang="ja-JP" sz="700" smtClean="0">
              <a:latin typeface="ＭＳ ゴシック" pitchFamily="49" charset="-128"/>
              <a:ea typeface="ＭＳ ゴシック" pitchFamily="49" charset="-128"/>
            </a:endParaRP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9.8562     51    task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8.8090     51    recov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                       </a:t>
            </a:r>
          </a:p>
          <a:p>
            <a:r>
              <a:rPr lang="en-US" altLang="ja-JP" sz="700" smtClean="0">
                <a:latin typeface="ＭＳ ゴシック" pitchFamily="49" charset="-128"/>
                <a:ea typeface="ＭＳ ゴシック" pitchFamily="49" charset="-128"/>
              </a:rPr>
              <a:t>                                                  A        8.4638     51    rest </a:t>
            </a:r>
          </a:p>
        </p:txBody>
      </p:sp>
      <p:sp>
        <p:nvSpPr>
          <p:cNvPr id="5" name="円/楕円 4"/>
          <p:cNvSpPr/>
          <p:nvPr/>
        </p:nvSpPr>
        <p:spPr>
          <a:xfrm>
            <a:off x="3491880" y="2581796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5364088" y="2293764"/>
            <a:ext cx="2200608" cy="576064"/>
            <a:chOff x="-84296" y="3213556"/>
            <a:chExt cx="2200608" cy="576064"/>
          </a:xfrm>
        </p:grpSpPr>
        <p:cxnSp>
          <p:nvCxnSpPr>
            <p:cNvPr id="7" name="直線矢印コネクタ 6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正方形/長方形 7"/>
            <p:cNvSpPr/>
            <p:nvPr/>
          </p:nvSpPr>
          <p:spPr>
            <a:xfrm>
              <a:off x="313843" y="3235780"/>
              <a:ext cx="180246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275744" y="3213556"/>
              <a:ext cx="1632178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課題による多重比較の結果</a:t>
              </a:r>
              <a:endParaRPr lang="en-US" altLang="ja-JP" sz="800" smtClean="0"/>
            </a:p>
            <a:p>
              <a:r>
                <a:rPr lang="en-US" altLang="ja-JP" sz="800" smtClean="0"/>
                <a:t>MA</a:t>
              </a:r>
              <a:r>
                <a:rPr lang="ja-JP" altLang="en-US" sz="800" smtClean="0"/>
                <a:t>（計算課題）だけ別のグループ</a:t>
              </a:r>
              <a:endParaRPr lang="ja-JP" altLang="en-US" sz="800"/>
            </a:p>
          </p:txBody>
        </p:sp>
      </p:grpSp>
      <p:sp>
        <p:nvSpPr>
          <p:cNvPr id="10" name="円/楕円 9"/>
          <p:cNvSpPr/>
          <p:nvPr/>
        </p:nvSpPr>
        <p:spPr>
          <a:xfrm>
            <a:off x="3491880" y="5498846"/>
            <a:ext cx="1800200" cy="719416"/>
          </a:xfrm>
          <a:prstGeom prst="ellipse">
            <a:avLst/>
          </a:prstGeom>
          <a:noFill/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1" name="グループ化 10"/>
          <p:cNvGrpSpPr/>
          <p:nvPr/>
        </p:nvGrpSpPr>
        <p:grpSpPr>
          <a:xfrm>
            <a:off x="5364088" y="5210814"/>
            <a:ext cx="2200608" cy="576064"/>
            <a:chOff x="-84296" y="3213556"/>
            <a:chExt cx="2200608" cy="576064"/>
          </a:xfrm>
        </p:grpSpPr>
        <p:cxnSp>
          <p:nvCxnSpPr>
            <p:cNvPr id="12" name="直線矢印コネクタ 11"/>
            <p:cNvCxnSpPr/>
            <p:nvPr/>
          </p:nvCxnSpPr>
          <p:spPr>
            <a:xfrm flipH="1">
              <a:off x="-84296" y="3284984"/>
              <a:ext cx="830188" cy="5046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13843" y="3235780"/>
              <a:ext cx="1802469" cy="301521"/>
            </a:xfrm>
            <a:prstGeom prst="rect">
              <a:avLst/>
            </a:prstGeom>
            <a:solidFill>
              <a:schemeClr val="bg1"/>
            </a:solidFill>
            <a:ln w="63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75744" y="3213556"/>
              <a:ext cx="1797287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800" smtClean="0"/>
                <a:t>期間による多重比較の結果</a:t>
              </a:r>
              <a:endParaRPr lang="en-US" altLang="ja-JP" sz="800" smtClean="0"/>
            </a:p>
            <a:p>
              <a:r>
                <a:rPr lang="ja-JP" altLang="en-US" sz="800" smtClean="0"/>
                <a:t>どれも同じグループ（つまり差がない）</a:t>
              </a:r>
              <a:endParaRPr lang="ja-JP" alt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4100838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2959</Words>
  <Application>Microsoft Office PowerPoint</Application>
  <PresentationFormat>画面に合わせる (4:3)</PresentationFormat>
  <Paragraphs>468</Paragraphs>
  <Slides>11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nagano</dc:creator>
  <cp:lastModifiedBy>nagano２</cp:lastModifiedBy>
  <cp:revision>68</cp:revision>
  <dcterms:created xsi:type="dcterms:W3CDTF">2012-05-21T04:29:25Z</dcterms:created>
  <dcterms:modified xsi:type="dcterms:W3CDTF">2014-05-03T03:39:42Z</dcterms:modified>
</cp:coreProperties>
</file>