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6" r:id="rId3"/>
    <p:sldId id="257" r:id="rId4"/>
    <p:sldId id="258" r:id="rId5"/>
    <p:sldId id="262" r:id="rId6"/>
    <p:sldId id="270" r:id="rId7"/>
    <p:sldId id="271" r:id="rId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9" d="100"/>
          <a:sy n="119" d="100"/>
        </p:scale>
        <p:origin x="-29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401DC-CD6F-4D2C-8017-DA220205F812}" type="datetimeFigureOut">
              <a:rPr kumimoji="1" lang="ja-JP" altLang="en-US" smtClean="0"/>
              <a:t>2014/5/3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4573-F545-4AA1-9426-EA96201BF8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5946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401DC-CD6F-4D2C-8017-DA220205F812}" type="datetimeFigureOut">
              <a:rPr kumimoji="1" lang="ja-JP" altLang="en-US" smtClean="0"/>
              <a:t>2014/5/3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4573-F545-4AA1-9426-EA96201BF8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3148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401DC-CD6F-4D2C-8017-DA220205F812}" type="datetimeFigureOut">
              <a:rPr kumimoji="1" lang="ja-JP" altLang="en-US" smtClean="0"/>
              <a:t>2014/5/3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4573-F545-4AA1-9426-EA96201BF8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4999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401DC-CD6F-4D2C-8017-DA220205F812}" type="datetimeFigureOut">
              <a:rPr kumimoji="1" lang="ja-JP" altLang="en-US" smtClean="0"/>
              <a:t>2014/5/3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4573-F545-4AA1-9426-EA96201BF8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1902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401DC-CD6F-4D2C-8017-DA220205F812}" type="datetimeFigureOut">
              <a:rPr kumimoji="1" lang="ja-JP" altLang="en-US" smtClean="0"/>
              <a:t>2014/5/3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4573-F545-4AA1-9426-EA96201BF8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9009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401DC-CD6F-4D2C-8017-DA220205F812}" type="datetimeFigureOut">
              <a:rPr kumimoji="1" lang="ja-JP" altLang="en-US" smtClean="0"/>
              <a:t>2014/5/3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4573-F545-4AA1-9426-EA96201BF8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2954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401DC-CD6F-4D2C-8017-DA220205F812}" type="datetimeFigureOut">
              <a:rPr kumimoji="1" lang="ja-JP" altLang="en-US" smtClean="0"/>
              <a:t>2014/5/3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4573-F545-4AA1-9426-EA96201BF8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9310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401DC-CD6F-4D2C-8017-DA220205F812}" type="datetimeFigureOut">
              <a:rPr kumimoji="1" lang="ja-JP" altLang="en-US" smtClean="0"/>
              <a:t>2014/5/3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4573-F545-4AA1-9426-EA96201BF8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361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401DC-CD6F-4D2C-8017-DA220205F812}" type="datetimeFigureOut">
              <a:rPr kumimoji="1" lang="ja-JP" altLang="en-US" smtClean="0"/>
              <a:t>2014/5/3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4573-F545-4AA1-9426-EA96201BF8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6965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401DC-CD6F-4D2C-8017-DA220205F812}" type="datetimeFigureOut">
              <a:rPr kumimoji="1" lang="ja-JP" altLang="en-US" smtClean="0"/>
              <a:t>2014/5/3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4573-F545-4AA1-9426-EA96201BF8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1671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401DC-CD6F-4D2C-8017-DA220205F812}" type="datetimeFigureOut">
              <a:rPr kumimoji="1" lang="ja-JP" altLang="en-US" smtClean="0"/>
              <a:t>2014/5/3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4573-F545-4AA1-9426-EA96201BF8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6326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7401DC-CD6F-4D2C-8017-DA220205F812}" type="datetimeFigureOut">
              <a:rPr kumimoji="1" lang="ja-JP" altLang="en-US" smtClean="0"/>
              <a:t>2014/5/3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F94573-F545-4AA1-9426-EA96201BF8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0186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379535" y="2783830"/>
            <a:ext cx="482696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3200" dirty="0" smtClean="0"/>
              <a:t>生理心理学実験</a:t>
            </a:r>
            <a:endParaRPr kumimoji="1" lang="en-US" altLang="ja-JP" sz="3200" dirty="0" smtClean="0"/>
          </a:p>
          <a:p>
            <a:pPr algn="ctr"/>
            <a:r>
              <a:rPr lang="ja-JP" altLang="en-US" sz="3200" dirty="0"/>
              <a:t>対応のある</a:t>
            </a:r>
            <a:r>
              <a:rPr lang="en-US" altLang="ja-JP" sz="3200" dirty="0"/>
              <a:t>1</a:t>
            </a:r>
            <a:r>
              <a:rPr lang="ja-JP" altLang="en-US" sz="3200" dirty="0"/>
              <a:t>要因分散</a:t>
            </a:r>
            <a:r>
              <a:rPr lang="ja-JP" altLang="en-US" sz="3200" dirty="0" smtClean="0"/>
              <a:t>分析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456236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504" y="116632"/>
            <a:ext cx="1495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データの準備</a:t>
            </a:r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419872" y="260648"/>
            <a:ext cx="4392488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smtClean="0"/>
              <a:t>①左のような形式でデータを準備する。</a:t>
            </a:r>
            <a:endParaRPr kumimoji="1" lang="en-US" altLang="ja-JP" sz="1050" smtClean="0"/>
          </a:p>
          <a:p>
            <a:r>
              <a:rPr lang="en-US" altLang="ja-JP" sz="1050" smtClean="0"/>
              <a:t>Sub</a:t>
            </a:r>
            <a:r>
              <a:rPr lang="ja-JP" altLang="en-US" sz="1050" smtClean="0"/>
              <a:t>列には、参加者のナンバーを入れる。</a:t>
            </a:r>
            <a:endParaRPr lang="en-US" altLang="ja-JP" sz="1050" smtClean="0"/>
          </a:p>
          <a:p>
            <a:r>
              <a:rPr kumimoji="1" lang="en-US" altLang="ja-JP" sz="1050" smtClean="0"/>
              <a:t>cond</a:t>
            </a:r>
            <a:r>
              <a:rPr kumimoji="1" lang="ja-JP" altLang="en-US" sz="1050" smtClean="0"/>
              <a:t>列には、条件の種類</a:t>
            </a:r>
            <a:r>
              <a:rPr kumimoji="1" lang="en-US" altLang="ja-JP" sz="1050" smtClean="0"/>
              <a:t>(rest,MA,MD,SP)</a:t>
            </a:r>
            <a:r>
              <a:rPr kumimoji="1" lang="ja-JP" altLang="en-US" sz="1050" smtClean="0"/>
              <a:t>を入れる。</a:t>
            </a:r>
            <a:endParaRPr kumimoji="1" lang="en-US" altLang="ja-JP" sz="1050" smtClean="0"/>
          </a:p>
          <a:p>
            <a:r>
              <a:rPr kumimoji="1" lang="en-US" altLang="ja-JP" sz="1050" smtClean="0"/>
              <a:t>PA</a:t>
            </a:r>
            <a:r>
              <a:rPr kumimoji="1" lang="ja-JP" altLang="en-US" sz="1050" smtClean="0"/>
              <a:t>、</a:t>
            </a:r>
            <a:r>
              <a:rPr kumimoji="1" lang="en-US" altLang="ja-JP" sz="1050" smtClean="0"/>
              <a:t>NA</a:t>
            </a:r>
            <a:r>
              <a:rPr kumimoji="1" lang="ja-JP" altLang="en-US" sz="1050" smtClean="0"/>
              <a:t>、</a:t>
            </a:r>
            <a:r>
              <a:rPr kumimoji="1" lang="en-US" altLang="ja-JP" sz="1050" smtClean="0"/>
              <a:t>CA</a:t>
            </a:r>
            <a:r>
              <a:rPr kumimoji="1" lang="ja-JP" altLang="en-US" sz="1050" smtClean="0"/>
              <a:t>列には、適合するデータを入れていく。</a:t>
            </a:r>
            <a:endParaRPr kumimoji="1" lang="en-US" altLang="ja-JP" sz="1050" smtClean="0"/>
          </a:p>
          <a:p>
            <a:r>
              <a:rPr lang="ja-JP" altLang="en-US" sz="1050" smtClean="0"/>
              <a:t>データは、</a:t>
            </a:r>
            <a:r>
              <a:rPr lang="en-US" altLang="ja-JP" sz="1050" smtClean="0"/>
              <a:t>CSV</a:t>
            </a:r>
            <a:r>
              <a:rPr lang="ja-JP" altLang="en-US" sz="1050" smtClean="0"/>
              <a:t>形式で保存しておく。</a:t>
            </a:r>
            <a:r>
              <a:rPr kumimoji="1" lang="ja-JP" altLang="en-US" sz="1050" smtClean="0"/>
              <a:t>ここ</a:t>
            </a:r>
            <a:r>
              <a:rPr kumimoji="1" lang="ja-JP" altLang="en-US" sz="1050"/>
              <a:t>で</a:t>
            </a:r>
            <a:r>
              <a:rPr kumimoji="1" lang="ja-JP" altLang="en-US" sz="1050" smtClean="0"/>
              <a:t>は、ファイル名を</a:t>
            </a:r>
            <a:r>
              <a:rPr kumimoji="1" lang="en-US" altLang="ja-JP" sz="1050" smtClean="0"/>
              <a:t>SUB1.csv</a:t>
            </a:r>
            <a:r>
              <a:rPr kumimoji="1" lang="ja-JP" altLang="en-US" sz="1050" smtClean="0"/>
              <a:t>とする。</a:t>
            </a:r>
            <a:endParaRPr kumimoji="1" lang="ja-JP" altLang="en-US" sz="105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464652" y="1700808"/>
            <a:ext cx="439248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/>
              <a:t>②テキストエディタで</a:t>
            </a:r>
            <a:r>
              <a:rPr kumimoji="1" lang="ja-JP" altLang="en-US" sz="1050" dirty="0" smtClean="0">
                <a:solidFill>
                  <a:srgbClr val="FF0000"/>
                </a:solidFill>
              </a:rPr>
              <a:t>改行コードを</a:t>
            </a:r>
            <a:r>
              <a:rPr kumimoji="1" lang="en-US" altLang="ja-JP" sz="1050" dirty="0" smtClean="0">
                <a:solidFill>
                  <a:srgbClr val="FF0000"/>
                </a:solidFill>
              </a:rPr>
              <a:t>UNIX</a:t>
            </a:r>
            <a:r>
              <a:rPr kumimoji="1" lang="ja-JP" altLang="en-US" sz="1050" dirty="0" smtClean="0">
                <a:solidFill>
                  <a:srgbClr val="FF0000"/>
                </a:solidFill>
              </a:rPr>
              <a:t>形式に指定して保存しなおす</a:t>
            </a:r>
            <a:r>
              <a:rPr kumimoji="1" lang="ja-JP" altLang="en-US" sz="1050" dirty="0" smtClean="0"/>
              <a:t>。</a:t>
            </a:r>
            <a:endParaRPr kumimoji="1" lang="en-US" altLang="ja-JP" sz="1050" dirty="0" smtClean="0"/>
          </a:p>
          <a:p>
            <a:r>
              <a:rPr lang="ja-JP" altLang="en-US" sz="1050" dirty="0"/>
              <a:t>その</a:t>
            </a:r>
            <a:r>
              <a:rPr lang="ja-JP" altLang="en-US" sz="1050" dirty="0" smtClean="0"/>
              <a:t>際、一行目の</a:t>
            </a:r>
            <a:r>
              <a:rPr lang="en-US" altLang="ja-JP" sz="1050" dirty="0" err="1" smtClean="0"/>
              <a:t>sub,cond</a:t>
            </a:r>
            <a:r>
              <a:rPr lang="en-US" altLang="ja-JP" sz="1050" dirty="0" smtClean="0"/>
              <a:t>,</a:t>
            </a:r>
            <a:r>
              <a:rPr lang="ja-JP" altLang="en-US" sz="1050" dirty="0" smtClean="0"/>
              <a:t>・・・の行を削除しておく。</a:t>
            </a:r>
            <a:endParaRPr lang="en-US" altLang="ja-JP" sz="1050" dirty="0" smtClean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299409" y="5876255"/>
            <a:ext cx="5521063" cy="5770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smtClean="0"/>
              <a:t>テキストエディタは、下記のものがおすすめ（↑図は</a:t>
            </a:r>
            <a:r>
              <a:rPr kumimoji="1" lang="en-US" altLang="ja-JP" sz="1050" smtClean="0"/>
              <a:t>notepad++</a:t>
            </a:r>
            <a:r>
              <a:rPr kumimoji="1" lang="ja-JP" altLang="en-US" sz="1050" smtClean="0"/>
              <a:t>）</a:t>
            </a:r>
            <a:endParaRPr kumimoji="1" lang="en-US" altLang="ja-JP" sz="1050" smtClean="0"/>
          </a:p>
          <a:p>
            <a:r>
              <a:rPr lang="en-US" altLang="ja-JP" sz="1050" err="1" smtClean="0"/>
              <a:t>NotePad</a:t>
            </a:r>
            <a:r>
              <a:rPr lang="en-US" altLang="ja-JP" sz="1050" smtClean="0"/>
              <a:t>++	http://www.forest.impress.co.jp/lib/stdy/program/progeditor/notepadplus.html</a:t>
            </a:r>
          </a:p>
          <a:p>
            <a:r>
              <a:rPr lang="en-US" altLang="ja-JP" sz="1050" err="1" smtClean="0"/>
              <a:t>TeraPad</a:t>
            </a:r>
            <a:r>
              <a:rPr lang="en-US" altLang="ja-JP" sz="1050" smtClean="0"/>
              <a:t>	http://www.forest.impress.co.jp/lib/offc/document/txteditor/terapad.html</a:t>
            </a:r>
            <a:endParaRPr kumimoji="1" lang="ja-JP" altLang="en-US" sz="105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561" y="503546"/>
            <a:ext cx="2537239" cy="6165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6560" y="2184156"/>
            <a:ext cx="3600400" cy="354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57421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504" y="116632"/>
            <a:ext cx="19094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/>
              <a:t>プログラム</a:t>
            </a:r>
            <a:r>
              <a:rPr kumimoji="1" lang="ja-JP" altLang="en-US" smtClean="0"/>
              <a:t>の準備</a:t>
            </a:r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623592" y="1196752"/>
            <a:ext cx="352839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data SUB1;</a:t>
            </a:r>
          </a:p>
          <a:p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  infile './SUB1.csv' dlm=',';</a:t>
            </a:r>
          </a:p>
          <a:p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  input subject $ cond $ PA NA CA;</a:t>
            </a:r>
          </a:p>
          <a:p>
            <a:endParaRPr lang="en-US" altLang="ja-JP" sz="110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/* </a:t>
            </a:r>
            <a:r>
              <a:rPr lang="ja-JP" altLang="en-US" sz="1100">
                <a:latin typeface="ＭＳ ゴシック" pitchFamily="49" charset="-128"/>
                <a:ea typeface="ＭＳ ゴシック" pitchFamily="49" charset="-128"/>
              </a:rPr>
              <a:t>条件平均値を求める *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/</a:t>
            </a:r>
          </a:p>
          <a:p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proc sort;</a:t>
            </a:r>
          </a:p>
          <a:p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  by cond;</a:t>
            </a:r>
          </a:p>
          <a:p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proc means;</a:t>
            </a:r>
          </a:p>
          <a:p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  by cond;</a:t>
            </a:r>
          </a:p>
          <a:p>
            <a:endParaRPr lang="en-US" altLang="ja-JP" sz="110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/* 1</a:t>
            </a:r>
            <a:r>
              <a:rPr lang="ja-JP" altLang="en-US" sz="1100">
                <a:latin typeface="ＭＳ ゴシック" pitchFamily="49" charset="-128"/>
                <a:ea typeface="ＭＳ ゴシック" pitchFamily="49" charset="-128"/>
              </a:rPr>
              <a:t>要因の分散分析（対応あり） *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/</a:t>
            </a:r>
          </a:p>
          <a:p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proc anova;</a:t>
            </a:r>
          </a:p>
          <a:p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class subject cond;</a:t>
            </a:r>
          </a:p>
          <a:p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model PA NA CA = subject cond;</a:t>
            </a:r>
          </a:p>
          <a:p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means cond / tukey;</a:t>
            </a:r>
          </a:p>
          <a:p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run;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565770" y="5156031"/>
            <a:ext cx="2489784" cy="26161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1100" dirty="0" smtClean="0"/>
              <a:t>プログラムは</a:t>
            </a:r>
            <a:r>
              <a:rPr lang="en-US" altLang="ja-JP" sz="1100" dirty="0" smtClean="0"/>
              <a:t>Web</a:t>
            </a:r>
            <a:r>
              <a:rPr lang="ja-JP" altLang="en-US" sz="1100" dirty="0" smtClean="0"/>
              <a:t>サイトにのってるぞ！</a:t>
            </a:r>
            <a:endParaRPr kumimoji="1" lang="ja-JP" altLang="en-US" sz="11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555776" y="4581128"/>
            <a:ext cx="3625905" cy="43088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solidFill>
                  <a:srgbClr val="FF0000"/>
                </a:solidFill>
              </a:rPr>
              <a:t>これら</a:t>
            </a:r>
            <a:r>
              <a:rPr lang="ja-JP" altLang="en-US" sz="1100" dirty="0" smtClean="0">
                <a:solidFill>
                  <a:srgbClr val="FF0000"/>
                </a:solidFill>
              </a:rPr>
              <a:t>のプログラムは、文字コードは</a:t>
            </a:r>
            <a:r>
              <a:rPr lang="en-US" altLang="ja-JP" sz="1100" dirty="0" smtClean="0">
                <a:solidFill>
                  <a:srgbClr val="FF0000"/>
                </a:solidFill>
              </a:rPr>
              <a:t>EUC</a:t>
            </a:r>
            <a:r>
              <a:rPr lang="ja-JP" altLang="en-US" sz="1100" dirty="0" err="1" smtClean="0">
                <a:solidFill>
                  <a:srgbClr val="FF0000"/>
                </a:solidFill>
              </a:rPr>
              <a:t>、</a:t>
            </a:r>
            <a:r>
              <a:rPr lang="ja-JP" altLang="en-US" sz="1100" dirty="0" smtClean="0">
                <a:solidFill>
                  <a:srgbClr val="FF0000"/>
                </a:solidFill>
              </a:rPr>
              <a:t>改行コードは</a:t>
            </a:r>
            <a:r>
              <a:rPr lang="en-US" altLang="ja-JP" sz="1100" dirty="0" smtClean="0">
                <a:solidFill>
                  <a:srgbClr val="FF0000"/>
                </a:solidFill>
              </a:rPr>
              <a:t>UNIX</a:t>
            </a:r>
            <a:r>
              <a:rPr lang="ja-JP" altLang="en-US" sz="1100" dirty="0" smtClean="0">
                <a:solidFill>
                  <a:srgbClr val="FF0000"/>
                </a:solidFill>
              </a:rPr>
              <a:t>に変更する必要がある。</a:t>
            </a:r>
            <a:endParaRPr kumimoji="1" lang="ja-JP" altLang="en-US" sz="1100" dirty="0">
              <a:solidFill>
                <a:srgbClr val="FF0000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436096" y="1412776"/>
            <a:ext cx="2664296" cy="26161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100" smtClean="0"/>
              <a:t>←カンマ区切りデータ</a:t>
            </a:r>
            <a:r>
              <a:rPr kumimoji="1" lang="en-US" altLang="ja-JP" sz="1100" smtClean="0"/>
              <a:t>SUB1.csv</a:t>
            </a:r>
            <a:r>
              <a:rPr kumimoji="1" lang="ja-JP" altLang="en-US" sz="1100" smtClean="0"/>
              <a:t>を読みこむ。</a:t>
            </a:r>
            <a:endParaRPr kumimoji="1" lang="ja-JP" altLang="en-US" sz="110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436096" y="2302249"/>
            <a:ext cx="2664296" cy="26161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100" smtClean="0"/>
              <a:t>←ソートして平均値を求める</a:t>
            </a:r>
            <a:endParaRPr kumimoji="1" lang="ja-JP" altLang="en-US" sz="110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436096" y="3140968"/>
            <a:ext cx="2664296" cy="600164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100" smtClean="0"/>
              <a:t>←</a:t>
            </a:r>
            <a:r>
              <a:rPr kumimoji="1" lang="en-US" altLang="ja-JP" sz="1100" smtClean="0"/>
              <a:t>PA</a:t>
            </a:r>
            <a:r>
              <a:rPr kumimoji="1" lang="ja-JP" altLang="en-US" sz="1100" smtClean="0"/>
              <a:t>、</a:t>
            </a:r>
            <a:r>
              <a:rPr kumimoji="1" lang="en-US" altLang="ja-JP" sz="1100" smtClean="0"/>
              <a:t>NA</a:t>
            </a:r>
            <a:r>
              <a:rPr kumimoji="1" lang="ja-JP" altLang="en-US" sz="1100" smtClean="0"/>
              <a:t>、</a:t>
            </a:r>
            <a:r>
              <a:rPr kumimoji="1" lang="en-US" altLang="ja-JP" sz="1100" smtClean="0"/>
              <a:t>CA</a:t>
            </a:r>
            <a:r>
              <a:rPr kumimoji="1" lang="ja-JP" altLang="en-US" sz="1100" smtClean="0"/>
              <a:t>を対象に</a:t>
            </a:r>
            <a:r>
              <a:rPr kumimoji="1" lang="en-US" altLang="ja-JP" sz="1100" smtClean="0"/>
              <a:t>1</a:t>
            </a:r>
            <a:r>
              <a:rPr kumimoji="1" lang="ja-JP" altLang="en-US" sz="1100" smtClean="0"/>
              <a:t>要因</a:t>
            </a:r>
            <a:r>
              <a:rPr kumimoji="1" lang="en-US" altLang="ja-JP" sz="1100" smtClean="0"/>
              <a:t>4</a:t>
            </a:r>
            <a:r>
              <a:rPr kumimoji="1" lang="ja-JP" altLang="en-US" sz="1100" smtClean="0"/>
              <a:t>水準対応ありの分散分析を行う。多重比較は</a:t>
            </a:r>
            <a:r>
              <a:rPr kumimoji="1" lang="en-US" altLang="ja-JP" sz="1100" smtClean="0"/>
              <a:t>tukey</a:t>
            </a:r>
            <a:r>
              <a:rPr kumimoji="1" lang="ja-JP" altLang="en-US" sz="1100" smtClean="0"/>
              <a:t>を用いる。</a:t>
            </a:r>
            <a:endParaRPr kumimoji="1" lang="ja-JP" altLang="en-US" sz="110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972880" y="5806425"/>
            <a:ext cx="4637808" cy="43088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100" smtClean="0"/>
              <a:t>プログラムとデータを同じディレクトリに配置したら、</a:t>
            </a:r>
            <a:r>
              <a:rPr kumimoji="1" lang="en-US" altLang="ja-JP" sz="1100" smtClean="0"/>
              <a:t>sas SUB1.sas</a:t>
            </a:r>
            <a:r>
              <a:rPr kumimoji="1" lang="ja-JP" altLang="en-US" sz="1100" smtClean="0"/>
              <a:t>　で実行だ。</a:t>
            </a:r>
            <a:endParaRPr kumimoji="1" lang="en-US" altLang="ja-JP" sz="1100" smtClean="0"/>
          </a:p>
          <a:p>
            <a:r>
              <a:rPr kumimoji="1" lang="ja-JP" altLang="en-US" sz="1100" smtClean="0"/>
              <a:t>エラーがでなければ、出力結果である </a:t>
            </a:r>
            <a:r>
              <a:rPr kumimoji="1" lang="en-US" altLang="ja-JP" sz="1100" smtClean="0"/>
              <a:t>SUB1.lst</a:t>
            </a:r>
            <a:r>
              <a:rPr kumimoji="1" lang="ja-JP" altLang="en-US" sz="1100" smtClean="0"/>
              <a:t>が生成される。</a:t>
            </a:r>
            <a:endParaRPr kumimoji="1" lang="ja-JP" altLang="en-US" sz="1100"/>
          </a:p>
        </p:txBody>
      </p:sp>
    </p:spTree>
    <p:extLst>
      <p:ext uri="{BB962C8B-B14F-4D97-AF65-F5344CB8AC3E}">
        <p14:creationId xmlns:p14="http://schemas.microsoft.com/office/powerpoint/2010/main" val="2796047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504" y="116632"/>
            <a:ext cx="3384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mtClean="0"/>
              <a:t>結果の確認①　平均値のチェック</a:t>
            </a:r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259632" y="900584"/>
            <a:ext cx="6264696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SAS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システム                 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2012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年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05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月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21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日 月曜日 午後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04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時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00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分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18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秒  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1</a:t>
            </a:r>
          </a:p>
          <a:p>
            <a:endParaRPr lang="en-US" altLang="ja-JP" sz="70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------------------------------------------------------------- cond=MA --------------------------------------------------------------</a:t>
            </a:r>
          </a:p>
          <a:p>
            <a:endParaRPr lang="en-US" altLang="ja-JP" sz="70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                              MEANS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プロシジャ</a:t>
            </a:r>
          </a:p>
          <a:p>
            <a:endParaRPr lang="ja-JP" altLang="en-US" sz="70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                             変数    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N           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平均        標準偏差          最小値          最大値</a:t>
            </a:r>
          </a:p>
          <a:p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                            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--------------------------------------------------------------------------</a:t>
            </a: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 PA      18      20.7222222       7.2664058       9.0000000      34.0000000</a:t>
            </a: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 NA      18      13.5555556       4.3416210       8.0000000      20.0000000</a:t>
            </a: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 CA      18      21.5000000       6.8877555      12.0000000      37.0000000</a:t>
            </a: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 --------------------------------------------------------------------------</a:t>
            </a:r>
          </a:p>
          <a:p>
            <a:endParaRPr lang="en-US" altLang="ja-JP" sz="700">
              <a:latin typeface="ＭＳ ゴシック" pitchFamily="49" charset="-128"/>
              <a:ea typeface="ＭＳ ゴシック" pitchFamily="49" charset="-128"/>
            </a:endParaRPr>
          </a:p>
          <a:p>
            <a:endParaRPr lang="en-US" altLang="ja-JP" sz="70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------------------------------------------------------------- cond=MD --------------------------------------------------------------</a:t>
            </a:r>
          </a:p>
          <a:p>
            <a:endParaRPr lang="en-US" altLang="ja-JP" sz="70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変数    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N           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平均        標準偏差          最小値          最大値</a:t>
            </a:r>
          </a:p>
          <a:p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                            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--------------------------------------------------------------------------</a:t>
            </a: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 PA      18      22.1111111       7.4902987       8.0000000      33.0000000</a:t>
            </a: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 NA      18      17.8333333       5.6905494       9.0000000      30.0000000</a:t>
            </a: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 CA      18      17.0000000       6.9705262       7.0000000      28.0000000</a:t>
            </a: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 --------------------------------------------------------------------------</a:t>
            </a:r>
          </a:p>
          <a:p>
            <a:endParaRPr lang="en-US" altLang="ja-JP" sz="700">
              <a:latin typeface="ＭＳ ゴシック" pitchFamily="49" charset="-128"/>
              <a:ea typeface="ＭＳ ゴシック" pitchFamily="49" charset="-128"/>
            </a:endParaRPr>
          </a:p>
          <a:p>
            <a:endParaRPr lang="en-US" altLang="ja-JP" sz="70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------------------------------------------------------------- cond=SP --------------------------------------------------------------</a:t>
            </a:r>
          </a:p>
          <a:p>
            <a:endParaRPr lang="en-US" altLang="ja-JP" sz="70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変数    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N           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平均        標準偏差          最小値          最大値</a:t>
            </a:r>
          </a:p>
          <a:p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                            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--------------------------------------------------------------------------</a:t>
            </a: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 PA      18      17.8888889       7.0534838       8.0000000      29.0000000</a:t>
            </a: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 NA      18      23.1111111       7.0867639      14.0000000      36.0000000</a:t>
            </a: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 CA      18      14.6111111       5.2819213       8.0000000      24.0000000</a:t>
            </a: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 --------------------------------------------------------------------------</a:t>
            </a:r>
          </a:p>
          <a:p>
            <a:endParaRPr lang="en-US" altLang="ja-JP" sz="700">
              <a:latin typeface="ＭＳ ゴシック" pitchFamily="49" charset="-128"/>
              <a:ea typeface="ＭＳ ゴシック" pitchFamily="49" charset="-128"/>
            </a:endParaRPr>
          </a:p>
          <a:p>
            <a:endParaRPr lang="en-US" altLang="ja-JP" sz="70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------------------------------------------------------------ cond=rest -------------------------------------------------------------</a:t>
            </a:r>
          </a:p>
          <a:p>
            <a:endParaRPr lang="en-US" altLang="ja-JP" sz="70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変数    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N           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平均        標準偏差          最小値          最大値</a:t>
            </a:r>
          </a:p>
          <a:p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                            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--------------------------------------------------------------------------</a:t>
            </a: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 PA      18      22.5555556       4.6932019      10.0000000      29.0000000</a:t>
            </a: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 NA      18      13.2222222       4.4265982       8.0000000      23.0000000</a:t>
            </a: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 CA      18      30.6666667       4.7896948      17.0000000      38.0000000</a:t>
            </a: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 --------------------------------------------------------------------------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23728" y="5667860"/>
            <a:ext cx="4320480" cy="26161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100" smtClean="0"/>
              <a:t>グラフを描いて、</a:t>
            </a:r>
            <a:r>
              <a:rPr kumimoji="1" lang="en-US" altLang="ja-JP" sz="1100" smtClean="0"/>
              <a:t>SAS</a:t>
            </a:r>
            <a:r>
              <a:rPr kumimoji="1" lang="ja-JP" altLang="en-US" sz="1100" smtClean="0"/>
              <a:t>が読み込んだデータに誤りがないかチェック</a:t>
            </a:r>
            <a:r>
              <a:rPr lang="ja-JP" altLang="en-US" sz="1100" smtClean="0"/>
              <a:t>する。</a:t>
            </a:r>
            <a:endParaRPr kumimoji="1" lang="ja-JP" altLang="en-US" sz="1100"/>
          </a:p>
        </p:txBody>
      </p:sp>
    </p:spTree>
    <p:extLst>
      <p:ext uri="{BB962C8B-B14F-4D97-AF65-F5344CB8AC3E}">
        <p14:creationId xmlns:p14="http://schemas.microsoft.com/office/powerpoint/2010/main" val="1240594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504" y="116632"/>
            <a:ext cx="1958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mtClean="0"/>
              <a:t>結果の確認②　</a:t>
            </a:r>
            <a:r>
              <a:rPr lang="en-US" altLang="ja-JP" smtClean="0"/>
              <a:t>PA</a:t>
            </a:r>
            <a:endParaRPr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95536" y="979024"/>
            <a:ext cx="5616624" cy="55861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従属変数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: PA   </a:t>
            </a:r>
          </a:p>
          <a:p>
            <a:endParaRPr lang="en-US" altLang="ja-JP" sz="70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変動因                  自由度          平方和        平均平方      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F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値   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Pr &gt; F</a:t>
            </a:r>
          </a:p>
          <a:p>
            <a:endParaRPr lang="en-US" altLang="ja-JP" sz="70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Model                       20     2568.944444      128.447222       8.83    &lt;.0001</a:t>
            </a:r>
          </a:p>
          <a:p>
            <a:endParaRPr lang="en-US" altLang="ja-JP" sz="70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Error                       51      741.708333       14.543301                     </a:t>
            </a:r>
          </a:p>
          <a:p>
            <a:endParaRPr lang="en-US" altLang="ja-JP" sz="70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Corrected Total             71     3310.652778                                     </a:t>
            </a:r>
          </a:p>
          <a:p>
            <a:endParaRPr lang="en-US" altLang="ja-JP" sz="700">
              <a:latin typeface="ＭＳ ゴシック" pitchFamily="49" charset="-128"/>
              <a:ea typeface="ＭＳ ゴシック" pitchFamily="49" charset="-128"/>
            </a:endParaRPr>
          </a:p>
          <a:p>
            <a:endParaRPr lang="en-US" altLang="ja-JP" sz="70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              R2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乗      変動係数    誤差の標準偏差    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PA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の平均</a:t>
            </a:r>
          </a:p>
          <a:p>
            <a:endParaRPr lang="ja-JP" altLang="en-US" sz="70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                                      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0.775963      18.31734          3.813568      20.81944</a:t>
            </a:r>
          </a:p>
          <a:p>
            <a:endParaRPr lang="en-US" altLang="ja-JP" sz="700">
              <a:latin typeface="ＭＳ ゴシック" pitchFamily="49" charset="-128"/>
              <a:ea typeface="ＭＳ ゴシック" pitchFamily="49" charset="-128"/>
            </a:endParaRPr>
          </a:p>
          <a:p>
            <a:endParaRPr lang="en-US" altLang="ja-JP" sz="70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                                     Anova</a:t>
            </a: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変動因                  自由度          平方和        平均平方      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F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値   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Pr &gt; F</a:t>
            </a:r>
          </a:p>
          <a:p>
            <a:endParaRPr lang="en-US" altLang="ja-JP" sz="70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subject                     17     2329.902778      137.053105       9.42    &lt;.0001</a:t>
            </a: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cond                         3      239.041667       79.680556       5.48   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0.0024</a:t>
            </a:r>
          </a:p>
          <a:p>
            <a:endParaRPr kumimoji="1" lang="en-US" altLang="ja-JP" sz="700">
              <a:latin typeface="ＭＳ ゴシック" pitchFamily="49" charset="-128"/>
              <a:ea typeface="ＭＳ ゴシック" pitchFamily="49" charset="-128"/>
            </a:endParaRPr>
          </a:p>
          <a:p>
            <a:endParaRPr lang="en-US" altLang="ja-JP" sz="700" smtClean="0">
              <a:latin typeface="ＭＳ ゴシック" pitchFamily="49" charset="-128"/>
              <a:ea typeface="ＭＳ ゴシック" pitchFamily="49" charset="-128"/>
            </a:endParaRPr>
          </a:p>
          <a:p>
            <a:endParaRPr kumimoji="1" lang="en-US" altLang="ja-JP" sz="700">
              <a:latin typeface="ＭＳ ゴシック" pitchFamily="49" charset="-128"/>
              <a:ea typeface="ＭＳ ゴシック" pitchFamily="49" charset="-128"/>
            </a:endParaRPr>
          </a:p>
          <a:p>
            <a:endParaRPr lang="ja-JP" altLang="en-US" sz="70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                                                         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ANOVA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プロシジャ</a:t>
            </a:r>
          </a:p>
          <a:p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 </a:t>
            </a:r>
          </a:p>
          <a:p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                                       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PA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における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Tukey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のスチューデント化範囲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(HSD)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検定</a:t>
            </a:r>
          </a:p>
          <a:p>
            <a:endParaRPr lang="ja-JP" altLang="en-US" sz="70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              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NOTE: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この検定は第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1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種の実験全体での過誤を制御しますが、 一般的に第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2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種の過誤は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REGWQ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より高いです。</a:t>
            </a:r>
          </a:p>
          <a:p>
            <a:endParaRPr lang="ja-JP" altLang="en-US" sz="700">
              <a:latin typeface="ＭＳ ゴシック" pitchFamily="49" charset="-128"/>
              <a:ea typeface="ＭＳ ゴシック" pitchFamily="49" charset="-128"/>
            </a:endParaRPr>
          </a:p>
          <a:p>
            <a:endParaRPr lang="ja-JP" altLang="en-US" sz="70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                                               アルファ                        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0.05</a:t>
            </a: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                  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誤差の自由度                      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51</a:t>
            </a: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                  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誤差の平均平方               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14.5433</a:t>
            </a: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                  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スチューデント化範囲の棄却値 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3.75588</a:t>
            </a: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                  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最小な有意差                   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3.376</a:t>
            </a:r>
          </a:p>
          <a:p>
            <a:endParaRPr lang="en-US" altLang="ja-JP" sz="700">
              <a:latin typeface="ＭＳ ゴシック" pitchFamily="49" charset="-128"/>
              <a:ea typeface="ＭＳ ゴシック" pitchFamily="49" charset="-128"/>
            </a:endParaRPr>
          </a:p>
          <a:p>
            <a:endParaRPr lang="en-US" altLang="ja-JP" sz="70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ラベルがすべての水準で同じ文字であるとき、どの対比較も統計的には有意ではありません。</a:t>
            </a:r>
          </a:p>
          <a:p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 </a:t>
            </a:r>
          </a:p>
          <a:p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 </a:t>
            </a:r>
          </a:p>
          <a:p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                                       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Tukey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グループ          平均     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N    cond</a:t>
            </a:r>
          </a:p>
          <a:p>
            <a:endParaRPr lang="en-US" altLang="ja-JP" sz="70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                         A        22.556     18    rest</a:t>
            </a: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                         A                             </a:t>
            </a: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                         A        22.111     18    MD  </a:t>
            </a: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                         A                             </a:t>
            </a: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                    B    A        20.722     18    MA  </a:t>
            </a: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                    B                                  </a:t>
            </a: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                    B             17.889     18    SP </a:t>
            </a:r>
            <a:endParaRPr kumimoji="1" lang="ja-JP" altLang="en-US" sz="70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940152" y="2756828"/>
            <a:ext cx="2808312" cy="600164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100" smtClean="0"/>
              <a:t>PA</a:t>
            </a:r>
            <a:r>
              <a:rPr kumimoji="1" lang="ja-JP" altLang="en-US" sz="1100" smtClean="0"/>
              <a:t>を従属変数として、</a:t>
            </a:r>
            <a:r>
              <a:rPr kumimoji="1" lang="en-US" altLang="ja-JP" sz="1100" smtClean="0"/>
              <a:t>1</a:t>
            </a:r>
            <a:r>
              <a:rPr kumimoji="1" lang="ja-JP" altLang="en-US" sz="1100" smtClean="0"/>
              <a:t>要因の対応のある</a:t>
            </a:r>
            <a:r>
              <a:rPr lang="ja-JP" altLang="en-US" sz="1100" smtClean="0"/>
              <a:t>分散分析を行った。その結果、条件の効果</a:t>
            </a:r>
            <a:r>
              <a:rPr kumimoji="1" lang="ja-JP" altLang="en-US" sz="1100" smtClean="0"/>
              <a:t>が有意であった（</a:t>
            </a:r>
            <a:r>
              <a:rPr kumimoji="1" lang="en-US" altLang="ja-JP" sz="1100" smtClean="0"/>
              <a:t>F(3,51)=5.48,p&lt;.01</a:t>
            </a:r>
            <a:r>
              <a:rPr kumimoji="1" lang="ja-JP" altLang="en-US" sz="1100" smtClean="0"/>
              <a:t>）。</a:t>
            </a:r>
            <a:endParaRPr kumimoji="1" lang="en-US" altLang="ja-JP" sz="1100" smtClean="0"/>
          </a:p>
        </p:txBody>
      </p:sp>
      <p:sp>
        <p:nvSpPr>
          <p:cNvPr id="3" name="円/楕円 2"/>
          <p:cNvSpPr/>
          <p:nvPr/>
        </p:nvSpPr>
        <p:spPr>
          <a:xfrm>
            <a:off x="2673570" y="1567867"/>
            <a:ext cx="288032" cy="265882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0" name="グループ化 9"/>
          <p:cNvGrpSpPr/>
          <p:nvPr/>
        </p:nvGrpSpPr>
        <p:grpSpPr>
          <a:xfrm>
            <a:off x="1542537" y="684415"/>
            <a:ext cx="1037463" cy="821855"/>
            <a:chOff x="275744" y="3213556"/>
            <a:chExt cx="1037463" cy="821855"/>
          </a:xfrm>
        </p:grpSpPr>
        <p:cxnSp>
          <p:nvCxnSpPr>
            <p:cNvPr id="11" name="直線矢印コネクタ 10"/>
            <p:cNvCxnSpPr/>
            <p:nvPr/>
          </p:nvCxnSpPr>
          <p:spPr>
            <a:xfrm>
              <a:off x="745892" y="3284984"/>
              <a:ext cx="567315" cy="75042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正方形/長方形 11"/>
            <p:cNvSpPr/>
            <p:nvPr/>
          </p:nvSpPr>
          <p:spPr>
            <a:xfrm>
              <a:off x="313843" y="3235781"/>
              <a:ext cx="999363" cy="172616"/>
            </a:xfrm>
            <a:prstGeom prst="rect">
              <a:avLst/>
            </a:prstGeom>
            <a:solidFill>
              <a:schemeClr val="bg1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275744" y="3213556"/>
              <a:ext cx="1037463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800"/>
                <a:t>自由度はここを見る</a:t>
              </a:r>
            </a:p>
          </p:txBody>
        </p:sp>
      </p:grpSp>
      <p:grpSp>
        <p:nvGrpSpPr>
          <p:cNvPr id="15" name="グループ化 14"/>
          <p:cNvGrpSpPr/>
          <p:nvPr/>
        </p:nvGrpSpPr>
        <p:grpSpPr>
          <a:xfrm>
            <a:off x="515340" y="3133460"/>
            <a:ext cx="902811" cy="200055"/>
            <a:chOff x="2751083" y="3405356"/>
            <a:chExt cx="902811" cy="200055"/>
          </a:xfrm>
        </p:grpSpPr>
        <p:sp>
          <p:nvSpPr>
            <p:cNvPr id="16" name="正方形/長方形 15"/>
            <p:cNvSpPr/>
            <p:nvPr/>
          </p:nvSpPr>
          <p:spPr>
            <a:xfrm>
              <a:off x="2789183" y="3427581"/>
              <a:ext cx="864096" cy="145435"/>
            </a:xfrm>
            <a:prstGeom prst="rect">
              <a:avLst/>
            </a:prstGeom>
            <a:solidFill>
              <a:schemeClr val="bg1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2751083" y="3405356"/>
              <a:ext cx="902811" cy="20005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700" smtClean="0"/>
                <a:t>条件（課題）の効果</a:t>
              </a:r>
              <a:endParaRPr lang="en-US" altLang="ja-JP" sz="700" smtClean="0"/>
            </a:p>
          </p:txBody>
        </p:sp>
      </p:grpSp>
      <p:sp>
        <p:nvSpPr>
          <p:cNvPr id="24" name="円/楕円 23"/>
          <p:cNvSpPr/>
          <p:nvPr/>
        </p:nvSpPr>
        <p:spPr>
          <a:xfrm>
            <a:off x="2723943" y="3084916"/>
            <a:ext cx="288032" cy="265882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5" name="直線矢印コネクタ 24"/>
          <p:cNvCxnSpPr/>
          <p:nvPr/>
        </p:nvCxnSpPr>
        <p:spPr>
          <a:xfrm>
            <a:off x="2080317" y="979024"/>
            <a:ext cx="643626" cy="21413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テキスト ボックス 26"/>
          <p:cNvSpPr txBox="1"/>
          <p:nvPr/>
        </p:nvSpPr>
        <p:spPr>
          <a:xfrm>
            <a:off x="5940152" y="4747791"/>
            <a:ext cx="2808312" cy="769441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100" smtClean="0"/>
              <a:t>そこで、</a:t>
            </a:r>
            <a:r>
              <a:rPr lang="en-US" altLang="ja-JP" sz="1100" smtClean="0"/>
              <a:t>Tukey</a:t>
            </a:r>
            <a:r>
              <a:rPr lang="ja-JP" altLang="en-US" sz="1100" smtClean="0"/>
              <a:t>の</a:t>
            </a:r>
            <a:r>
              <a:rPr lang="en-US" altLang="ja-JP" sz="1100" smtClean="0"/>
              <a:t>HSD</a:t>
            </a:r>
            <a:r>
              <a:rPr lang="ja-JP" altLang="en-US" sz="1100" smtClean="0"/>
              <a:t>検定を用い、多重比較を行ったところ、スピーチ課題と安静の間、スピーチ課題と鏡映描写の間に、有意な差が認められた</a:t>
            </a:r>
            <a:r>
              <a:rPr lang="en-US" altLang="ja-JP" sz="1100" smtClean="0"/>
              <a:t> </a:t>
            </a:r>
            <a:r>
              <a:rPr kumimoji="1" lang="en-US" altLang="ja-JP" sz="1100" smtClean="0"/>
              <a:t>(</a:t>
            </a:r>
            <a:r>
              <a:rPr lang="en-US" altLang="ja-JP" sz="1100" smtClean="0"/>
              <a:t>p&lt;.05)</a:t>
            </a:r>
            <a:r>
              <a:rPr lang="ja-JP" altLang="en-US" sz="1100" smtClean="0"/>
              <a:t>。</a:t>
            </a:r>
            <a:endParaRPr kumimoji="1" lang="en-US" altLang="ja-JP" sz="1100" smtClean="0"/>
          </a:p>
        </p:txBody>
      </p:sp>
      <p:sp>
        <p:nvSpPr>
          <p:cNvPr id="28" name="円/楕円 27"/>
          <p:cNvSpPr/>
          <p:nvPr/>
        </p:nvSpPr>
        <p:spPr>
          <a:xfrm>
            <a:off x="2363197" y="5598728"/>
            <a:ext cx="2080041" cy="976852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9" name="グループ化 28"/>
          <p:cNvGrpSpPr/>
          <p:nvPr/>
        </p:nvGrpSpPr>
        <p:grpSpPr>
          <a:xfrm>
            <a:off x="4139952" y="5733920"/>
            <a:ext cx="2207020" cy="576064"/>
            <a:chOff x="-84296" y="3213556"/>
            <a:chExt cx="2207020" cy="576064"/>
          </a:xfrm>
        </p:grpSpPr>
        <p:cxnSp>
          <p:nvCxnSpPr>
            <p:cNvPr id="30" name="直線矢印コネクタ 29"/>
            <p:cNvCxnSpPr/>
            <p:nvPr/>
          </p:nvCxnSpPr>
          <p:spPr>
            <a:xfrm flipH="1">
              <a:off x="-84296" y="3284984"/>
              <a:ext cx="830188" cy="50463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正方形/長方形 30"/>
            <p:cNvSpPr/>
            <p:nvPr/>
          </p:nvSpPr>
          <p:spPr>
            <a:xfrm>
              <a:off x="313843" y="3235780"/>
              <a:ext cx="1802469" cy="439441"/>
            </a:xfrm>
            <a:prstGeom prst="rect">
              <a:avLst/>
            </a:prstGeom>
            <a:solidFill>
              <a:schemeClr val="bg1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正方形/長方形 31"/>
            <p:cNvSpPr/>
            <p:nvPr/>
          </p:nvSpPr>
          <p:spPr>
            <a:xfrm>
              <a:off x="275744" y="3213556"/>
              <a:ext cx="184698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800" smtClean="0"/>
                <a:t>条件による多重比較の結果</a:t>
              </a:r>
              <a:endParaRPr lang="en-US" altLang="ja-JP" sz="800" smtClean="0"/>
            </a:p>
            <a:p>
              <a:r>
                <a:rPr lang="en-US" altLang="ja-JP" sz="800" smtClean="0"/>
                <a:t>SP</a:t>
              </a:r>
              <a:r>
                <a:rPr lang="ja-JP" altLang="en-US" sz="800" smtClean="0"/>
                <a:t>（スピーチ課題）は</a:t>
              </a:r>
              <a:r>
                <a:rPr lang="en-US" altLang="ja-JP" sz="800" smtClean="0"/>
                <a:t>rest</a:t>
              </a:r>
              <a:r>
                <a:rPr lang="ja-JP" altLang="en-US" sz="800" smtClean="0"/>
                <a:t>や</a:t>
              </a:r>
              <a:r>
                <a:rPr lang="en-US" altLang="ja-JP" sz="800" smtClean="0"/>
                <a:t>MD</a:t>
              </a:r>
              <a:r>
                <a:rPr lang="ja-JP" altLang="en-US" sz="800" smtClean="0"/>
                <a:t>より低い</a:t>
              </a:r>
              <a:endParaRPr lang="en-US" altLang="ja-JP" sz="800" smtClean="0"/>
            </a:p>
            <a:p>
              <a:r>
                <a:rPr lang="ja-JP" altLang="en-US" sz="800" smtClean="0"/>
                <a:t>が、</a:t>
              </a:r>
              <a:r>
                <a:rPr lang="en-US" altLang="ja-JP" sz="800" smtClean="0"/>
                <a:t>MA</a:t>
              </a:r>
              <a:r>
                <a:rPr lang="ja-JP" altLang="en-US" sz="800" smtClean="0"/>
                <a:t>とは同じグループ</a:t>
              </a:r>
              <a:endParaRPr lang="ja-JP" altLang="en-US" sz="800"/>
            </a:p>
          </p:txBody>
        </p:sp>
      </p:grpSp>
      <p:pic>
        <p:nvPicPr>
          <p:cNvPr id="3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2151" y="419238"/>
            <a:ext cx="2976733" cy="17856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53518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504" y="116632"/>
            <a:ext cx="2005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mtClean="0"/>
              <a:t>結果の確認③　</a:t>
            </a:r>
            <a:r>
              <a:rPr lang="en-US" altLang="ja-JP" smtClean="0"/>
              <a:t>NA</a:t>
            </a:r>
            <a:endParaRPr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95536" y="979024"/>
            <a:ext cx="5616624" cy="55861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従属変数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: NA   </a:t>
            </a:r>
          </a:p>
          <a:p>
            <a:endParaRPr lang="en-US" altLang="ja-JP" sz="70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変動因                  自由度          平方和        平均平方      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F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値   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Pr &gt; F</a:t>
            </a:r>
          </a:p>
          <a:p>
            <a:endParaRPr lang="en-US" altLang="ja-JP" sz="70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Model                       20     2228.222222      111.411111       5.77    &lt;.0001</a:t>
            </a:r>
          </a:p>
          <a:p>
            <a:endParaRPr lang="en-US" altLang="ja-JP" sz="70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Error                       51      984.430556       19.302560                     </a:t>
            </a:r>
          </a:p>
          <a:p>
            <a:endParaRPr lang="en-US" altLang="ja-JP" sz="70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Corrected Total             71     3212.652778                                     </a:t>
            </a:r>
          </a:p>
          <a:p>
            <a:endParaRPr lang="en-US" altLang="ja-JP" sz="700">
              <a:latin typeface="ＭＳ ゴシック" pitchFamily="49" charset="-128"/>
              <a:ea typeface="ＭＳ ゴシック" pitchFamily="49" charset="-128"/>
            </a:endParaRPr>
          </a:p>
          <a:p>
            <a:endParaRPr lang="en-US" altLang="ja-JP" sz="70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              R2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乗      変動係数    誤差の標準偏差    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NA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の平均</a:t>
            </a:r>
          </a:p>
          <a:p>
            <a:endParaRPr lang="ja-JP" altLang="en-US" sz="70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                                      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0.693577      25.94993          4.393468      16.93056</a:t>
            </a:r>
          </a:p>
          <a:p>
            <a:endParaRPr lang="en-US" altLang="ja-JP" sz="700">
              <a:latin typeface="ＭＳ ゴシック" pitchFamily="49" charset="-128"/>
              <a:ea typeface="ＭＳ ゴシック" pitchFamily="49" charset="-128"/>
            </a:endParaRPr>
          </a:p>
          <a:p>
            <a:endParaRPr lang="en-US" altLang="ja-JP" sz="70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                                     Anova</a:t>
            </a: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変動因                  自由度          平方和        平均平方      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F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値   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Pr &gt; F</a:t>
            </a:r>
          </a:p>
          <a:p>
            <a:endParaRPr lang="en-US" altLang="ja-JP" sz="70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subject                     17     1073.402778       63.141340       3.27    0.0005</a:t>
            </a: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cond                         3     1154.819444      384.939815      19.94    &lt;.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0001</a:t>
            </a:r>
          </a:p>
          <a:p>
            <a:endParaRPr kumimoji="1" lang="en-US" altLang="ja-JP" sz="700">
              <a:latin typeface="ＭＳ ゴシック" pitchFamily="49" charset="-128"/>
              <a:ea typeface="ＭＳ ゴシック" pitchFamily="49" charset="-128"/>
            </a:endParaRPr>
          </a:p>
          <a:p>
            <a:endParaRPr lang="en-US" altLang="ja-JP" sz="700" smtClean="0">
              <a:latin typeface="ＭＳ ゴシック" pitchFamily="49" charset="-128"/>
              <a:ea typeface="ＭＳ ゴシック" pitchFamily="49" charset="-128"/>
            </a:endParaRPr>
          </a:p>
          <a:p>
            <a:endParaRPr lang="en-US" altLang="ja-JP" sz="700" smtClean="0">
              <a:latin typeface="ＭＳ ゴシック" pitchFamily="49" charset="-128"/>
              <a:ea typeface="ＭＳ ゴシック" pitchFamily="49" charset="-128"/>
            </a:endParaRPr>
          </a:p>
          <a:p>
            <a:endParaRPr lang="en-US" altLang="ja-JP" sz="70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 　　　　　　　　　　　　　　　　　　　　　　　　　　　　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ANOVA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プロシジャ</a:t>
            </a:r>
          </a:p>
          <a:p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 </a:t>
            </a:r>
          </a:p>
          <a:p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                                       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NA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における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Tukey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のスチューデント化範囲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(HSD)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検定</a:t>
            </a:r>
          </a:p>
          <a:p>
            <a:endParaRPr lang="ja-JP" altLang="en-US" sz="70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              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NOTE: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この検定は第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1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種の実験全体での過誤を制御しますが、 一般的に第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2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種の過誤は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REGWQ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より高いです。</a:t>
            </a:r>
          </a:p>
          <a:p>
            <a:endParaRPr lang="ja-JP" altLang="en-US" sz="700">
              <a:latin typeface="ＭＳ ゴシック" pitchFamily="49" charset="-128"/>
              <a:ea typeface="ＭＳ ゴシック" pitchFamily="49" charset="-128"/>
            </a:endParaRPr>
          </a:p>
          <a:p>
            <a:endParaRPr lang="ja-JP" altLang="en-US" sz="70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                                               アルファ                        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0.05</a:t>
            </a: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                  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誤差の自由度                      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51</a:t>
            </a: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                  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誤差の平均平方              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19.30256</a:t>
            </a: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                  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スチューデント化範囲の棄却値 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3.75588</a:t>
            </a: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                  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最小な有意差                  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3.8894</a:t>
            </a:r>
          </a:p>
          <a:p>
            <a:endParaRPr lang="en-US" altLang="ja-JP" sz="700">
              <a:latin typeface="ＭＳ ゴシック" pitchFamily="49" charset="-128"/>
              <a:ea typeface="ＭＳ ゴシック" pitchFamily="49" charset="-128"/>
            </a:endParaRPr>
          </a:p>
          <a:p>
            <a:endParaRPr lang="en-US" altLang="ja-JP" sz="70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ラベルがすべての水準で同じ文字であるとき、どの対比較も統計的には有意ではありません。</a:t>
            </a:r>
          </a:p>
          <a:p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 </a:t>
            </a:r>
          </a:p>
          <a:p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 </a:t>
            </a:r>
          </a:p>
          <a:p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                                     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Tukey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グループ          平均     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N    cond</a:t>
            </a:r>
          </a:p>
          <a:p>
            <a:endParaRPr lang="en-US" altLang="ja-JP" sz="70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                       A        23.111     18    SP  </a:t>
            </a: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                                                     </a:t>
            </a: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                       B        17.833     18    MD  </a:t>
            </a: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                                                     </a:t>
            </a: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                       C        13.556     18    MA  </a:t>
            </a: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                       C                             </a:t>
            </a: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                       C        13.222     18    rest</a:t>
            </a:r>
            <a:endParaRPr kumimoji="1" lang="ja-JP" altLang="en-US" sz="70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940152" y="2756828"/>
            <a:ext cx="2808312" cy="600164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100" smtClean="0"/>
              <a:t>NA</a:t>
            </a:r>
            <a:r>
              <a:rPr kumimoji="1" lang="ja-JP" altLang="en-US" sz="1100" smtClean="0"/>
              <a:t>を従属変数として、同様に</a:t>
            </a:r>
            <a:r>
              <a:rPr lang="ja-JP" altLang="en-US" sz="1100" smtClean="0"/>
              <a:t>分散分析を行った。その結果、条件の効果</a:t>
            </a:r>
            <a:r>
              <a:rPr kumimoji="1" lang="ja-JP" altLang="en-US" sz="1100" smtClean="0"/>
              <a:t>が有意であった（</a:t>
            </a:r>
            <a:r>
              <a:rPr kumimoji="1" lang="en-US" altLang="ja-JP" sz="1100" smtClean="0"/>
              <a:t>F(3,51)=19.94,p&lt;.001</a:t>
            </a:r>
            <a:r>
              <a:rPr kumimoji="1" lang="ja-JP" altLang="en-US" sz="1100" smtClean="0"/>
              <a:t>）。</a:t>
            </a:r>
            <a:endParaRPr kumimoji="1" lang="en-US" altLang="ja-JP" sz="1100" smtClean="0"/>
          </a:p>
        </p:txBody>
      </p:sp>
      <p:sp>
        <p:nvSpPr>
          <p:cNvPr id="3" name="円/楕円 2"/>
          <p:cNvSpPr/>
          <p:nvPr/>
        </p:nvSpPr>
        <p:spPr>
          <a:xfrm>
            <a:off x="2673570" y="1567867"/>
            <a:ext cx="288032" cy="265882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0" name="グループ化 9"/>
          <p:cNvGrpSpPr/>
          <p:nvPr/>
        </p:nvGrpSpPr>
        <p:grpSpPr>
          <a:xfrm>
            <a:off x="1542537" y="684415"/>
            <a:ext cx="1037463" cy="821855"/>
            <a:chOff x="275744" y="3213556"/>
            <a:chExt cx="1037463" cy="821855"/>
          </a:xfrm>
        </p:grpSpPr>
        <p:cxnSp>
          <p:nvCxnSpPr>
            <p:cNvPr id="11" name="直線矢印コネクタ 10"/>
            <p:cNvCxnSpPr/>
            <p:nvPr/>
          </p:nvCxnSpPr>
          <p:spPr>
            <a:xfrm>
              <a:off x="745892" y="3284984"/>
              <a:ext cx="567315" cy="75042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正方形/長方形 11"/>
            <p:cNvSpPr/>
            <p:nvPr/>
          </p:nvSpPr>
          <p:spPr>
            <a:xfrm>
              <a:off x="313843" y="3235781"/>
              <a:ext cx="999363" cy="172616"/>
            </a:xfrm>
            <a:prstGeom prst="rect">
              <a:avLst/>
            </a:prstGeom>
            <a:solidFill>
              <a:schemeClr val="bg1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275744" y="3213556"/>
              <a:ext cx="1037463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800"/>
                <a:t>自由度はここを見る</a:t>
              </a:r>
            </a:p>
          </p:txBody>
        </p:sp>
      </p:grpSp>
      <p:grpSp>
        <p:nvGrpSpPr>
          <p:cNvPr id="15" name="グループ化 14"/>
          <p:cNvGrpSpPr/>
          <p:nvPr/>
        </p:nvGrpSpPr>
        <p:grpSpPr>
          <a:xfrm>
            <a:off x="515340" y="3133460"/>
            <a:ext cx="902811" cy="200055"/>
            <a:chOff x="2751083" y="3405356"/>
            <a:chExt cx="902811" cy="200055"/>
          </a:xfrm>
        </p:grpSpPr>
        <p:sp>
          <p:nvSpPr>
            <p:cNvPr id="16" name="正方形/長方形 15"/>
            <p:cNvSpPr/>
            <p:nvPr/>
          </p:nvSpPr>
          <p:spPr>
            <a:xfrm>
              <a:off x="2789183" y="3427581"/>
              <a:ext cx="864096" cy="145435"/>
            </a:xfrm>
            <a:prstGeom prst="rect">
              <a:avLst/>
            </a:prstGeom>
            <a:solidFill>
              <a:schemeClr val="bg1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2751083" y="3405356"/>
              <a:ext cx="902811" cy="20005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700" smtClean="0"/>
                <a:t>条件（課題）の効果</a:t>
              </a:r>
              <a:endParaRPr lang="en-US" altLang="ja-JP" sz="700" smtClean="0"/>
            </a:p>
          </p:txBody>
        </p:sp>
      </p:grpSp>
      <p:sp>
        <p:nvSpPr>
          <p:cNvPr id="24" name="円/楕円 23"/>
          <p:cNvSpPr/>
          <p:nvPr/>
        </p:nvSpPr>
        <p:spPr>
          <a:xfrm>
            <a:off x="2723943" y="3084916"/>
            <a:ext cx="288032" cy="265882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5" name="直線矢印コネクタ 24"/>
          <p:cNvCxnSpPr/>
          <p:nvPr/>
        </p:nvCxnSpPr>
        <p:spPr>
          <a:xfrm>
            <a:off x="2080317" y="979024"/>
            <a:ext cx="643626" cy="21413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テキスト ボックス 26"/>
          <p:cNvSpPr txBox="1"/>
          <p:nvPr/>
        </p:nvSpPr>
        <p:spPr>
          <a:xfrm>
            <a:off x="5940152" y="4747791"/>
            <a:ext cx="2808312" cy="600164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100" smtClean="0"/>
              <a:t>そこで、同様に多重比較を行ったところ、安静時と計算課題の間以外、全ての条件の間に有意な差が認められた</a:t>
            </a:r>
            <a:r>
              <a:rPr lang="en-US" altLang="ja-JP" sz="1100" smtClean="0"/>
              <a:t> </a:t>
            </a:r>
            <a:r>
              <a:rPr kumimoji="1" lang="en-US" altLang="ja-JP" sz="1100" smtClean="0"/>
              <a:t>(</a:t>
            </a:r>
            <a:r>
              <a:rPr lang="en-US" altLang="ja-JP" sz="1100" smtClean="0"/>
              <a:t>p&lt;.05)</a:t>
            </a:r>
            <a:r>
              <a:rPr lang="ja-JP" altLang="en-US" sz="1100" smtClean="0"/>
              <a:t>。</a:t>
            </a:r>
            <a:endParaRPr kumimoji="1" lang="en-US" altLang="ja-JP" sz="1100" smtClean="0"/>
          </a:p>
        </p:txBody>
      </p:sp>
      <p:sp>
        <p:nvSpPr>
          <p:cNvPr id="28" name="円/楕円 27"/>
          <p:cNvSpPr/>
          <p:nvPr/>
        </p:nvSpPr>
        <p:spPr>
          <a:xfrm>
            <a:off x="2363197" y="5598728"/>
            <a:ext cx="2080041" cy="976852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9" name="グループ化 28"/>
          <p:cNvGrpSpPr/>
          <p:nvPr/>
        </p:nvGrpSpPr>
        <p:grpSpPr>
          <a:xfrm>
            <a:off x="4139952" y="5733920"/>
            <a:ext cx="2231065" cy="576064"/>
            <a:chOff x="-84296" y="3213556"/>
            <a:chExt cx="2231065" cy="576064"/>
          </a:xfrm>
        </p:grpSpPr>
        <p:cxnSp>
          <p:nvCxnSpPr>
            <p:cNvPr id="30" name="直線矢印コネクタ 29"/>
            <p:cNvCxnSpPr/>
            <p:nvPr/>
          </p:nvCxnSpPr>
          <p:spPr>
            <a:xfrm flipH="1">
              <a:off x="-84296" y="3284984"/>
              <a:ext cx="830188" cy="50463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正方形/長方形 30"/>
            <p:cNvSpPr/>
            <p:nvPr/>
          </p:nvSpPr>
          <p:spPr>
            <a:xfrm>
              <a:off x="313843" y="3235780"/>
              <a:ext cx="1802469" cy="439441"/>
            </a:xfrm>
            <a:prstGeom prst="rect">
              <a:avLst/>
            </a:prstGeom>
            <a:solidFill>
              <a:schemeClr val="bg1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正方形/長方形 31"/>
            <p:cNvSpPr/>
            <p:nvPr/>
          </p:nvSpPr>
          <p:spPr>
            <a:xfrm>
              <a:off x="275744" y="3213556"/>
              <a:ext cx="1871025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800" smtClean="0"/>
                <a:t>条件による多重比較の結果</a:t>
              </a:r>
              <a:endParaRPr lang="en-US" altLang="ja-JP" sz="800" smtClean="0"/>
            </a:p>
            <a:p>
              <a:r>
                <a:rPr lang="en-US" altLang="ja-JP" sz="800" smtClean="0"/>
                <a:t>Rest</a:t>
              </a:r>
              <a:r>
                <a:rPr lang="ja-JP" altLang="en-US" sz="800" smtClean="0"/>
                <a:t>と</a:t>
              </a:r>
              <a:r>
                <a:rPr lang="en-US" altLang="ja-JP" sz="800" smtClean="0"/>
                <a:t>MA</a:t>
              </a:r>
              <a:r>
                <a:rPr lang="ja-JP" altLang="en-US" sz="800" smtClean="0"/>
                <a:t>に差がないが、他の条件の間</a:t>
              </a:r>
              <a:endParaRPr lang="en-US" altLang="ja-JP" sz="800" smtClean="0"/>
            </a:p>
            <a:p>
              <a:r>
                <a:rPr lang="ja-JP" altLang="en-US" sz="800" smtClean="0"/>
                <a:t>はみな有意な差</a:t>
              </a:r>
              <a:endParaRPr lang="ja-JP" altLang="en-US" sz="800"/>
            </a:p>
          </p:txBody>
        </p:sp>
      </p:grp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7307" y="404664"/>
            <a:ext cx="3074001" cy="1843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77131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504" y="116632"/>
            <a:ext cx="1980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mtClean="0"/>
              <a:t>結果の確認④　</a:t>
            </a:r>
            <a:r>
              <a:rPr lang="en-US" altLang="ja-JP" smtClean="0"/>
              <a:t>CA</a:t>
            </a:r>
            <a:endParaRPr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95536" y="979024"/>
            <a:ext cx="5616624" cy="55861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従属変数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: CA   </a:t>
            </a:r>
          </a:p>
          <a:p>
            <a:endParaRPr lang="en-US" altLang="ja-JP" sz="70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変動因                  自由度          平方和        平均平方      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F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値   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Pr &gt; F</a:t>
            </a:r>
          </a:p>
          <a:p>
            <a:endParaRPr lang="en-US" altLang="ja-JP" sz="70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Model                       20     4500.777778      225.038889      16.28    &lt;.0001</a:t>
            </a:r>
          </a:p>
          <a:p>
            <a:endParaRPr lang="en-US" altLang="ja-JP" sz="70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Error                       51      705.000000       13.823529                     </a:t>
            </a:r>
          </a:p>
          <a:p>
            <a:endParaRPr lang="en-US" altLang="ja-JP" sz="70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Corrected Total             71     5205.777778                                     </a:t>
            </a:r>
          </a:p>
          <a:p>
            <a:endParaRPr lang="en-US" altLang="ja-JP" sz="700">
              <a:latin typeface="ＭＳ ゴシック" pitchFamily="49" charset="-128"/>
              <a:ea typeface="ＭＳ ゴシック" pitchFamily="49" charset="-128"/>
            </a:endParaRPr>
          </a:p>
          <a:p>
            <a:endParaRPr lang="en-US" altLang="ja-JP" sz="70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              R2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乗      変動係数    誤差の標準偏差    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CA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の平均</a:t>
            </a:r>
          </a:p>
          <a:p>
            <a:endParaRPr lang="ja-JP" altLang="en-US" sz="70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                                      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0.864574      17.75173          3.718001      20.94444</a:t>
            </a:r>
          </a:p>
          <a:p>
            <a:endParaRPr lang="en-US" altLang="ja-JP" sz="700">
              <a:latin typeface="ＭＳ ゴシック" pitchFamily="49" charset="-128"/>
              <a:ea typeface="ＭＳ ゴシック" pitchFamily="49" charset="-128"/>
            </a:endParaRPr>
          </a:p>
          <a:p>
            <a:endParaRPr lang="en-US" altLang="ja-JP" sz="70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                                     Anova</a:t>
            </a: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変動因                  自由度          平方和        平均平方      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F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値   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Pr &gt; F</a:t>
            </a:r>
          </a:p>
          <a:p>
            <a:endParaRPr lang="en-US" altLang="ja-JP" sz="70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subject                     17     1791.777778      105.398693       7.62    &lt;.0001</a:t>
            </a: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cond                         3     2709.000000      903.000000      65.32    &lt;.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0001</a:t>
            </a:r>
          </a:p>
          <a:p>
            <a:endParaRPr kumimoji="1" lang="en-US" altLang="ja-JP" sz="700">
              <a:latin typeface="ＭＳ ゴシック" pitchFamily="49" charset="-128"/>
              <a:ea typeface="ＭＳ ゴシック" pitchFamily="49" charset="-128"/>
            </a:endParaRPr>
          </a:p>
          <a:p>
            <a:endParaRPr lang="en-US" altLang="ja-JP" sz="700" smtClean="0">
              <a:latin typeface="ＭＳ ゴシック" pitchFamily="49" charset="-128"/>
              <a:ea typeface="ＭＳ ゴシック" pitchFamily="49" charset="-128"/>
            </a:endParaRPr>
          </a:p>
          <a:p>
            <a:endParaRPr lang="en-US" altLang="ja-JP" sz="700">
              <a:latin typeface="ＭＳ ゴシック" pitchFamily="49" charset="-128"/>
              <a:ea typeface="ＭＳ ゴシック" pitchFamily="49" charset="-128"/>
            </a:endParaRPr>
          </a:p>
          <a:p>
            <a:endParaRPr lang="ja-JP" altLang="en-US" sz="70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                                                         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ANOVA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プロシジャ</a:t>
            </a:r>
          </a:p>
          <a:p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 </a:t>
            </a:r>
          </a:p>
          <a:p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                                       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CA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における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Tukey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のスチューデント化範囲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(HSD)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検定</a:t>
            </a:r>
          </a:p>
          <a:p>
            <a:endParaRPr lang="ja-JP" altLang="en-US" sz="70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              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NOTE: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この検定は第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1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種の実験全体での過誤を制御しますが、 一般的に第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2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種の過誤は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REGWQ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より高いです。</a:t>
            </a:r>
          </a:p>
          <a:p>
            <a:endParaRPr lang="ja-JP" altLang="en-US" sz="700">
              <a:latin typeface="ＭＳ ゴシック" pitchFamily="49" charset="-128"/>
              <a:ea typeface="ＭＳ ゴシック" pitchFamily="49" charset="-128"/>
            </a:endParaRPr>
          </a:p>
          <a:p>
            <a:endParaRPr lang="ja-JP" altLang="en-US" sz="70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                                               アルファ                        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0.05</a:t>
            </a: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                  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誤差の自由度                      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51</a:t>
            </a: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                  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誤差の平均平方              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13.82353</a:t>
            </a: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                  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スチューデント化範囲の棄却値 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3.75588</a:t>
            </a: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                  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最小な有意差                  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3.2914</a:t>
            </a:r>
          </a:p>
          <a:p>
            <a:endParaRPr lang="en-US" altLang="ja-JP" sz="700">
              <a:latin typeface="ＭＳ ゴシック" pitchFamily="49" charset="-128"/>
              <a:ea typeface="ＭＳ ゴシック" pitchFamily="49" charset="-128"/>
            </a:endParaRPr>
          </a:p>
          <a:p>
            <a:endParaRPr lang="en-US" altLang="ja-JP" sz="70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ラベルがすべての水準で同じ文字であるとき、どの対比較も統計的には有意ではありません。</a:t>
            </a:r>
          </a:p>
          <a:p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 </a:t>
            </a:r>
          </a:p>
          <a:p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 </a:t>
            </a:r>
          </a:p>
          <a:p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                                     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Tukey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グループ          平均     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N    cond</a:t>
            </a:r>
          </a:p>
          <a:p>
            <a:endParaRPr lang="en-US" altLang="ja-JP" sz="70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                       A        30.667     18    rest</a:t>
            </a: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                                                     </a:t>
            </a: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                       B        21.500     18    MA  </a:t>
            </a: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                                                     </a:t>
            </a: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                       C        17.000     18    MD  </a:t>
            </a: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                       C                             </a:t>
            </a: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                       C        14.611     18    SP </a:t>
            </a:r>
            <a:endParaRPr kumimoji="1" lang="ja-JP" altLang="en-US" sz="70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940152" y="2756828"/>
            <a:ext cx="2808312" cy="600164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100" smtClean="0"/>
              <a:t>CA</a:t>
            </a:r>
            <a:r>
              <a:rPr kumimoji="1" lang="ja-JP" altLang="en-US" sz="1100" smtClean="0"/>
              <a:t>を従属変数として、同様に</a:t>
            </a:r>
            <a:r>
              <a:rPr lang="ja-JP" altLang="en-US" sz="1100" smtClean="0"/>
              <a:t>分散分析を行った。その結果、条件の効果</a:t>
            </a:r>
            <a:r>
              <a:rPr kumimoji="1" lang="ja-JP" altLang="en-US" sz="1100" smtClean="0"/>
              <a:t>が有意であった（</a:t>
            </a:r>
            <a:r>
              <a:rPr kumimoji="1" lang="en-US" altLang="ja-JP" sz="1100" smtClean="0"/>
              <a:t>F(3,51)=65.32,p&lt;.001</a:t>
            </a:r>
            <a:r>
              <a:rPr kumimoji="1" lang="ja-JP" altLang="en-US" sz="1100" smtClean="0"/>
              <a:t>）。</a:t>
            </a:r>
            <a:endParaRPr kumimoji="1" lang="en-US" altLang="ja-JP" sz="1100" smtClean="0"/>
          </a:p>
        </p:txBody>
      </p:sp>
      <p:sp>
        <p:nvSpPr>
          <p:cNvPr id="3" name="円/楕円 2"/>
          <p:cNvSpPr/>
          <p:nvPr/>
        </p:nvSpPr>
        <p:spPr>
          <a:xfrm>
            <a:off x="2673570" y="1567867"/>
            <a:ext cx="288032" cy="265882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0" name="グループ化 9"/>
          <p:cNvGrpSpPr/>
          <p:nvPr/>
        </p:nvGrpSpPr>
        <p:grpSpPr>
          <a:xfrm>
            <a:off x="1542537" y="684415"/>
            <a:ext cx="1037463" cy="821855"/>
            <a:chOff x="275744" y="3213556"/>
            <a:chExt cx="1037463" cy="821855"/>
          </a:xfrm>
        </p:grpSpPr>
        <p:cxnSp>
          <p:nvCxnSpPr>
            <p:cNvPr id="11" name="直線矢印コネクタ 10"/>
            <p:cNvCxnSpPr/>
            <p:nvPr/>
          </p:nvCxnSpPr>
          <p:spPr>
            <a:xfrm>
              <a:off x="745892" y="3284984"/>
              <a:ext cx="567315" cy="75042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正方形/長方形 11"/>
            <p:cNvSpPr/>
            <p:nvPr/>
          </p:nvSpPr>
          <p:spPr>
            <a:xfrm>
              <a:off x="313843" y="3235781"/>
              <a:ext cx="999363" cy="172616"/>
            </a:xfrm>
            <a:prstGeom prst="rect">
              <a:avLst/>
            </a:prstGeom>
            <a:solidFill>
              <a:schemeClr val="bg1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275744" y="3213556"/>
              <a:ext cx="1037463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800"/>
                <a:t>自由度はここを見る</a:t>
              </a:r>
            </a:p>
          </p:txBody>
        </p:sp>
      </p:grpSp>
      <p:grpSp>
        <p:nvGrpSpPr>
          <p:cNvPr id="15" name="グループ化 14"/>
          <p:cNvGrpSpPr/>
          <p:nvPr/>
        </p:nvGrpSpPr>
        <p:grpSpPr>
          <a:xfrm>
            <a:off x="515340" y="3133460"/>
            <a:ext cx="902811" cy="200055"/>
            <a:chOff x="2751083" y="3405356"/>
            <a:chExt cx="902811" cy="200055"/>
          </a:xfrm>
        </p:grpSpPr>
        <p:sp>
          <p:nvSpPr>
            <p:cNvPr id="16" name="正方形/長方形 15"/>
            <p:cNvSpPr/>
            <p:nvPr/>
          </p:nvSpPr>
          <p:spPr>
            <a:xfrm>
              <a:off x="2789183" y="3427581"/>
              <a:ext cx="864096" cy="145435"/>
            </a:xfrm>
            <a:prstGeom prst="rect">
              <a:avLst/>
            </a:prstGeom>
            <a:solidFill>
              <a:schemeClr val="bg1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2751083" y="3405356"/>
              <a:ext cx="902811" cy="20005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700" smtClean="0"/>
                <a:t>条件（課題）の効果</a:t>
              </a:r>
              <a:endParaRPr lang="en-US" altLang="ja-JP" sz="700" smtClean="0"/>
            </a:p>
          </p:txBody>
        </p:sp>
      </p:grpSp>
      <p:sp>
        <p:nvSpPr>
          <p:cNvPr id="24" name="円/楕円 23"/>
          <p:cNvSpPr/>
          <p:nvPr/>
        </p:nvSpPr>
        <p:spPr>
          <a:xfrm>
            <a:off x="2723943" y="3084916"/>
            <a:ext cx="288032" cy="265882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5" name="直線矢印コネクタ 24"/>
          <p:cNvCxnSpPr/>
          <p:nvPr/>
        </p:nvCxnSpPr>
        <p:spPr>
          <a:xfrm>
            <a:off x="2080317" y="979024"/>
            <a:ext cx="643626" cy="21413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テキスト ボックス 26"/>
          <p:cNvSpPr txBox="1"/>
          <p:nvPr/>
        </p:nvSpPr>
        <p:spPr>
          <a:xfrm>
            <a:off x="5940152" y="4747791"/>
            <a:ext cx="2808312" cy="600164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100" smtClean="0"/>
              <a:t>そこで、同様に多重比較を行ったところ、スピーチ課題と鏡映描写課題の間以外、全ての条件の間に有意な差が認められた</a:t>
            </a:r>
            <a:r>
              <a:rPr lang="en-US" altLang="ja-JP" sz="1100" smtClean="0"/>
              <a:t> </a:t>
            </a:r>
            <a:r>
              <a:rPr kumimoji="1" lang="en-US" altLang="ja-JP" sz="1100" smtClean="0"/>
              <a:t>(</a:t>
            </a:r>
            <a:r>
              <a:rPr lang="en-US" altLang="ja-JP" sz="1100" smtClean="0"/>
              <a:t>p&lt;.05)</a:t>
            </a:r>
            <a:r>
              <a:rPr lang="ja-JP" altLang="en-US" sz="1100" smtClean="0"/>
              <a:t>。</a:t>
            </a:r>
            <a:endParaRPr kumimoji="1" lang="en-US" altLang="ja-JP" sz="1100" smtClean="0"/>
          </a:p>
        </p:txBody>
      </p:sp>
      <p:sp>
        <p:nvSpPr>
          <p:cNvPr id="28" name="円/楕円 27"/>
          <p:cNvSpPr/>
          <p:nvPr/>
        </p:nvSpPr>
        <p:spPr>
          <a:xfrm>
            <a:off x="2363197" y="5598728"/>
            <a:ext cx="2080041" cy="976852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9" name="グループ化 28"/>
          <p:cNvGrpSpPr/>
          <p:nvPr/>
        </p:nvGrpSpPr>
        <p:grpSpPr>
          <a:xfrm>
            <a:off x="4139952" y="5733920"/>
            <a:ext cx="2200608" cy="576064"/>
            <a:chOff x="-84296" y="3213556"/>
            <a:chExt cx="2200608" cy="576064"/>
          </a:xfrm>
        </p:grpSpPr>
        <p:cxnSp>
          <p:nvCxnSpPr>
            <p:cNvPr id="30" name="直線矢印コネクタ 29"/>
            <p:cNvCxnSpPr/>
            <p:nvPr/>
          </p:nvCxnSpPr>
          <p:spPr>
            <a:xfrm flipH="1">
              <a:off x="-84296" y="3284984"/>
              <a:ext cx="830188" cy="50463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正方形/長方形 30"/>
            <p:cNvSpPr/>
            <p:nvPr/>
          </p:nvSpPr>
          <p:spPr>
            <a:xfrm>
              <a:off x="313843" y="3235780"/>
              <a:ext cx="1802469" cy="439441"/>
            </a:xfrm>
            <a:prstGeom prst="rect">
              <a:avLst/>
            </a:prstGeom>
            <a:solidFill>
              <a:schemeClr val="bg1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正方形/長方形 31"/>
            <p:cNvSpPr/>
            <p:nvPr/>
          </p:nvSpPr>
          <p:spPr>
            <a:xfrm>
              <a:off x="275744" y="3213556"/>
              <a:ext cx="179247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800" smtClean="0"/>
                <a:t>条件による多重比較の結果</a:t>
              </a:r>
              <a:endParaRPr lang="en-US" altLang="ja-JP" sz="800" smtClean="0"/>
            </a:p>
            <a:p>
              <a:r>
                <a:rPr lang="en-US" altLang="ja-JP" sz="800" smtClean="0"/>
                <a:t>MD</a:t>
              </a:r>
              <a:r>
                <a:rPr lang="ja-JP" altLang="en-US" sz="800" smtClean="0"/>
                <a:t>と</a:t>
              </a:r>
              <a:r>
                <a:rPr lang="en-US" altLang="ja-JP" sz="800" smtClean="0"/>
                <a:t>SP</a:t>
              </a:r>
              <a:r>
                <a:rPr lang="ja-JP" altLang="en-US" sz="800" smtClean="0"/>
                <a:t>に差がないが、他の条件の間</a:t>
              </a:r>
              <a:endParaRPr lang="en-US" altLang="ja-JP" sz="800" smtClean="0"/>
            </a:p>
            <a:p>
              <a:r>
                <a:rPr lang="ja-JP" altLang="en-US" sz="800" smtClean="0"/>
                <a:t>はみな有意な差</a:t>
              </a:r>
              <a:endParaRPr lang="ja-JP" altLang="en-US" sz="800"/>
            </a:p>
          </p:txBody>
        </p:sp>
      </p:grp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2384" y="404664"/>
            <a:ext cx="3078088" cy="184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17590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1327</Words>
  <Application>Microsoft Office PowerPoint</Application>
  <PresentationFormat>画面に合わせる (4:3)</PresentationFormat>
  <Paragraphs>258</Paragraphs>
  <Slides>7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8" baseType="lpstr"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nagano</dc:creator>
  <cp:lastModifiedBy>nagano２</cp:lastModifiedBy>
  <cp:revision>107</cp:revision>
  <dcterms:created xsi:type="dcterms:W3CDTF">2012-05-21T04:29:25Z</dcterms:created>
  <dcterms:modified xsi:type="dcterms:W3CDTF">2014-05-03T04:00:07Z</dcterms:modified>
</cp:coreProperties>
</file>