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8" r:id="rId4"/>
    <p:sldId id="275" r:id="rId5"/>
    <p:sldId id="274" r:id="rId6"/>
    <p:sldId id="269" r:id="rId7"/>
    <p:sldId id="260" r:id="rId8"/>
    <p:sldId id="259" r:id="rId9"/>
    <p:sldId id="261" r:id="rId10"/>
    <p:sldId id="270" r:id="rId11"/>
    <p:sldId id="276" r:id="rId12"/>
    <p:sldId id="272" r:id="rId13"/>
    <p:sldId id="262" r:id="rId14"/>
    <p:sldId id="263" r:id="rId15"/>
    <p:sldId id="273" r:id="rId16"/>
    <p:sldId id="271"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28" autoAdjust="0"/>
  </p:normalViewPr>
  <p:slideViewPr>
    <p:cSldViewPr>
      <p:cViewPr>
        <p:scale>
          <a:sx n="100" d="100"/>
          <a:sy n="100" d="100"/>
        </p:scale>
        <p:origin x="-384" y="5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A035B-7194-4B81-A2CE-277087024302}" type="datetimeFigureOut">
              <a:rPr kumimoji="1" lang="ja-JP" altLang="en-US" smtClean="0"/>
              <a:t>2014/7/1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B9857-F6B9-4F5D-B008-141864D3D47B}" type="slidenum">
              <a:rPr kumimoji="1" lang="ja-JP" altLang="en-US" smtClean="0"/>
              <a:t>‹#›</a:t>
            </a:fld>
            <a:endParaRPr kumimoji="1" lang="ja-JP" altLang="en-US"/>
          </a:p>
        </p:txBody>
      </p:sp>
    </p:spTree>
    <p:extLst>
      <p:ext uri="{BB962C8B-B14F-4D97-AF65-F5344CB8AC3E}">
        <p14:creationId xmlns:p14="http://schemas.microsoft.com/office/powerpoint/2010/main" val="1107999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○長野祐一郎</a:t>
            </a:r>
            <a:r>
              <a:rPr lang="en-US" altLang="ja-JP" sz="1200" dirty="0" smtClean="0"/>
              <a:t>1 </a:t>
            </a:r>
            <a:r>
              <a:rPr lang="ja-JP" altLang="en-US" sz="1200" dirty="0" smtClean="0"/>
              <a:t>　平良里奈</a:t>
            </a:r>
            <a:r>
              <a:rPr lang="en-US" altLang="ja-JP" sz="1200" dirty="0" smtClean="0"/>
              <a:t>2</a:t>
            </a:r>
            <a:br>
              <a:rPr lang="en-US" altLang="ja-JP" sz="1200" dirty="0" smtClean="0"/>
            </a:br>
            <a:r>
              <a:rPr lang="en-US" altLang="ja-JP" sz="1200" dirty="0" smtClean="0"/>
              <a:t>1 </a:t>
            </a:r>
            <a:r>
              <a:rPr lang="ja-JP" altLang="en-US" sz="1200" dirty="0" smtClean="0"/>
              <a:t>文京学院大学人間学部　</a:t>
            </a:r>
            <a:br>
              <a:rPr lang="ja-JP" altLang="en-US" sz="1200" dirty="0" smtClean="0"/>
            </a:br>
            <a:r>
              <a:rPr lang="en-US" altLang="ja-JP" sz="1200" dirty="0" smtClean="0"/>
              <a:t>2</a:t>
            </a:r>
            <a:r>
              <a:rPr lang="ja-JP" altLang="en-US" sz="1200" dirty="0" smtClean="0"/>
              <a:t>文京学院大学大学院人間学研究科</a:t>
            </a:r>
          </a:p>
          <a:p>
            <a:r>
              <a:rPr lang="ja-JP" altLang="en-US" sz="1200" dirty="0" smtClean="0"/>
              <a:t>リラクセーションの程度を適切に評価する上で，末梢循環の測定が有効であることは，これまで多くの研究で示されてきた．日常生活の中で， マッサージやエステ，美容室や歯科医院など，リラクセーションを必要とする様々な現場で，末梢循環の評価が可能になれば，利用者の快適性 が改善されるだけでなく，クライアントのリラクセーション状態を継続的にモニタする事で，施術を行う側の技能向上にも大きく貢献する可能 性が考えられる．</a:t>
            </a:r>
            <a:br>
              <a:rPr lang="ja-JP" altLang="en-US" sz="1200" dirty="0" smtClean="0"/>
            </a:br>
            <a:r>
              <a:rPr lang="ja-JP" altLang="en-US" sz="1200" dirty="0" smtClean="0"/>
              <a:t>　末梢循環の評価法には，サーミスタによる皮膚温測定から，サーモグラフィを用いた手法まで様々なものがあるが，現在入手可能な測定器は， 大きさ，価格，使いやすさの点に問題があり，上記のようなリラクセーション現場での普及が望めない状態にある．本研究では，フィジカル・ コンピューティングやデジタルファブリケーションといった新興技術を利用することで，リラクセーション現場で用いやすく，かつ低コスト</a:t>
            </a:r>
            <a:r>
              <a:rPr lang="ja-JP" altLang="en-US" sz="1200" dirty="0" err="1" smtClean="0"/>
              <a:t>な</a:t>
            </a:r>
            <a:r>
              <a:rPr lang="ja-JP" altLang="en-US" sz="1200" dirty="0" smtClean="0"/>
              <a:t> 皮膚温測定装置を開発した．マイクロコンピュータは，</a:t>
            </a:r>
            <a:r>
              <a:rPr lang="en-US" altLang="ja-JP" sz="1200" dirty="0" smtClean="0"/>
              <a:t>Arduino</a:t>
            </a:r>
            <a:r>
              <a:rPr lang="ja-JP" altLang="en-US" sz="1200" dirty="0" smtClean="0"/>
              <a:t>互換タイプを用い，追加接続された不揮発性メモリに，単三型電池</a:t>
            </a:r>
            <a:r>
              <a:rPr lang="en-US" altLang="ja-JP" sz="1200" dirty="0" smtClean="0"/>
              <a:t>1</a:t>
            </a:r>
            <a:r>
              <a:rPr lang="ja-JP" altLang="en-US" sz="1200" dirty="0" smtClean="0"/>
              <a:t>本 で，</a:t>
            </a:r>
            <a:r>
              <a:rPr lang="en-US" altLang="ja-JP" sz="1200" dirty="0" smtClean="0"/>
              <a:t>3</a:t>
            </a:r>
            <a:r>
              <a:rPr lang="ja-JP" altLang="en-US" sz="1200" dirty="0" smtClean="0"/>
              <a:t>時間程度の皮膚温を記録可能となっている．また，</a:t>
            </a:r>
            <a:r>
              <a:rPr lang="en-US" altLang="ja-JP" sz="1200" dirty="0" smtClean="0"/>
              <a:t>Arduino</a:t>
            </a:r>
            <a:r>
              <a:rPr lang="ja-JP" altLang="en-US" sz="1200" dirty="0" smtClean="0"/>
              <a:t>内 臓のキーボードエミュレータを用いることで，どのようなコンピュータへも，ソフトウェアのインストール無しでデータの記録が可能である． 本研究は，このような装置の普及による，効率的なリラクセーションの達成を目的としたものである．</a:t>
            </a:r>
          </a:p>
          <a:p>
            <a:endParaRPr kumimoji="1"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4B9857-F6B9-4F5D-B008-141864D3D47B}" type="slidenum">
              <a:rPr kumimoji="1" lang="ja-JP" altLang="en-US" smtClean="0"/>
              <a:t>1</a:t>
            </a:fld>
            <a:endParaRPr kumimoji="1" lang="ja-JP" altLang="en-US"/>
          </a:p>
        </p:txBody>
      </p:sp>
    </p:spTree>
    <p:extLst>
      <p:ext uri="{BB962C8B-B14F-4D97-AF65-F5344CB8AC3E}">
        <p14:creationId xmlns:p14="http://schemas.microsoft.com/office/powerpoint/2010/main" val="4187309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4B9857-F6B9-4F5D-B008-141864D3D47B}" type="slidenum">
              <a:rPr kumimoji="1" lang="ja-JP" altLang="en-US" smtClean="0"/>
              <a:t>16</a:t>
            </a:fld>
            <a:endParaRPr kumimoji="1" lang="ja-JP" altLang="en-US"/>
          </a:p>
        </p:txBody>
      </p:sp>
    </p:spTree>
    <p:extLst>
      <p:ext uri="{BB962C8B-B14F-4D97-AF65-F5344CB8AC3E}">
        <p14:creationId xmlns:p14="http://schemas.microsoft.com/office/powerpoint/2010/main" val="330717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マイクロコンピュータは、</a:t>
            </a:r>
            <a:r>
              <a:rPr kumimoji="1" lang="en-US" altLang="ja-JP" dirty="0" smtClean="0"/>
              <a:t>Arduino</a:t>
            </a:r>
            <a:r>
              <a:rPr kumimoji="1" lang="ja-JP" altLang="en-US" dirty="0" smtClean="0"/>
              <a:t>互換タイプを用いており、</a:t>
            </a:r>
            <a:r>
              <a:rPr kumimoji="1" lang="en-US" altLang="ja-JP" dirty="0" smtClean="0"/>
              <a:t>USB</a:t>
            </a:r>
            <a:r>
              <a:rPr kumimoji="1" lang="ja-JP" altLang="en-US" dirty="0" smtClean="0"/>
              <a:t>キーボードエミュレータ機能があるため、特殊なソフトウェアなしに、データを読み出す事ができます。</a:t>
            </a:r>
            <a:endParaRPr kumimoji="1" lang="en-US" altLang="ja-JP" dirty="0" smtClean="0"/>
          </a:p>
          <a:p>
            <a:r>
              <a:rPr kumimoji="1" lang="en-US" altLang="ja-JP" dirty="0" smtClean="0"/>
              <a:t>2.</a:t>
            </a:r>
            <a:r>
              <a:rPr kumimoji="1" lang="ja-JP" altLang="en-US" dirty="0" smtClean="0"/>
              <a:t>測定された皮膚温は、</a:t>
            </a:r>
            <a:r>
              <a:rPr kumimoji="1" lang="en-US" altLang="ja-JP" dirty="0" smtClean="0"/>
              <a:t>1Hz</a:t>
            </a:r>
            <a:r>
              <a:rPr kumimoji="1" lang="ja-JP" altLang="en-US" dirty="0" smtClean="0"/>
              <a:t>のサンプリング速度で、不揮発性メモリに記録されます。容量としては、約</a:t>
            </a:r>
            <a:r>
              <a:rPr kumimoji="1" lang="en-US" altLang="ja-JP" dirty="0" smtClean="0"/>
              <a:t>18</a:t>
            </a:r>
            <a:r>
              <a:rPr kumimoji="1" lang="ja-JP" altLang="en-US" dirty="0" smtClean="0"/>
              <a:t>時間記録できます。</a:t>
            </a:r>
            <a:endParaRPr kumimoji="1" lang="en-US" altLang="ja-JP" dirty="0" smtClean="0"/>
          </a:p>
          <a:p>
            <a:r>
              <a:rPr kumimoji="1" lang="en-US" altLang="ja-JP" dirty="0" smtClean="0"/>
              <a:t>3.</a:t>
            </a:r>
            <a:r>
              <a:rPr kumimoji="1" lang="ja-JP" altLang="en-US" dirty="0" smtClean="0"/>
              <a:t>データ読み出し時に、記録開始時間がわかるように、ボタン電池で動作する時計モジュールを内臓しました。</a:t>
            </a:r>
            <a:endParaRPr kumimoji="1" lang="en-US" altLang="ja-JP" dirty="0" smtClean="0"/>
          </a:p>
          <a:p>
            <a:r>
              <a:rPr kumimoji="1" lang="en-US" altLang="ja-JP" dirty="0" smtClean="0"/>
              <a:t>4.16x2</a:t>
            </a:r>
            <a:r>
              <a:rPr kumimoji="1" lang="ja-JP" altLang="en-US" dirty="0" smtClean="0"/>
              <a:t>文字が表示できる液晶ディスプレイです。</a:t>
            </a:r>
            <a:endParaRPr kumimoji="1" lang="en-US" altLang="ja-JP" dirty="0" smtClean="0"/>
          </a:p>
          <a:p>
            <a:r>
              <a:rPr kumimoji="1" lang="en-US" altLang="ja-JP" dirty="0" smtClean="0"/>
              <a:t>5.</a:t>
            </a:r>
            <a:r>
              <a:rPr kumimoji="1" lang="ja-JP" altLang="en-US" dirty="0" smtClean="0"/>
              <a:t>単三の電池一本で動作するように、</a:t>
            </a:r>
            <a:r>
              <a:rPr kumimoji="1" lang="en-US" altLang="ja-JP" dirty="0" smtClean="0"/>
              <a:t>1.2V</a:t>
            </a:r>
            <a:r>
              <a:rPr kumimoji="1" lang="ja-JP" altLang="en-US" dirty="0" smtClean="0"/>
              <a:t>を</a:t>
            </a:r>
            <a:r>
              <a:rPr kumimoji="1" lang="en-US" altLang="ja-JP" dirty="0" smtClean="0"/>
              <a:t>5V</a:t>
            </a:r>
            <a:r>
              <a:rPr kumimoji="1" lang="ja-JP" altLang="en-US" dirty="0" err="1" smtClean="0"/>
              <a:t>に昇</a:t>
            </a:r>
            <a:r>
              <a:rPr kumimoji="1" lang="ja-JP" altLang="en-US" dirty="0" smtClean="0"/>
              <a:t>圧する回路が含まれてます。</a:t>
            </a:r>
            <a:endParaRPr kumimoji="1" lang="en-US" altLang="ja-JP" dirty="0" smtClean="0"/>
          </a:p>
          <a:p>
            <a:r>
              <a:rPr kumimoji="1" lang="en-US" altLang="ja-JP" dirty="0" smtClean="0"/>
              <a:t>6.3D</a:t>
            </a:r>
            <a:r>
              <a:rPr kumimoji="1" lang="ja-JP" altLang="en-US" dirty="0" smtClean="0"/>
              <a:t>プリンタで専用を作成しています。コストはちょっと計算しにくいのですが、</a:t>
            </a:r>
            <a:endParaRPr kumimoji="1" lang="ja-JP" altLang="en-US" dirty="0"/>
          </a:p>
        </p:txBody>
      </p:sp>
      <p:sp>
        <p:nvSpPr>
          <p:cNvPr id="4" name="スライド番号プレースホルダー 3"/>
          <p:cNvSpPr>
            <a:spLocks noGrp="1"/>
          </p:cNvSpPr>
          <p:nvPr>
            <p:ph type="sldNum" sz="quarter" idx="10"/>
          </p:nvPr>
        </p:nvSpPr>
        <p:spPr/>
        <p:txBody>
          <a:bodyPr/>
          <a:lstStyle/>
          <a:p>
            <a:fld id="{194B9857-F6B9-4F5D-B008-141864D3D47B}" type="slidenum">
              <a:rPr kumimoji="1" lang="ja-JP" altLang="en-US" smtClean="0"/>
              <a:t>6</a:t>
            </a:fld>
            <a:endParaRPr kumimoji="1" lang="ja-JP" altLang="en-US"/>
          </a:p>
        </p:txBody>
      </p:sp>
    </p:spTree>
    <p:extLst>
      <p:ext uri="{BB962C8B-B14F-4D97-AF65-F5344CB8AC3E}">
        <p14:creationId xmlns:p14="http://schemas.microsoft.com/office/powerpoint/2010/main" val="99504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詳しすぎる</a:t>
            </a:r>
            <a:r>
              <a:rPr kumimoji="1" lang="en-US" altLang="ja-JP" dirty="0" smtClean="0"/>
              <a:t>/</a:t>
            </a:r>
            <a:r>
              <a:rPr kumimoji="1" lang="ja-JP" altLang="en-US" dirty="0" smtClean="0"/>
              <a:t>アニメーションいらない</a:t>
            </a:r>
            <a:endParaRPr kumimoji="1" lang="ja-JP" altLang="en-US" dirty="0"/>
          </a:p>
        </p:txBody>
      </p:sp>
      <p:sp>
        <p:nvSpPr>
          <p:cNvPr id="4" name="スライド番号プレースホルダー 3"/>
          <p:cNvSpPr>
            <a:spLocks noGrp="1"/>
          </p:cNvSpPr>
          <p:nvPr>
            <p:ph type="sldNum" sz="quarter" idx="10"/>
          </p:nvPr>
        </p:nvSpPr>
        <p:spPr/>
        <p:txBody>
          <a:bodyPr/>
          <a:lstStyle/>
          <a:p>
            <a:fld id="{194B9857-F6B9-4F5D-B008-141864D3D47B}" type="slidenum">
              <a:rPr kumimoji="1" lang="ja-JP" altLang="en-US" smtClean="0"/>
              <a:t>7</a:t>
            </a:fld>
            <a:endParaRPr kumimoji="1" lang="ja-JP" altLang="en-US"/>
          </a:p>
        </p:txBody>
      </p:sp>
    </p:spTree>
    <p:extLst>
      <p:ext uri="{BB962C8B-B14F-4D97-AF65-F5344CB8AC3E}">
        <p14:creationId xmlns:p14="http://schemas.microsoft.com/office/powerpoint/2010/main" val="5055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センサーの概要、長所・短所など</a:t>
            </a:r>
            <a:endParaRPr lang="en-US" altLang="ja-JP" dirty="0" smtClean="0"/>
          </a:p>
          <a:p>
            <a:endParaRPr kumimoji="1" lang="en-US" altLang="ja-JP" dirty="0" smtClean="0"/>
          </a:p>
          <a:p>
            <a:r>
              <a:rPr lang="ja-JP" altLang="en-US" dirty="0" smtClean="0"/>
              <a:t>・なぜ皮膚温を使うのか</a:t>
            </a:r>
            <a:endParaRPr lang="en-US" altLang="ja-JP" dirty="0" smtClean="0"/>
          </a:p>
          <a:p>
            <a:r>
              <a:rPr kumimoji="1" lang="ja-JP" altLang="en-US" dirty="0" smtClean="0"/>
              <a:t>・サーモグラフィや血流測定に比べたアドバンテージは</a:t>
            </a:r>
          </a:p>
          <a:p>
            <a:endParaRPr kumimoji="1" lang="ja-JP" altLang="en-US" dirty="0"/>
          </a:p>
        </p:txBody>
      </p:sp>
      <p:sp>
        <p:nvSpPr>
          <p:cNvPr id="4" name="スライド番号プレースホルダー 3"/>
          <p:cNvSpPr>
            <a:spLocks noGrp="1"/>
          </p:cNvSpPr>
          <p:nvPr>
            <p:ph type="sldNum" sz="quarter" idx="10"/>
          </p:nvPr>
        </p:nvSpPr>
        <p:spPr/>
        <p:txBody>
          <a:bodyPr/>
          <a:lstStyle/>
          <a:p>
            <a:fld id="{194B9857-F6B9-4F5D-B008-141864D3D47B}" type="slidenum">
              <a:rPr kumimoji="1" lang="ja-JP" altLang="en-US" smtClean="0"/>
              <a:t>8</a:t>
            </a:fld>
            <a:endParaRPr kumimoji="1" lang="ja-JP" altLang="en-US"/>
          </a:p>
        </p:txBody>
      </p:sp>
    </p:spTree>
    <p:extLst>
      <p:ext uri="{BB962C8B-B14F-4D97-AF65-F5344CB8AC3E}">
        <p14:creationId xmlns:p14="http://schemas.microsoft.com/office/powerpoint/2010/main" val="152920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用いたセンサー（</a:t>
            </a:r>
            <a:r>
              <a:rPr kumimoji="1" lang="en-US" altLang="ja-JP" dirty="0" smtClean="0"/>
              <a:t>LM35DZ</a:t>
            </a:r>
            <a:r>
              <a:rPr kumimoji="1" lang="ja-JP" altLang="en-US" dirty="0" smtClean="0"/>
              <a:t>）の特徴</a:t>
            </a:r>
            <a:endParaRPr kumimoji="1" lang="en-US" altLang="ja-JP" dirty="0" smtClean="0"/>
          </a:p>
          <a:p>
            <a:endParaRPr lang="en-US" altLang="ja-JP" dirty="0" smtClean="0"/>
          </a:p>
          <a:p>
            <a:r>
              <a:rPr lang="ja-JP" altLang="en-US" dirty="0" smtClean="0"/>
              <a:t>性能チェック</a:t>
            </a:r>
            <a:r>
              <a:rPr lang="en-US" altLang="ja-JP" dirty="0" smtClean="0"/>
              <a:t>(1)</a:t>
            </a:r>
          </a:p>
          <a:p>
            <a:r>
              <a:rPr lang="ja-JP" altLang="en-US" dirty="0" smtClean="0"/>
              <a:t>レーザー血流計内蔵の温度計と相関をとる</a:t>
            </a:r>
            <a:endParaRPr lang="en-US" altLang="ja-JP" dirty="0" smtClean="0"/>
          </a:p>
          <a:p>
            <a:endParaRPr lang="en-US" altLang="ja-JP" dirty="0" smtClean="0"/>
          </a:p>
          <a:p>
            <a:r>
              <a:rPr lang="ja-JP" altLang="en-US" dirty="0" smtClean="0"/>
              <a:t>性能チェック</a:t>
            </a:r>
            <a:r>
              <a:rPr lang="en-US" altLang="ja-JP" dirty="0" smtClean="0"/>
              <a:t>(2)</a:t>
            </a:r>
          </a:p>
          <a:p>
            <a:r>
              <a:rPr lang="ja-JP" altLang="en-US" dirty="0" smtClean="0"/>
              <a:t>個々のセンサーのバラつきを把握し、修正する方法を提案</a:t>
            </a:r>
            <a:endParaRPr lang="en-US" altLang="ja-JP" dirty="0" smtClean="0"/>
          </a:p>
          <a:p>
            <a:endParaRPr lang="en-US" altLang="ja-JP" dirty="0" smtClean="0"/>
          </a:p>
          <a:p>
            <a:r>
              <a:rPr kumimoji="1" lang="ja-JP" altLang="en-US" dirty="0" smtClean="0"/>
              <a:t>性能改善の工夫</a:t>
            </a:r>
            <a:endParaRPr kumimoji="1" lang="en-US" altLang="ja-JP" dirty="0" smtClean="0"/>
          </a:p>
          <a:p>
            <a:r>
              <a:rPr lang="ja-JP" altLang="en-US" dirty="0" smtClean="0"/>
              <a:t>計測プログラム上での工夫</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4B9857-F6B9-4F5D-B008-141864D3D47B}" type="slidenum">
              <a:rPr kumimoji="1" lang="ja-JP" altLang="en-US" smtClean="0"/>
              <a:t>9</a:t>
            </a:fld>
            <a:endParaRPr kumimoji="1" lang="ja-JP" altLang="en-US"/>
          </a:p>
        </p:txBody>
      </p:sp>
    </p:spTree>
    <p:extLst>
      <p:ext uri="{BB962C8B-B14F-4D97-AF65-F5344CB8AC3E}">
        <p14:creationId xmlns:p14="http://schemas.microsoft.com/office/powerpoint/2010/main" val="143159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基準は、要は精神的な変動を捉えるにたる精度があるか？</a:t>
            </a:r>
            <a:r>
              <a:rPr kumimoji="1" lang="ja-JP" altLang="en-US" dirty="0" err="1" smtClean="0"/>
              <a:t>だろう</a:t>
            </a:r>
            <a:r>
              <a:rPr kumimoji="1" lang="ja-JP" altLang="en-US" dirty="0" smtClean="0"/>
              <a:t>が・・・</a:t>
            </a:r>
            <a:endParaRPr kumimoji="1" lang="en-US" altLang="ja-JP" dirty="0" smtClean="0"/>
          </a:p>
          <a:p>
            <a:r>
              <a:rPr lang="en-US" altLang="ja-JP" dirty="0" smtClean="0"/>
              <a:t>1.</a:t>
            </a:r>
            <a:r>
              <a:rPr lang="ja-JP" altLang="en-US" dirty="0" smtClean="0"/>
              <a:t>温度係数が小さくて感度が悪い点→加算平均によって精度を向上させる</a:t>
            </a:r>
            <a:endParaRPr lang="en-US" altLang="ja-JP" dirty="0" smtClean="0"/>
          </a:p>
          <a:p>
            <a:r>
              <a:rPr kumimoji="1" lang="en-US" altLang="ja-JP" dirty="0" smtClean="0"/>
              <a:t>2.</a:t>
            </a:r>
            <a:r>
              <a:rPr kumimoji="1" lang="ja-JP" altLang="en-US" dirty="0" smtClean="0"/>
              <a:t>測定値に誤差がある問題→あらかじめ誤差計算プログラムで補正</a:t>
            </a:r>
            <a:endParaRPr kumimoji="1" lang="en-US" altLang="ja-JP" dirty="0" smtClean="0"/>
          </a:p>
          <a:p>
            <a:r>
              <a:rPr lang="en-US" altLang="ja-JP" dirty="0" smtClean="0"/>
              <a:t>3.</a:t>
            </a:r>
            <a:r>
              <a:rPr lang="ja-JP" altLang="en-US" dirty="0" smtClean="0"/>
              <a:t>他市販計測器との比較によって妥当性を評価</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94B9857-F6B9-4F5D-B008-141864D3D47B}" type="slidenum">
              <a:rPr kumimoji="1" lang="ja-JP" altLang="en-US" smtClean="0"/>
              <a:t>11</a:t>
            </a:fld>
            <a:endParaRPr kumimoji="1" lang="ja-JP" altLang="en-US"/>
          </a:p>
        </p:txBody>
      </p:sp>
    </p:spTree>
    <p:extLst>
      <p:ext uri="{BB962C8B-B14F-4D97-AF65-F5344CB8AC3E}">
        <p14:creationId xmlns:p14="http://schemas.microsoft.com/office/powerpoint/2010/main" val="172006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3D</a:t>
            </a:r>
            <a:r>
              <a:rPr kumimoji="1" lang="ja-JP" altLang="en-US" dirty="0" smtClean="0"/>
              <a:t>プリンタを用いたケースの生産</a:t>
            </a:r>
            <a:endParaRPr kumimoji="1" lang="en-US" altLang="ja-JP" dirty="0" smtClean="0"/>
          </a:p>
          <a:p>
            <a:r>
              <a:rPr kumimoji="1" lang="en-US" altLang="ja-JP" dirty="0" smtClean="0"/>
              <a:t>3D</a:t>
            </a:r>
            <a:r>
              <a:rPr kumimoji="1" lang="ja-JP" altLang="en-US" dirty="0" smtClean="0"/>
              <a:t>切削機を用いた専用</a:t>
            </a:r>
            <a:r>
              <a:rPr kumimoji="1" lang="en-US" altLang="ja-JP" dirty="0" smtClean="0"/>
              <a:t>PCB</a:t>
            </a:r>
            <a:r>
              <a:rPr kumimoji="1" lang="ja-JP" altLang="en-US" dirty="0" smtClean="0"/>
              <a:t>の開発</a:t>
            </a:r>
            <a:endParaRPr kumimoji="1" lang="en-US" altLang="ja-JP" dirty="0" smtClean="0"/>
          </a:p>
          <a:p>
            <a:endParaRPr lang="en-US" altLang="ja-JP" dirty="0" smtClean="0"/>
          </a:p>
          <a:p>
            <a:r>
              <a:rPr kumimoji="1" lang="ja-JP" altLang="en-US" dirty="0" smtClean="0"/>
              <a:t>パーソナルファブリケーション時代の到来</a:t>
            </a:r>
          </a:p>
          <a:p>
            <a:endParaRPr kumimoji="1" lang="ja-JP" altLang="en-US" dirty="0"/>
          </a:p>
        </p:txBody>
      </p:sp>
      <p:sp>
        <p:nvSpPr>
          <p:cNvPr id="4" name="スライド番号プレースホルダー 3"/>
          <p:cNvSpPr>
            <a:spLocks noGrp="1"/>
          </p:cNvSpPr>
          <p:nvPr>
            <p:ph type="sldNum" sz="quarter" idx="10"/>
          </p:nvPr>
        </p:nvSpPr>
        <p:spPr/>
        <p:txBody>
          <a:bodyPr/>
          <a:lstStyle/>
          <a:p>
            <a:fld id="{194B9857-F6B9-4F5D-B008-141864D3D47B}" type="slidenum">
              <a:rPr kumimoji="1" lang="ja-JP" altLang="en-US" smtClean="0"/>
              <a:t>12</a:t>
            </a:fld>
            <a:endParaRPr kumimoji="1" lang="ja-JP" altLang="en-US"/>
          </a:p>
        </p:txBody>
      </p:sp>
    </p:spTree>
    <p:extLst>
      <p:ext uri="{BB962C8B-B14F-4D97-AF65-F5344CB8AC3E}">
        <p14:creationId xmlns:p14="http://schemas.microsoft.com/office/powerpoint/2010/main" val="42972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3D</a:t>
            </a:r>
            <a:r>
              <a:rPr kumimoji="1" lang="ja-JP" altLang="en-US" dirty="0" smtClean="0"/>
              <a:t>プリンタを用いたケースの生産</a:t>
            </a:r>
            <a:endParaRPr kumimoji="1" lang="en-US" altLang="ja-JP" dirty="0" smtClean="0"/>
          </a:p>
          <a:p>
            <a:r>
              <a:rPr kumimoji="1" lang="en-US" altLang="ja-JP" dirty="0" smtClean="0"/>
              <a:t>3D</a:t>
            </a:r>
            <a:r>
              <a:rPr kumimoji="1" lang="ja-JP" altLang="en-US" dirty="0" smtClean="0"/>
              <a:t>切削機を用いた専用</a:t>
            </a:r>
            <a:r>
              <a:rPr kumimoji="1" lang="en-US" altLang="ja-JP" dirty="0" smtClean="0"/>
              <a:t>PCB</a:t>
            </a:r>
            <a:r>
              <a:rPr kumimoji="1" lang="ja-JP" altLang="en-US" dirty="0" smtClean="0"/>
              <a:t>の開発</a:t>
            </a:r>
            <a:endParaRPr kumimoji="1" lang="en-US" altLang="ja-JP" dirty="0" smtClean="0"/>
          </a:p>
          <a:p>
            <a:endParaRPr lang="en-US" altLang="ja-JP" dirty="0" smtClean="0"/>
          </a:p>
          <a:p>
            <a:r>
              <a:rPr kumimoji="1" lang="ja-JP" altLang="en-US" dirty="0" smtClean="0"/>
              <a:t>パーソナルファブリケーション時代の到来</a:t>
            </a:r>
          </a:p>
          <a:p>
            <a:endParaRPr kumimoji="1" lang="ja-JP" altLang="en-US" dirty="0"/>
          </a:p>
        </p:txBody>
      </p:sp>
      <p:sp>
        <p:nvSpPr>
          <p:cNvPr id="4" name="スライド番号プレースホルダー 3"/>
          <p:cNvSpPr>
            <a:spLocks noGrp="1"/>
          </p:cNvSpPr>
          <p:nvPr>
            <p:ph type="sldNum" sz="quarter" idx="10"/>
          </p:nvPr>
        </p:nvSpPr>
        <p:spPr/>
        <p:txBody>
          <a:bodyPr/>
          <a:lstStyle/>
          <a:p>
            <a:fld id="{194B9857-F6B9-4F5D-B008-141864D3D47B}" type="slidenum">
              <a:rPr kumimoji="1" lang="ja-JP" altLang="en-US" smtClean="0"/>
              <a:t>13</a:t>
            </a:fld>
            <a:endParaRPr kumimoji="1" lang="ja-JP" altLang="en-US"/>
          </a:p>
        </p:txBody>
      </p:sp>
    </p:spTree>
    <p:extLst>
      <p:ext uri="{BB962C8B-B14F-4D97-AF65-F5344CB8AC3E}">
        <p14:creationId xmlns:p14="http://schemas.microsoft.com/office/powerpoint/2010/main" val="42972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4B9857-F6B9-4F5D-B008-141864D3D47B}" type="slidenum">
              <a:rPr kumimoji="1" lang="ja-JP" altLang="en-US" smtClean="0"/>
              <a:t>15</a:t>
            </a:fld>
            <a:endParaRPr kumimoji="1" lang="ja-JP" altLang="en-US"/>
          </a:p>
        </p:txBody>
      </p:sp>
    </p:spTree>
    <p:extLst>
      <p:ext uri="{BB962C8B-B14F-4D97-AF65-F5344CB8AC3E}">
        <p14:creationId xmlns:p14="http://schemas.microsoft.com/office/powerpoint/2010/main" val="131920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371263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319130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241237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198091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308906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378704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299197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179596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106391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308167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AA15BDB-EFCC-4A07-AE30-74087F29E652}" type="datetimeFigureOut">
              <a:rPr kumimoji="1" lang="ja-JP" altLang="en-US" smtClean="0"/>
              <a:t>2014/7/1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175901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15BDB-EFCC-4A07-AE30-74087F29E652}" type="datetimeFigureOut">
              <a:rPr kumimoji="1" lang="ja-JP" altLang="en-US" smtClean="0"/>
              <a:t>2014/7/1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7A6D0-50C4-4749-8DC8-58788F6A096B}" type="slidenum">
              <a:rPr kumimoji="1" lang="ja-JP" altLang="en-US" smtClean="0"/>
              <a:t>‹#›</a:t>
            </a:fld>
            <a:endParaRPr kumimoji="1" lang="ja-JP" altLang="en-US"/>
          </a:p>
        </p:txBody>
      </p:sp>
    </p:spTree>
    <p:extLst>
      <p:ext uri="{BB962C8B-B14F-4D97-AF65-F5344CB8AC3E}">
        <p14:creationId xmlns:p14="http://schemas.microsoft.com/office/powerpoint/2010/main" val="2134370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4120" y="2420888"/>
            <a:ext cx="7920880" cy="830997"/>
          </a:xfrm>
          <a:prstGeom prst="rect">
            <a:avLst/>
          </a:prstGeom>
          <a:noFill/>
        </p:spPr>
        <p:txBody>
          <a:bodyPr wrap="square" rtlCol="0">
            <a:spAutoFit/>
          </a:bodyPr>
          <a:lstStyle/>
          <a:p>
            <a:r>
              <a:rPr lang="ja-JP" altLang="en-US" sz="2400" dirty="0" smtClean="0"/>
              <a:t>フィジカルコンピューティングとデジタルファブリケーションを</a:t>
            </a:r>
            <a:endParaRPr lang="en-US" altLang="ja-JP" sz="2400" dirty="0" smtClean="0"/>
          </a:p>
          <a:p>
            <a:pPr algn="r"/>
            <a:r>
              <a:rPr lang="ja-JP" altLang="en-US" sz="2400" dirty="0" smtClean="0"/>
              <a:t>用いた低コスト皮膚温測定装置の開発とその運用（</a:t>
            </a:r>
            <a:r>
              <a:rPr lang="en-US" altLang="ja-JP" sz="2400" dirty="0" smtClean="0"/>
              <a:t>1</a:t>
            </a:r>
            <a:r>
              <a:rPr lang="ja-JP" altLang="en-US" sz="2400" dirty="0" smtClean="0"/>
              <a:t>）</a:t>
            </a:r>
            <a:endParaRPr kumimoji="1" lang="ja-JP" altLang="en-US" sz="2400" dirty="0"/>
          </a:p>
        </p:txBody>
      </p:sp>
      <p:sp>
        <p:nvSpPr>
          <p:cNvPr id="5" name="テキスト ボックス 4"/>
          <p:cNvSpPr txBox="1"/>
          <p:nvPr/>
        </p:nvSpPr>
        <p:spPr>
          <a:xfrm>
            <a:off x="1835696" y="4005064"/>
            <a:ext cx="5976664" cy="646331"/>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文京学院大学人間学部　　　　　　　　</a:t>
            </a:r>
            <a:r>
              <a:rPr lang="ja-JP" altLang="en-US" dirty="0" smtClean="0">
                <a:latin typeface="ＭＳ ゴシック" panose="020B0609070205080204" pitchFamily="49" charset="-128"/>
                <a:ea typeface="ＭＳ ゴシック" panose="020B0609070205080204" pitchFamily="49" charset="-128"/>
              </a:rPr>
              <a:t>長野祐一郎</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文京学院</a:t>
            </a:r>
            <a:r>
              <a:rPr lang="ja-JP" altLang="en-US" dirty="0" smtClean="0">
                <a:latin typeface="ＭＳ ゴシック" panose="020B0609070205080204" pitchFamily="49" charset="-128"/>
                <a:ea typeface="ＭＳ ゴシック" panose="020B0609070205080204" pitchFamily="49" charset="-128"/>
              </a:rPr>
              <a:t>大学大学院人間学研究科　　　平良里奈</a:t>
            </a:r>
            <a:endParaRPr lang="en-US" altLang="ja-JP"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95909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0234"/>
            <a:ext cx="8558753" cy="461665"/>
          </a:xfrm>
          <a:prstGeom prst="rect">
            <a:avLst/>
          </a:prstGeom>
          <a:noFill/>
        </p:spPr>
        <p:txBody>
          <a:bodyPr wrap="none" rtlCol="0">
            <a:spAutoFit/>
          </a:bodyPr>
          <a:lstStyle/>
          <a:p>
            <a:r>
              <a:rPr kumimoji="1" lang="ja-JP" altLang="en-US" sz="2400" dirty="0" smtClean="0"/>
              <a:t>皮膚温センサーの性能チェック：</a:t>
            </a:r>
            <a:r>
              <a:rPr lang="ja-JP" altLang="en-US" sz="2400" dirty="0"/>
              <a:t>市販の皮膚温測定装置との</a:t>
            </a:r>
            <a:r>
              <a:rPr lang="ja-JP" altLang="en-US" sz="2400" dirty="0" smtClean="0"/>
              <a:t>相関</a:t>
            </a:r>
            <a:endParaRPr lang="en-US" altLang="ja-JP" sz="2400" dirty="0"/>
          </a:p>
        </p:txBody>
      </p:sp>
      <p:pic>
        <p:nvPicPr>
          <p:cNvPr id="2050" name="Picture 2" descr="http://kodamalab.sakura.ne.jp/wordpress/wp-content/uploads/2014/05/20140527-2329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364840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kodamalab.sakura.ne.jp/wordpress/wp-content/uploads/2014/05/20140530-164400-60240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232" y="2924944"/>
            <a:ext cx="2888903" cy="216667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5288" y="2355751"/>
            <a:ext cx="3725863" cy="37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グループ化 6"/>
          <p:cNvGrpSpPr/>
          <p:nvPr/>
        </p:nvGrpSpPr>
        <p:grpSpPr>
          <a:xfrm>
            <a:off x="5934922" y="2936296"/>
            <a:ext cx="2705531" cy="2871627"/>
            <a:chOff x="5934922" y="3585145"/>
            <a:chExt cx="2705531" cy="2871627"/>
          </a:xfrm>
        </p:grpSpPr>
        <p:sp>
          <p:nvSpPr>
            <p:cNvPr id="5" name="円弧 4"/>
            <p:cNvSpPr/>
            <p:nvPr/>
          </p:nvSpPr>
          <p:spPr>
            <a:xfrm rot="16650942">
              <a:off x="6105171" y="3921491"/>
              <a:ext cx="2730303" cy="2340260"/>
            </a:xfrm>
            <a:prstGeom prst="arc">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5934922" y="3585145"/>
              <a:ext cx="1082348" cy="307777"/>
            </a:xfrm>
            <a:prstGeom prst="rect">
              <a:avLst/>
            </a:prstGeom>
            <a:noFill/>
          </p:spPr>
          <p:txBody>
            <a:bodyPr wrap="none" rtlCol="0">
              <a:spAutoFit/>
            </a:bodyPr>
            <a:lstStyle/>
            <a:p>
              <a:r>
                <a:rPr kumimoji="1" lang="ja-JP" altLang="en-US" sz="1400" dirty="0" smtClean="0"/>
                <a:t>室温上昇時</a:t>
              </a:r>
              <a:endParaRPr kumimoji="1" lang="ja-JP" altLang="en-US" sz="1400" dirty="0"/>
            </a:p>
          </p:txBody>
        </p:sp>
      </p:grpSp>
      <p:grpSp>
        <p:nvGrpSpPr>
          <p:cNvPr id="8" name="グループ化 7"/>
          <p:cNvGrpSpPr/>
          <p:nvPr/>
        </p:nvGrpSpPr>
        <p:grpSpPr>
          <a:xfrm>
            <a:off x="5847141" y="2132856"/>
            <a:ext cx="2516949" cy="2955408"/>
            <a:chOff x="5847141" y="2781705"/>
            <a:chExt cx="2516949" cy="2955408"/>
          </a:xfrm>
        </p:grpSpPr>
        <p:sp>
          <p:nvSpPr>
            <p:cNvPr id="10" name="円弧 9"/>
            <p:cNvSpPr/>
            <p:nvPr/>
          </p:nvSpPr>
          <p:spPr>
            <a:xfrm rot="5829836">
              <a:off x="5652119" y="2976727"/>
              <a:ext cx="2730303" cy="2340260"/>
            </a:xfrm>
            <a:prstGeom prst="arc">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7281742" y="5429336"/>
              <a:ext cx="1082348" cy="307777"/>
            </a:xfrm>
            <a:prstGeom prst="rect">
              <a:avLst/>
            </a:prstGeom>
            <a:noFill/>
          </p:spPr>
          <p:txBody>
            <a:bodyPr wrap="none" rtlCol="0">
              <a:spAutoFit/>
            </a:bodyPr>
            <a:lstStyle/>
            <a:p>
              <a:r>
                <a:rPr kumimoji="1" lang="ja-JP" altLang="en-US" sz="1400" dirty="0" smtClean="0"/>
                <a:t>室温下降時</a:t>
              </a:r>
              <a:endParaRPr kumimoji="1" lang="ja-JP" altLang="en-US" sz="1400" dirty="0"/>
            </a:p>
          </p:txBody>
        </p:sp>
      </p:grpSp>
      <p:sp>
        <p:nvSpPr>
          <p:cNvPr id="9" name="テキスト ボックス 8"/>
          <p:cNvSpPr txBox="1"/>
          <p:nvPr/>
        </p:nvSpPr>
        <p:spPr>
          <a:xfrm>
            <a:off x="4139952" y="838453"/>
            <a:ext cx="4585935" cy="646331"/>
          </a:xfrm>
          <a:prstGeom prst="rect">
            <a:avLst/>
          </a:prstGeom>
          <a:noFill/>
        </p:spPr>
        <p:txBody>
          <a:bodyPr wrap="none" rtlCol="0">
            <a:spAutoFit/>
          </a:bodyPr>
          <a:lstStyle/>
          <a:p>
            <a:r>
              <a:rPr kumimoji="1" lang="ja-JP" altLang="en-US" dirty="0" smtClean="0"/>
              <a:t>レーザードップラー血流計</a:t>
            </a:r>
            <a:r>
              <a:rPr kumimoji="1" lang="ja-JP" altLang="en-US" sz="1400" dirty="0" smtClean="0"/>
              <a:t>（</a:t>
            </a:r>
            <a:r>
              <a:rPr kumimoji="1" lang="en-US" altLang="ja-JP" sz="1400" dirty="0" err="1" smtClean="0"/>
              <a:t>MoorInstruments</a:t>
            </a:r>
            <a:r>
              <a:rPr lang="ja-JP" altLang="en-US" sz="1400" dirty="0" smtClean="0"/>
              <a:t> </a:t>
            </a:r>
            <a:r>
              <a:rPr lang="en-US" altLang="ja-JP" sz="1400" dirty="0" smtClean="0"/>
              <a:t>DRT4</a:t>
            </a:r>
            <a:r>
              <a:rPr kumimoji="1" lang="ja-JP" altLang="en-US" sz="1400" dirty="0" smtClean="0"/>
              <a:t>）</a:t>
            </a:r>
            <a:endParaRPr kumimoji="1" lang="en-US" altLang="ja-JP" sz="1400" dirty="0" smtClean="0"/>
          </a:p>
          <a:p>
            <a:r>
              <a:rPr lang="ja-JP" altLang="en-US" dirty="0" smtClean="0"/>
              <a:t>の皮膚温センサーを比較対象として使用</a:t>
            </a:r>
            <a:endParaRPr kumimoji="1" lang="ja-JP" altLang="en-US" dirty="0"/>
          </a:p>
        </p:txBody>
      </p:sp>
      <p:sp>
        <p:nvSpPr>
          <p:cNvPr id="11" name="テキスト ボックス 10"/>
          <p:cNvSpPr txBox="1"/>
          <p:nvPr/>
        </p:nvSpPr>
        <p:spPr>
          <a:xfrm>
            <a:off x="4355976" y="1628800"/>
            <a:ext cx="4380209" cy="646331"/>
          </a:xfrm>
          <a:prstGeom prst="rect">
            <a:avLst/>
          </a:prstGeom>
          <a:noFill/>
        </p:spPr>
        <p:txBody>
          <a:bodyPr wrap="square" rtlCol="0">
            <a:spAutoFit/>
          </a:bodyPr>
          <a:lstStyle/>
          <a:p>
            <a:r>
              <a:rPr kumimoji="1" lang="ja-JP" altLang="en-US" dirty="0" smtClean="0"/>
              <a:t>エアコンを用い、室温を</a:t>
            </a:r>
            <a:r>
              <a:rPr kumimoji="1" lang="en-US" altLang="ja-JP" dirty="0" smtClean="0"/>
              <a:t>20</a:t>
            </a:r>
            <a:r>
              <a:rPr lang="ja-JP" altLang="en-US" dirty="0" smtClean="0"/>
              <a:t>℃～</a:t>
            </a:r>
            <a:r>
              <a:rPr lang="en-US" altLang="ja-JP" dirty="0" smtClean="0"/>
              <a:t>25</a:t>
            </a:r>
            <a:r>
              <a:rPr lang="ja-JP" altLang="en-US" dirty="0" smtClean="0"/>
              <a:t>℃まで変化させ、測定値を比較。</a:t>
            </a:r>
            <a:endParaRPr kumimoji="1" lang="ja-JP" altLang="en-US" dirty="0"/>
          </a:p>
        </p:txBody>
      </p:sp>
      <p:sp>
        <p:nvSpPr>
          <p:cNvPr id="17" name="テキスト ボックス 16"/>
          <p:cNvSpPr txBox="1"/>
          <p:nvPr/>
        </p:nvSpPr>
        <p:spPr>
          <a:xfrm>
            <a:off x="623839" y="5158933"/>
            <a:ext cx="4380209" cy="646331"/>
          </a:xfrm>
          <a:prstGeom prst="rect">
            <a:avLst/>
          </a:prstGeom>
          <a:noFill/>
        </p:spPr>
        <p:txBody>
          <a:bodyPr wrap="square" rtlCol="0">
            <a:spAutoFit/>
          </a:bodyPr>
          <a:lstStyle/>
          <a:p>
            <a:r>
              <a:rPr kumimoji="1" lang="ja-JP" altLang="en-US" dirty="0" smtClean="0"/>
              <a:t>センサーは、等間隔に並べて固定し、さらに段ボール箱をかぶせて気流の影響を除去</a:t>
            </a:r>
            <a:endParaRPr kumimoji="1" lang="ja-JP" altLang="en-US" dirty="0"/>
          </a:p>
        </p:txBody>
      </p:sp>
      <p:sp>
        <p:nvSpPr>
          <p:cNvPr id="13" name="正方形/長方形 12"/>
          <p:cNvSpPr/>
          <p:nvPr/>
        </p:nvSpPr>
        <p:spPr>
          <a:xfrm>
            <a:off x="6546080" y="5070350"/>
            <a:ext cx="1688284" cy="307777"/>
          </a:xfrm>
          <a:prstGeom prst="rect">
            <a:avLst/>
          </a:prstGeom>
        </p:spPr>
        <p:txBody>
          <a:bodyPr wrap="none">
            <a:spAutoFit/>
          </a:bodyPr>
          <a:lstStyle/>
          <a:p>
            <a:pPr algn="ctr">
              <a:defRPr sz="1200" b="0" i="0" u="none" strike="noStrike" kern="1200" baseline="0">
                <a:solidFill>
                  <a:sysClr val="windowText" lastClr="000000"/>
                </a:solidFill>
                <a:latin typeface="+mn-lt"/>
                <a:ea typeface="+mn-ea"/>
                <a:cs typeface="+mn-cs"/>
              </a:defRPr>
            </a:pPr>
            <a:r>
              <a:rPr lang="en-US" altLang="en-US" sz="1400" dirty="0">
                <a:solidFill>
                  <a:srgbClr val="FF0000"/>
                </a:solidFill>
              </a:rPr>
              <a:t>y = 0.9963x + 0.0005</a:t>
            </a:r>
          </a:p>
        </p:txBody>
      </p:sp>
      <p:sp>
        <p:nvSpPr>
          <p:cNvPr id="19" name="テキスト ボックス 18"/>
          <p:cNvSpPr txBox="1"/>
          <p:nvPr/>
        </p:nvSpPr>
        <p:spPr>
          <a:xfrm>
            <a:off x="458545" y="6023029"/>
            <a:ext cx="8361927" cy="646331"/>
          </a:xfrm>
          <a:prstGeom prst="rect">
            <a:avLst/>
          </a:prstGeom>
          <a:noFill/>
        </p:spPr>
        <p:txBody>
          <a:bodyPr wrap="square" rtlCol="0">
            <a:spAutoFit/>
          </a:bodyPr>
          <a:lstStyle/>
          <a:p>
            <a:r>
              <a:rPr kumimoji="1" lang="ja-JP" altLang="en-US" dirty="0" smtClean="0"/>
              <a:t>相関は</a:t>
            </a:r>
            <a:r>
              <a:rPr kumimoji="1" lang="en-US" altLang="ja-JP" dirty="0" smtClean="0"/>
              <a:t>0.97</a:t>
            </a:r>
            <a:r>
              <a:rPr kumimoji="1" lang="ja-JP" altLang="en-US" dirty="0" err="1" smtClean="0"/>
              <a:t>、</a:t>
            </a:r>
            <a:r>
              <a:rPr kumimoji="1" lang="ja-JP" altLang="en-US" dirty="0" smtClean="0"/>
              <a:t>回帰式は</a:t>
            </a:r>
            <a:r>
              <a:rPr kumimoji="1" lang="en-US" altLang="ja-JP" dirty="0" smtClean="0"/>
              <a:t>y=0.9963x+0.0005</a:t>
            </a:r>
            <a:r>
              <a:rPr kumimoji="1" lang="ja-JP" altLang="en-US" dirty="0" smtClean="0"/>
              <a:t>となり、</a:t>
            </a:r>
            <a:r>
              <a:rPr kumimoji="1" lang="ja-JP" altLang="en-US" dirty="0" smtClean="0">
                <a:solidFill>
                  <a:srgbClr val="FF0000"/>
                </a:solidFill>
              </a:rPr>
              <a:t>良好な対応関係</a:t>
            </a:r>
            <a:endParaRPr kumimoji="1" lang="en-US" altLang="ja-JP" dirty="0" smtClean="0">
              <a:solidFill>
                <a:srgbClr val="FF0000"/>
              </a:solidFill>
            </a:endParaRPr>
          </a:p>
          <a:p>
            <a:r>
              <a:rPr lang="ja-JP" altLang="en-US" dirty="0"/>
              <a:t>上昇</a:t>
            </a:r>
            <a:r>
              <a:rPr lang="ja-JP" altLang="en-US" dirty="0" smtClean="0"/>
              <a:t>時、下降時ともに</a:t>
            </a:r>
            <a:r>
              <a:rPr lang="en-US" altLang="ja-JP" dirty="0" smtClean="0">
                <a:solidFill>
                  <a:srgbClr val="FF0000"/>
                </a:solidFill>
              </a:rPr>
              <a:t>LM35DZ</a:t>
            </a:r>
            <a:r>
              <a:rPr lang="ja-JP" altLang="en-US" dirty="0" smtClean="0">
                <a:solidFill>
                  <a:srgbClr val="FF0000"/>
                </a:solidFill>
              </a:rPr>
              <a:t>の方が変化が早く、応答性に優れる</a:t>
            </a:r>
            <a:r>
              <a:rPr lang="ja-JP" altLang="en-US" dirty="0" smtClean="0"/>
              <a:t>ことが示された。</a:t>
            </a:r>
            <a:endParaRPr kumimoji="1" lang="ja-JP" altLang="en-US" dirty="0"/>
          </a:p>
        </p:txBody>
      </p:sp>
    </p:spTree>
    <p:extLst>
      <p:ext uri="{BB962C8B-B14F-4D97-AF65-F5344CB8AC3E}">
        <p14:creationId xmlns:p14="http://schemas.microsoft.com/office/powerpoint/2010/main" val="4716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4"/>
                                        </p:tgtEl>
                                        <p:attrNameLst>
                                          <p:attrName>style.visibility</p:attrName>
                                        </p:attrNameLst>
                                      </p:cBhvr>
                                      <p:to>
                                        <p:strVal val="visible"/>
                                      </p:to>
                                    </p:set>
                                    <p:animEffect transition="in" filter="fade">
                                      <p:cBhvr>
                                        <p:cTn id="20" dur="500"/>
                                        <p:tgtEl>
                                          <p:spTgt spid="20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5"/>
                                        </p:tgtEl>
                                        <p:attrNameLst>
                                          <p:attrName>style.visibility</p:attrName>
                                        </p:attrNameLst>
                                      </p:cBhvr>
                                      <p:to>
                                        <p:strVal val="visible"/>
                                      </p:to>
                                    </p:set>
                                    <p:animEffect transition="in" filter="fade">
                                      <p:cBhvr>
                                        <p:cTn id="28" dur="500"/>
                                        <p:tgtEl>
                                          <p:spTgt spid="205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P spid="1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240234"/>
            <a:ext cx="5785558" cy="369332"/>
          </a:xfrm>
          <a:prstGeom prst="rect">
            <a:avLst/>
          </a:prstGeom>
          <a:noFill/>
        </p:spPr>
        <p:txBody>
          <a:bodyPr wrap="none" rtlCol="0">
            <a:spAutoFit/>
          </a:bodyPr>
          <a:lstStyle/>
          <a:p>
            <a:r>
              <a:rPr lang="ja-JP" altLang="en-US" dirty="0" smtClean="0"/>
              <a:t>個々</a:t>
            </a:r>
            <a:r>
              <a:rPr lang="ja-JP" altLang="en-US" dirty="0"/>
              <a:t>の</a:t>
            </a:r>
            <a:r>
              <a:rPr lang="ja-JP" altLang="en-US" dirty="0" smtClean="0"/>
              <a:t>センサーの測定値に</a:t>
            </a:r>
            <a:r>
              <a:rPr lang="en-US" altLang="ja-JP" dirty="0" smtClean="0"/>
              <a:t>±1</a:t>
            </a:r>
            <a:r>
              <a:rPr lang="ja-JP" altLang="en-US" dirty="0" smtClean="0"/>
              <a:t>℃程度のバラつきがある　</a:t>
            </a:r>
            <a:endParaRPr lang="en-US" altLang="ja-JP" dirty="0"/>
          </a:p>
        </p:txBody>
      </p:sp>
      <p:pic>
        <p:nvPicPr>
          <p:cNvPr id="3074" name="Picture 2" descr="http://kodamalab.sakura.ne.jp/wordpress/wp-content/uploads/2014/05/norm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745829"/>
            <a:ext cx="3027055" cy="21791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kodamalab.sakura.ne.jp/wordpress/wp-content/uploads/2014/05/adjus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552" y="759306"/>
            <a:ext cx="3035808" cy="2185416"/>
          </a:xfrm>
          <a:prstGeom prst="rect">
            <a:avLst/>
          </a:prstGeom>
          <a:noFill/>
          <a:extLst>
            <a:ext uri="{909E8E84-426E-40DD-AFC4-6F175D3DCCD1}">
              <a14:hiddenFill xmlns:a14="http://schemas.microsoft.com/office/drawing/2010/main">
                <a:solidFill>
                  <a:srgbClr val="FFFFFF"/>
                </a:solidFill>
              </a14:hiddenFill>
            </a:ext>
          </a:extLst>
        </p:spPr>
      </p:pic>
      <p:sp>
        <p:nvSpPr>
          <p:cNvPr id="6" name="右矢印 5"/>
          <p:cNvSpPr/>
          <p:nvPr/>
        </p:nvSpPr>
        <p:spPr>
          <a:xfrm>
            <a:off x="3842395" y="1484784"/>
            <a:ext cx="72008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23528" y="3140968"/>
            <a:ext cx="7992888" cy="646331"/>
          </a:xfrm>
          <a:prstGeom prst="rect">
            <a:avLst/>
          </a:prstGeom>
          <a:noFill/>
        </p:spPr>
        <p:txBody>
          <a:bodyPr wrap="square" rtlCol="0">
            <a:spAutoFit/>
          </a:bodyPr>
          <a:lstStyle/>
          <a:p>
            <a:r>
              <a:rPr kumimoji="1" lang="ja-JP" altLang="en-US" dirty="0" smtClean="0"/>
              <a:t>複数のセンサー（上記では</a:t>
            </a:r>
            <a:r>
              <a:rPr kumimoji="1" lang="en-US" altLang="ja-JP" dirty="0" smtClean="0"/>
              <a:t>6</a:t>
            </a:r>
            <a:r>
              <a:rPr kumimoji="1" lang="ja-JP" altLang="en-US" dirty="0" smtClean="0"/>
              <a:t>個）の平均値を真の温度とし、センサー毎に真の温度からのズレをあらかじめ測定しておき、測定値に反映させる手法を導入。</a:t>
            </a:r>
            <a:endParaRPr kumimoji="1" lang="ja-JP" altLang="en-US" dirty="0"/>
          </a:p>
        </p:txBody>
      </p:sp>
      <p:sp>
        <p:nvSpPr>
          <p:cNvPr id="10" name="テキスト ボックス 9"/>
          <p:cNvSpPr txBox="1"/>
          <p:nvPr/>
        </p:nvSpPr>
        <p:spPr>
          <a:xfrm>
            <a:off x="251520" y="4037002"/>
            <a:ext cx="6806672" cy="369332"/>
          </a:xfrm>
          <a:prstGeom prst="rect">
            <a:avLst/>
          </a:prstGeom>
          <a:noFill/>
        </p:spPr>
        <p:txBody>
          <a:bodyPr wrap="none" rtlCol="0">
            <a:spAutoFit/>
          </a:bodyPr>
          <a:lstStyle/>
          <a:p>
            <a:r>
              <a:rPr lang="ja-JP" altLang="en-US" dirty="0" smtClean="0"/>
              <a:t>温度係数が低い</a:t>
            </a:r>
            <a:r>
              <a:rPr lang="en-US" altLang="ja-JP" dirty="0" smtClean="0"/>
              <a:t>+AD</a:t>
            </a:r>
            <a:r>
              <a:rPr lang="ja-JP" altLang="en-US" dirty="0" smtClean="0"/>
              <a:t>変換の分解能が低い</a:t>
            </a:r>
            <a:r>
              <a:rPr lang="en-US" altLang="ja-JP" dirty="0" smtClean="0"/>
              <a:t>(10bit)=</a:t>
            </a:r>
            <a:r>
              <a:rPr lang="ja-JP" altLang="en-US" dirty="0" smtClean="0"/>
              <a:t>感度が非常に悪い</a:t>
            </a:r>
            <a:endParaRPr lang="en-US" altLang="ja-JP" dirty="0" smtClean="0"/>
          </a:p>
        </p:txBody>
      </p:sp>
      <p:sp>
        <p:nvSpPr>
          <p:cNvPr id="8" name="正方形/長方形 7"/>
          <p:cNvSpPr/>
          <p:nvPr/>
        </p:nvSpPr>
        <p:spPr>
          <a:xfrm>
            <a:off x="611560" y="4518646"/>
            <a:ext cx="29523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皮膚温の測定</a:t>
            </a:r>
            <a:endParaRPr kumimoji="1" lang="ja-JP" altLang="en-US" dirty="0"/>
          </a:p>
        </p:txBody>
      </p:sp>
      <p:sp>
        <p:nvSpPr>
          <p:cNvPr id="13" name="正方形/長方形 12"/>
          <p:cNvSpPr/>
          <p:nvPr/>
        </p:nvSpPr>
        <p:spPr>
          <a:xfrm>
            <a:off x="611560" y="4950694"/>
            <a:ext cx="29523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画面の表示</a:t>
            </a:r>
            <a:endParaRPr kumimoji="1" lang="ja-JP" altLang="en-US" dirty="0"/>
          </a:p>
        </p:txBody>
      </p:sp>
      <p:sp>
        <p:nvSpPr>
          <p:cNvPr id="14" name="正方形/長方形 13"/>
          <p:cNvSpPr/>
          <p:nvPr/>
        </p:nvSpPr>
        <p:spPr>
          <a:xfrm>
            <a:off x="611560" y="5382742"/>
            <a:ext cx="29523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メモリへの記録</a:t>
            </a:r>
            <a:endParaRPr kumimoji="1" lang="ja-JP" altLang="en-US" dirty="0"/>
          </a:p>
        </p:txBody>
      </p:sp>
      <p:sp>
        <p:nvSpPr>
          <p:cNvPr id="15" name="正方形/長方形 14"/>
          <p:cNvSpPr/>
          <p:nvPr/>
        </p:nvSpPr>
        <p:spPr>
          <a:xfrm>
            <a:off x="611560" y="5814790"/>
            <a:ext cx="2952328"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デバッグ用のシリアル通信</a:t>
            </a:r>
            <a:endParaRPr kumimoji="1" lang="ja-JP" altLang="en-US" dirty="0"/>
          </a:p>
        </p:txBody>
      </p:sp>
      <p:sp>
        <p:nvSpPr>
          <p:cNvPr id="16" name="正方形/長方形 15"/>
          <p:cNvSpPr/>
          <p:nvPr/>
        </p:nvSpPr>
        <p:spPr>
          <a:xfrm>
            <a:off x="4860032" y="4509120"/>
            <a:ext cx="2952328" cy="9361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2400" dirty="0" smtClean="0"/>
              <a:t>皮膚温の測定</a:t>
            </a:r>
            <a:endParaRPr kumimoji="1" lang="ja-JP" altLang="en-US" sz="2400" dirty="0"/>
          </a:p>
        </p:txBody>
      </p:sp>
      <p:sp>
        <p:nvSpPr>
          <p:cNvPr id="17" name="正方形/長方形 16"/>
          <p:cNvSpPr/>
          <p:nvPr/>
        </p:nvSpPr>
        <p:spPr>
          <a:xfrm>
            <a:off x="4860032" y="5507708"/>
            <a:ext cx="2952328" cy="1800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smtClean="0"/>
              <a:t>画面の表示</a:t>
            </a:r>
            <a:endParaRPr kumimoji="1" lang="ja-JP" altLang="en-US" sz="1050" dirty="0"/>
          </a:p>
        </p:txBody>
      </p:sp>
      <p:sp>
        <p:nvSpPr>
          <p:cNvPr id="18" name="正方形/長方形 17"/>
          <p:cNvSpPr/>
          <p:nvPr/>
        </p:nvSpPr>
        <p:spPr>
          <a:xfrm>
            <a:off x="4860032" y="5751259"/>
            <a:ext cx="2952328" cy="1800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smtClean="0"/>
              <a:t>メモリへの記録</a:t>
            </a:r>
            <a:endParaRPr kumimoji="1" lang="ja-JP" altLang="en-US" sz="1050" dirty="0"/>
          </a:p>
        </p:txBody>
      </p:sp>
      <p:sp>
        <p:nvSpPr>
          <p:cNvPr id="19" name="正方形/長方形 18"/>
          <p:cNvSpPr/>
          <p:nvPr/>
        </p:nvSpPr>
        <p:spPr>
          <a:xfrm>
            <a:off x="4860032" y="5994810"/>
            <a:ext cx="2952328" cy="1800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smtClean="0"/>
              <a:t>デバッグ用のシリアル通信</a:t>
            </a:r>
            <a:endParaRPr kumimoji="1" lang="ja-JP" altLang="en-US" sz="1050" dirty="0"/>
          </a:p>
        </p:txBody>
      </p:sp>
      <p:sp>
        <p:nvSpPr>
          <p:cNvPr id="9" name="正方形/長方形 8"/>
          <p:cNvSpPr/>
          <p:nvPr/>
        </p:nvSpPr>
        <p:spPr>
          <a:xfrm>
            <a:off x="1979712" y="6309320"/>
            <a:ext cx="6552728" cy="369332"/>
          </a:xfrm>
          <a:prstGeom prst="rect">
            <a:avLst/>
          </a:prstGeom>
        </p:spPr>
        <p:txBody>
          <a:bodyPr wrap="square">
            <a:spAutoFit/>
          </a:bodyPr>
          <a:lstStyle/>
          <a:p>
            <a:r>
              <a:rPr lang="ja-JP" altLang="en-US" dirty="0" smtClean="0"/>
              <a:t>→　サンプル</a:t>
            </a:r>
            <a:r>
              <a:rPr lang="ja-JP" altLang="en-US" dirty="0"/>
              <a:t>速度を出来る限り高め、擬似的に感度を向上させる</a:t>
            </a:r>
          </a:p>
        </p:txBody>
      </p:sp>
      <p:sp>
        <p:nvSpPr>
          <p:cNvPr id="21" name="右矢印 20"/>
          <p:cNvSpPr/>
          <p:nvPr/>
        </p:nvSpPr>
        <p:spPr>
          <a:xfrm>
            <a:off x="3851920" y="5022702"/>
            <a:ext cx="720080"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30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3" grpId="0" animBg="1"/>
      <p:bldP spid="14" grpId="0" animBg="1"/>
      <p:bldP spid="15" grpId="0" animBg="1"/>
      <p:bldP spid="16" grpId="0" animBg="1"/>
      <p:bldP spid="17" grpId="0" animBg="1"/>
      <p:bldP spid="18" grpId="0" animBg="1"/>
      <p:bldP spid="19" grpId="0" animBg="1"/>
      <p:bldP spid="9"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矢印 3"/>
          <p:cNvSpPr/>
          <p:nvPr/>
        </p:nvSpPr>
        <p:spPr>
          <a:xfrm>
            <a:off x="-199314" y="1264147"/>
            <a:ext cx="9091794" cy="1152128"/>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23810" y="174785"/>
            <a:ext cx="2339102" cy="461665"/>
          </a:xfrm>
          <a:prstGeom prst="rect">
            <a:avLst/>
          </a:prstGeom>
          <a:noFill/>
        </p:spPr>
        <p:txBody>
          <a:bodyPr wrap="none" rtlCol="0">
            <a:spAutoFit/>
          </a:bodyPr>
          <a:lstStyle/>
          <a:p>
            <a:r>
              <a:rPr kumimoji="1" lang="ja-JP" altLang="en-US" sz="2400" dirty="0" smtClean="0"/>
              <a:t>生産過程の紹介</a:t>
            </a:r>
            <a:endParaRPr kumimoji="1" lang="ja-JP" altLang="en-US" sz="2400" dirty="0"/>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39" y="659734"/>
            <a:ext cx="1908236" cy="236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descr="C:\Users\nagano2\Desktop\image(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118151" y="920688"/>
            <a:ext cx="2400000" cy="1800000"/>
          </a:xfrm>
          <a:prstGeom prst="roundRect">
            <a:avLst>
              <a:gd name="adj" fmla="val 0"/>
            </a:avLst>
          </a:prstGeom>
          <a:solidFill>
            <a:srgbClr val="FFFFFF">
              <a:shade val="85000"/>
            </a:srgbClr>
          </a:solidFill>
          <a:ln>
            <a:noFill/>
          </a:ln>
          <a:effectLs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4191" y="620689"/>
            <a:ext cx="1799999" cy="2399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539552" y="3027614"/>
            <a:ext cx="1978323" cy="307777"/>
          </a:xfrm>
          <a:prstGeom prst="rect">
            <a:avLst/>
          </a:prstGeom>
          <a:noFill/>
        </p:spPr>
        <p:txBody>
          <a:bodyPr wrap="square" rtlCol="0">
            <a:spAutoFit/>
          </a:bodyPr>
          <a:lstStyle/>
          <a:p>
            <a:r>
              <a:rPr kumimoji="1" lang="ja-JP" altLang="en-US" sz="1400" dirty="0" smtClean="0"/>
              <a:t>ブレッドボード上で開発</a:t>
            </a:r>
            <a:endParaRPr kumimoji="1" lang="ja-JP" altLang="en-US" sz="1400" dirty="0"/>
          </a:p>
        </p:txBody>
      </p:sp>
      <p:sp>
        <p:nvSpPr>
          <p:cNvPr id="13" name="テキスト ボックス 12"/>
          <p:cNvSpPr txBox="1"/>
          <p:nvPr/>
        </p:nvSpPr>
        <p:spPr>
          <a:xfrm>
            <a:off x="3311836" y="3029355"/>
            <a:ext cx="1978323" cy="523220"/>
          </a:xfrm>
          <a:prstGeom prst="rect">
            <a:avLst/>
          </a:prstGeom>
          <a:noFill/>
        </p:spPr>
        <p:txBody>
          <a:bodyPr wrap="square" rtlCol="0">
            <a:spAutoFit/>
          </a:bodyPr>
          <a:lstStyle/>
          <a:p>
            <a:r>
              <a:rPr kumimoji="1" lang="ja-JP" altLang="en-US" sz="1400" dirty="0" smtClean="0"/>
              <a:t>ブレッドボード型基板にハンダ付け</a:t>
            </a:r>
            <a:endParaRPr kumimoji="1" lang="ja-JP" altLang="en-US" sz="1400" dirty="0"/>
          </a:p>
        </p:txBody>
      </p:sp>
      <p:sp>
        <p:nvSpPr>
          <p:cNvPr id="14" name="テキスト ボックス 13"/>
          <p:cNvSpPr txBox="1"/>
          <p:nvPr/>
        </p:nvSpPr>
        <p:spPr>
          <a:xfrm>
            <a:off x="5976132" y="3027614"/>
            <a:ext cx="1978323" cy="307777"/>
          </a:xfrm>
          <a:prstGeom prst="rect">
            <a:avLst/>
          </a:prstGeom>
          <a:noFill/>
        </p:spPr>
        <p:txBody>
          <a:bodyPr wrap="square" rtlCol="0">
            <a:spAutoFit/>
          </a:bodyPr>
          <a:lstStyle/>
          <a:p>
            <a:r>
              <a:rPr kumimoji="1" lang="ja-JP" altLang="en-US" sz="1400" dirty="0" smtClean="0"/>
              <a:t>専用基板の作成</a:t>
            </a:r>
            <a:endParaRPr kumimoji="1" lang="ja-JP" altLang="en-US" sz="1400" dirty="0"/>
          </a:p>
        </p:txBody>
      </p:sp>
      <p:pic>
        <p:nvPicPr>
          <p:cNvPr id="7172" name="Picture 4" descr="http://kodamalab.sakura.ne.jp/wordpress/wp-content/uploads/2014/04/36c8c9261c98e7c1b7d7d5e14410cd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645024"/>
            <a:ext cx="3291900" cy="24689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kodamalab.sakura.ne.jp/wordpress/wp-content/uploads/2014/04/55610c25d628705bde31c82a4bd64fb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804" y="3861049"/>
            <a:ext cx="326436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kodamalab.sakura.ne.jp/wordpress/wp-content/uploads/2014/04/f4e734906d5ded8702ca36175b785ea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2598" y="4132017"/>
            <a:ext cx="3096344" cy="2322258"/>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7470" y="4318381"/>
            <a:ext cx="3019119" cy="226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5292080" y="4388911"/>
            <a:ext cx="3528392" cy="1200329"/>
          </a:xfrm>
          <a:prstGeom prst="rect">
            <a:avLst/>
          </a:prstGeom>
          <a:noFill/>
        </p:spPr>
        <p:txBody>
          <a:bodyPr wrap="square" rtlCol="0">
            <a:spAutoFit/>
          </a:bodyPr>
          <a:lstStyle/>
          <a:p>
            <a:r>
              <a:rPr lang="ja-JP" altLang="en-US" dirty="0" smtClean="0"/>
              <a:t>デジタルファブリケーション技術の一般化によって、バイオフィードバック機器の自作も可能になりつつある・・・</a:t>
            </a:r>
            <a:endParaRPr kumimoji="1" lang="ja-JP" altLang="en-US" dirty="0"/>
          </a:p>
        </p:txBody>
      </p:sp>
    </p:spTree>
    <p:extLst>
      <p:ext uri="{BB962C8B-B14F-4D97-AF65-F5344CB8AC3E}">
        <p14:creationId xmlns:p14="http://schemas.microsoft.com/office/powerpoint/2010/main" val="210439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fade">
                                      <p:cBhvr>
                                        <p:cTn id="23" dur="500"/>
                                        <p:tgtEl>
                                          <p:spTgt spid="71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2"/>
                                        </p:tgtEl>
                                        <p:attrNameLst>
                                          <p:attrName>style.visibility</p:attrName>
                                        </p:attrNameLst>
                                      </p:cBhvr>
                                      <p:to>
                                        <p:strVal val="visible"/>
                                      </p:to>
                                    </p:set>
                                    <p:animEffect transition="in" filter="fade">
                                      <p:cBhvr>
                                        <p:cTn id="37" dur="500"/>
                                        <p:tgtEl>
                                          <p:spTgt spid="71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4"/>
                                        </p:tgtEl>
                                        <p:attrNameLst>
                                          <p:attrName>style.visibility</p:attrName>
                                        </p:attrNameLst>
                                      </p:cBhvr>
                                      <p:to>
                                        <p:strVal val="visible"/>
                                      </p:to>
                                    </p:set>
                                    <p:animEffect transition="in" filter="fade">
                                      <p:cBhvr>
                                        <p:cTn id="42" dur="500"/>
                                        <p:tgtEl>
                                          <p:spTgt spid="71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6"/>
                                        </p:tgtEl>
                                        <p:attrNameLst>
                                          <p:attrName>style.visibility</p:attrName>
                                        </p:attrNameLst>
                                      </p:cBhvr>
                                      <p:to>
                                        <p:strVal val="visible"/>
                                      </p:to>
                                    </p:set>
                                    <p:animEffect transition="in" filter="fade">
                                      <p:cBhvr>
                                        <p:cTn id="47" dur="500"/>
                                        <p:tgtEl>
                                          <p:spTgt spid="717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77"/>
                                        </p:tgtEl>
                                        <p:attrNameLst>
                                          <p:attrName>style.visibility</p:attrName>
                                        </p:attrNameLst>
                                      </p:cBhvr>
                                      <p:to>
                                        <p:strVal val="visible"/>
                                      </p:to>
                                    </p:set>
                                    <p:animEffect transition="in" filter="fade">
                                      <p:cBhvr>
                                        <p:cTn id="52" dur="500"/>
                                        <p:tgtEl>
                                          <p:spTgt spid="717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14"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3810" y="174785"/>
            <a:ext cx="2339102" cy="461665"/>
          </a:xfrm>
          <a:prstGeom prst="rect">
            <a:avLst/>
          </a:prstGeom>
          <a:noFill/>
        </p:spPr>
        <p:txBody>
          <a:bodyPr wrap="none" rtlCol="0">
            <a:spAutoFit/>
          </a:bodyPr>
          <a:lstStyle/>
          <a:p>
            <a:r>
              <a:rPr kumimoji="1" lang="ja-JP" altLang="en-US" sz="2400" dirty="0" smtClean="0"/>
              <a:t>生産過程の紹介</a:t>
            </a:r>
            <a:endParaRPr kumimoji="1" lang="ja-JP" altLang="en-US" sz="2400" dirty="0"/>
          </a:p>
        </p:txBody>
      </p:sp>
      <p:pic>
        <p:nvPicPr>
          <p:cNvPr id="6146" name="Picture 2" descr="http://kodamalab.sakura.ne.jp/wordpress/wp-content/uploads/2014/05/me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695" y="836712"/>
            <a:ext cx="3328954" cy="280831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3865775" y="864422"/>
            <a:ext cx="3778599" cy="369332"/>
          </a:xfrm>
          <a:prstGeom prst="rect">
            <a:avLst/>
          </a:prstGeom>
          <a:noFill/>
        </p:spPr>
        <p:txBody>
          <a:bodyPr wrap="none" rtlCol="0">
            <a:spAutoFit/>
          </a:bodyPr>
          <a:lstStyle/>
          <a:p>
            <a:r>
              <a:rPr kumimoji="1" lang="en-US" altLang="ja-JP" dirty="0" smtClean="0"/>
              <a:t>3D</a:t>
            </a:r>
            <a:r>
              <a:rPr kumimoji="1" lang="ja-JP" altLang="en-US" dirty="0" smtClean="0"/>
              <a:t>モデラー（メタセコイア）で形状作成</a:t>
            </a:r>
            <a:endParaRPr kumimoji="1" lang="ja-JP" altLang="en-US" dirty="0"/>
          </a:p>
        </p:txBody>
      </p:sp>
      <p:sp>
        <p:nvSpPr>
          <p:cNvPr id="8" name="テキスト ボックス 7"/>
          <p:cNvSpPr txBox="1"/>
          <p:nvPr/>
        </p:nvSpPr>
        <p:spPr>
          <a:xfrm>
            <a:off x="3943249" y="1999962"/>
            <a:ext cx="3277757" cy="369332"/>
          </a:xfrm>
          <a:prstGeom prst="rect">
            <a:avLst/>
          </a:prstGeom>
          <a:noFill/>
        </p:spPr>
        <p:txBody>
          <a:bodyPr wrap="none" rtlCol="0">
            <a:spAutoFit/>
          </a:bodyPr>
          <a:lstStyle/>
          <a:p>
            <a:r>
              <a:rPr kumimoji="1" lang="en-US" altLang="ja-JP" dirty="0" smtClean="0"/>
              <a:t>3D</a:t>
            </a:r>
            <a:r>
              <a:rPr kumimoji="1" lang="ja-JP" altLang="en-US" dirty="0" smtClean="0"/>
              <a:t>プリンタ（</a:t>
            </a:r>
            <a:r>
              <a:rPr kumimoji="1" lang="en-US" altLang="ja-JP" dirty="0" smtClean="0"/>
              <a:t>Replicator2X</a:t>
            </a:r>
            <a:r>
              <a:rPr kumimoji="1" lang="ja-JP" altLang="en-US" dirty="0" smtClean="0"/>
              <a:t>）で印刷</a:t>
            </a:r>
            <a:endParaRPr kumimoji="1" lang="ja-JP" altLang="en-US" dirty="0"/>
          </a:p>
        </p:txBody>
      </p:sp>
      <p:sp>
        <p:nvSpPr>
          <p:cNvPr id="9" name="テキスト ボックス 8"/>
          <p:cNvSpPr txBox="1"/>
          <p:nvPr/>
        </p:nvSpPr>
        <p:spPr>
          <a:xfrm>
            <a:off x="5398699" y="6228020"/>
            <a:ext cx="2436886" cy="369332"/>
          </a:xfrm>
          <a:prstGeom prst="rect">
            <a:avLst/>
          </a:prstGeom>
          <a:noFill/>
        </p:spPr>
        <p:txBody>
          <a:bodyPr wrap="none" rtlCol="0">
            <a:spAutoFit/>
          </a:bodyPr>
          <a:lstStyle/>
          <a:p>
            <a:r>
              <a:rPr kumimoji="1" lang="ja-JP" altLang="en-US" dirty="0" smtClean="0"/>
              <a:t>部品を組み入れて完成</a:t>
            </a:r>
            <a:endParaRPr kumimoji="1" lang="ja-JP" alt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648592" y="2403680"/>
            <a:ext cx="3363567" cy="252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3838106"/>
            <a:ext cx="3198317" cy="239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4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fade">
                                      <p:cBhvr>
                                        <p:cTn id="23" dur="500"/>
                                        <p:tgtEl>
                                          <p:spTgt spid="61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31031"/>
            <a:ext cx="4310795" cy="461665"/>
          </a:xfrm>
          <a:prstGeom prst="rect">
            <a:avLst/>
          </a:prstGeom>
          <a:noFill/>
        </p:spPr>
        <p:txBody>
          <a:bodyPr wrap="none" rtlCol="0">
            <a:spAutoFit/>
          </a:bodyPr>
          <a:lstStyle/>
          <a:p>
            <a:r>
              <a:rPr lang="ja-JP" altLang="en-US" sz="2400" dirty="0" smtClean="0"/>
              <a:t>使い方と試験</a:t>
            </a:r>
            <a:r>
              <a:rPr lang="ja-JP" altLang="en-US" sz="2400" dirty="0"/>
              <a:t>計測データの紹介</a:t>
            </a:r>
            <a:endParaRPr lang="en-US" altLang="ja-JP" sz="2400" dirty="0"/>
          </a:p>
        </p:txBody>
      </p:sp>
      <p:pic>
        <p:nvPicPr>
          <p:cNvPr id="14" name="Picture 2" descr="C:\Users\nagano2\Desktop\image(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556" y="1628744"/>
            <a:ext cx="2016000" cy="1512000"/>
          </a:xfrm>
          <a:prstGeom prst="roundRect">
            <a:avLst>
              <a:gd name="adj" fmla="val 8594"/>
            </a:avLst>
          </a:prstGeom>
          <a:solidFill>
            <a:srgbClr val="FFFFFF">
              <a:shade val="85000"/>
            </a:srgbClr>
          </a:solidFill>
          <a:ln>
            <a:noFill/>
          </a:ln>
          <a:effectLst/>
          <a:extLst/>
        </p:spPr>
      </p:pic>
      <p:pic>
        <p:nvPicPr>
          <p:cNvPr id="15" name="Picture 3" descr="C:\Users\nagano2\Desktop\image (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6457" y="1628744"/>
            <a:ext cx="2016000" cy="1512000"/>
          </a:xfrm>
          <a:prstGeom prst="roundRect">
            <a:avLst>
              <a:gd name="adj" fmla="val 8594"/>
            </a:avLst>
          </a:prstGeom>
          <a:solidFill>
            <a:srgbClr val="FFFFFF">
              <a:shade val="85000"/>
            </a:srgbClr>
          </a:solidFill>
          <a:ln>
            <a:noFill/>
          </a:ln>
          <a:effectLst/>
          <a:extLst/>
        </p:spPr>
      </p:pic>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5358" y="1124744"/>
            <a:ext cx="1837940" cy="25200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6169" y="2127569"/>
            <a:ext cx="4476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070" y="2127569"/>
            <a:ext cx="4476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角丸四角形吹き出し 18"/>
          <p:cNvSpPr/>
          <p:nvPr/>
        </p:nvSpPr>
        <p:spPr>
          <a:xfrm>
            <a:off x="647564" y="1072406"/>
            <a:ext cx="2255984" cy="484386"/>
          </a:xfrm>
          <a:prstGeom prst="wedgeRoundRectCallout">
            <a:avLst>
              <a:gd name="adj1" fmla="val -8537"/>
              <a:gd name="adj2" fmla="val 100819"/>
              <a:gd name="adj3" fmla="val 16667"/>
            </a:avLst>
          </a:prstGeom>
          <a:solidFill>
            <a:srgbClr val="DCFFE3"/>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人指し指にセンサー</a:t>
            </a:r>
            <a:endParaRPr kumimoji="1" lang="en-US" altLang="ja-JP" sz="1600" dirty="0" smtClean="0">
              <a:solidFill>
                <a:schemeClr val="tx1"/>
              </a:solidFill>
            </a:endParaRPr>
          </a:p>
          <a:p>
            <a:pPr algn="ctr"/>
            <a:r>
              <a:rPr kumimoji="1" lang="ja-JP" altLang="en-US" sz="1600" dirty="0" smtClean="0">
                <a:solidFill>
                  <a:schemeClr val="tx1"/>
                </a:solidFill>
              </a:rPr>
              <a:t>を貼るだけで測定可能</a:t>
            </a:r>
            <a:endParaRPr kumimoji="1" lang="en-US" altLang="ja-JP" sz="1600" dirty="0" smtClean="0">
              <a:solidFill>
                <a:schemeClr val="tx1"/>
              </a:solidFill>
            </a:endParaRPr>
          </a:p>
        </p:txBody>
      </p:sp>
      <p:sp>
        <p:nvSpPr>
          <p:cNvPr id="20" name="角丸四角形吹き出し 19"/>
          <p:cNvSpPr/>
          <p:nvPr/>
        </p:nvSpPr>
        <p:spPr>
          <a:xfrm>
            <a:off x="3324128" y="1072406"/>
            <a:ext cx="2255984" cy="484386"/>
          </a:xfrm>
          <a:prstGeom prst="wedgeRoundRectCallout">
            <a:avLst>
              <a:gd name="adj1" fmla="val -35119"/>
              <a:gd name="adj2" fmla="val 105895"/>
              <a:gd name="adj3" fmla="val 16667"/>
            </a:avLst>
          </a:prstGeom>
          <a:solidFill>
            <a:srgbClr val="DCFFE3"/>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データの取得は</a:t>
            </a:r>
            <a:r>
              <a:rPr kumimoji="1" lang="en-US" altLang="ja-JP" sz="1600" dirty="0" smtClean="0">
                <a:solidFill>
                  <a:schemeClr val="tx1"/>
                </a:solidFill>
              </a:rPr>
              <a:t>PC</a:t>
            </a:r>
            <a:r>
              <a:rPr kumimoji="1" lang="ja-JP" altLang="en-US" sz="1600" dirty="0" smtClean="0">
                <a:solidFill>
                  <a:schemeClr val="tx1"/>
                </a:solidFill>
              </a:rPr>
              <a:t>と</a:t>
            </a:r>
            <a:r>
              <a:rPr kumimoji="1" lang="en-US" altLang="ja-JP" sz="1600" dirty="0" smtClean="0">
                <a:solidFill>
                  <a:schemeClr val="tx1"/>
                </a:solidFill>
              </a:rPr>
              <a:t>USB</a:t>
            </a:r>
            <a:r>
              <a:rPr kumimoji="1" lang="ja-JP" altLang="en-US" sz="1600" dirty="0" smtClean="0">
                <a:solidFill>
                  <a:schemeClr val="tx1"/>
                </a:solidFill>
              </a:rPr>
              <a:t>ケーブルを繋ぐだけ</a:t>
            </a:r>
            <a:endParaRPr kumimoji="1" lang="en-US" altLang="ja-JP" sz="1600" dirty="0" smtClean="0">
              <a:solidFill>
                <a:schemeClr val="tx1"/>
              </a:solidFill>
            </a:endParaRPr>
          </a:p>
        </p:txBody>
      </p:sp>
      <p:sp>
        <p:nvSpPr>
          <p:cNvPr id="21" name="角丸四角形吹き出し 20"/>
          <p:cNvSpPr/>
          <p:nvPr/>
        </p:nvSpPr>
        <p:spPr>
          <a:xfrm>
            <a:off x="6516216" y="2152526"/>
            <a:ext cx="2255984" cy="484386"/>
          </a:xfrm>
          <a:prstGeom prst="wedgeRoundRectCallout">
            <a:avLst>
              <a:gd name="adj1" fmla="val -52026"/>
              <a:gd name="adj2" fmla="val -84514"/>
              <a:gd name="adj3" fmla="val 16667"/>
            </a:avLst>
          </a:prstGeom>
          <a:solidFill>
            <a:srgbClr val="DCFFE3"/>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rPr>
              <a:t>Excel</a:t>
            </a:r>
            <a:r>
              <a:rPr kumimoji="1" lang="ja-JP" altLang="en-US" sz="1600" dirty="0" smtClean="0">
                <a:solidFill>
                  <a:schemeClr val="tx1"/>
                </a:solidFill>
              </a:rPr>
              <a:t>に自動でデータが吐き出される</a:t>
            </a:r>
            <a:endParaRPr kumimoji="1" lang="en-US" altLang="ja-JP" sz="1600" dirty="0" smtClean="0">
              <a:solidFill>
                <a:schemeClr val="tx1"/>
              </a:solidFill>
            </a:endParaRPr>
          </a:p>
        </p:txBody>
      </p:sp>
      <p:grpSp>
        <p:nvGrpSpPr>
          <p:cNvPr id="3" name="グループ化 2"/>
          <p:cNvGrpSpPr/>
          <p:nvPr/>
        </p:nvGrpSpPr>
        <p:grpSpPr>
          <a:xfrm>
            <a:off x="627431" y="3714576"/>
            <a:ext cx="7688985" cy="2522736"/>
            <a:chOff x="627431" y="3714576"/>
            <a:chExt cx="7688985" cy="2522736"/>
          </a:xfrm>
        </p:grpSpPr>
        <p:grpSp>
          <p:nvGrpSpPr>
            <p:cNvPr id="22" name="グループ化 21"/>
            <p:cNvGrpSpPr/>
            <p:nvPr/>
          </p:nvGrpSpPr>
          <p:grpSpPr>
            <a:xfrm>
              <a:off x="627431" y="3714576"/>
              <a:ext cx="7688985" cy="2522736"/>
              <a:chOff x="315263" y="3426544"/>
              <a:chExt cx="7688985" cy="2522736"/>
            </a:xfrm>
          </p:grpSpPr>
          <p:pic>
            <p:nvPicPr>
              <p:cNvPr id="2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055" y="3426544"/>
                <a:ext cx="7199313"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315263" y="4061533"/>
                <a:ext cx="440313" cy="1249385"/>
              </a:xfrm>
              <a:prstGeom prst="rect">
                <a:avLst/>
              </a:prstGeom>
              <a:noFill/>
            </p:spPr>
            <p:txBody>
              <a:bodyPr vert="wordArtVertRtl" wrap="square" rtlCol="0">
                <a:spAutoFit/>
              </a:bodyPr>
              <a:lstStyle/>
              <a:p>
                <a:pPr algn="ctr"/>
                <a:r>
                  <a:rPr kumimoji="1" lang="ja-JP" altLang="en-US" sz="1400" dirty="0" smtClean="0"/>
                  <a:t>皮膚温</a:t>
                </a:r>
                <a:r>
                  <a:rPr lang="ja-JP" altLang="en-US" sz="1400" dirty="0" smtClean="0"/>
                  <a:t>（℃）</a:t>
                </a:r>
                <a:endParaRPr kumimoji="1" lang="ja-JP" altLang="en-US" sz="1400" dirty="0"/>
              </a:p>
            </p:txBody>
          </p:sp>
          <p:sp>
            <p:nvSpPr>
              <p:cNvPr id="25" name="テキスト ボックス 24"/>
              <p:cNvSpPr txBox="1"/>
              <p:nvPr/>
            </p:nvSpPr>
            <p:spPr>
              <a:xfrm>
                <a:off x="7284168" y="5641503"/>
                <a:ext cx="720080" cy="307777"/>
              </a:xfrm>
              <a:prstGeom prst="rect">
                <a:avLst/>
              </a:prstGeom>
              <a:noFill/>
            </p:spPr>
            <p:txBody>
              <a:bodyPr wrap="square" rtlCol="0">
                <a:spAutoFit/>
              </a:bodyPr>
              <a:lstStyle/>
              <a:p>
                <a:pPr algn="ctr"/>
                <a:r>
                  <a:rPr lang="ja-JP" altLang="en-US" sz="1400" dirty="0"/>
                  <a:t>（</a:t>
                </a:r>
                <a:r>
                  <a:rPr lang="en-US" altLang="ja-JP" sz="1400" dirty="0" smtClean="0"/>
                  <a:t>sec.</a:t>
                </a:r>
                <a:r>
                  <a:rPr lang="ja-JP" altLang="en-US" sz="1400" dirty="0"/>
                  <a:t>）</a:t>
                </a:r>
                <a:endParaRPr kumimoji="1" lang="ja-JP" altLang="en-US" sz="1400" dirty="0"/>
              </a:p>
            </p:txBody>
          </p:sp>
          <p:cxnSp>
            <p:nvCxnSpPr>
              <p:cNvPr id="26" name="直線コネクタ 25"/>
              <p:cNvCxnSpPr/>
              <p:nvPr/>
            </p:nvCxnSpPr>
            <p:spPr>
              <a:xfrm flipV="1">
                <a:off x="3595391" y="3546728"/>
                <a:ext cx="0" cy="2019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907704" y="5176222"/>
                <a:ext cx="1008112" cy="307777"/>
              </a:xfrm>
              <a:prstGeom prst="rect">
                <a:avLst/>
              </a:prstGeom>
              <a:noFill/>
            </p:spPr>
            <p:txBody>
              <a:bodyPr wrap="square" rtlCol="0">
                <a:spAutoFit/>
              </a:bodyPr>
              <a:lstStyle/>
              <a:p>
                <a:pPr algn="ctr"/>
                <a:r>
                  <a:rPr kumimoji="1" lang="ja-JP" altLang="en-US" sz="1400" dirty="0" smtClean="0"/>
                  <a:t>前安静</a:t>
                </a:r>
                <a:endParaRPr kumimoji="1" lang="ja-JP" altLang="en-US" sz="1400" dirty="0"/>
              </a:p>
            </p:txBody>
          </p:sp>
          <p:sp>
            <p:nvSpPr>
              <p:cNvPr id="28" name="テキスト ボックス 27"/>
              <p:cNvSpPr txBox="1"/>
              <p:nvPr/>
            </p:nvSpPr>
            <p:spPr>
              <a:xfrm>
                <a:off x="3923928" y="5176222"/>
                <a:ext cx="1008112" cy="307777"/>
              </a:xfrm>
              <a:prstGeom prst="rect">
                <a:avLst/>
              </a:prstGeom>
              <a:noFill/>
            </p:spPr>
            <p:txBody>
              <a:bodyPr wrap="square" rtlCol="0">
                <a:spAutoFit/>
              </a:bodyPr>
              <a:lstStyle/>
              <a:p>
                <a:pPr algn="ctr"/>
                <a:r>
                  <a:rPr kumimoji="1" lang="ja-JP" altLang="en-US" sz="1400" dirty="0" smtClean="0"/>
                  <a:t>課題</a:t>
                </a:r>
                <a:endParaRPr kumimoji="1" lang="ja-JP" altLang="en-US" sz="1400" dirty="0"/>
              </a:p>
            </p:txBody>
          </p:sp>
          <p:sp>
            <p:nvSpPr>
              <p:cNvPr id="29" name="テキスト ボックス 28"/>
              <p:cNvSpPr txBox="1"/>
              <p:nvPr/>
            </p:nvSpPr>
            <p:spPr>
              <a:xfrm>
                <a:off x="5940152" y="5176222"/>
                <a:ext cx="1008112" cy="307777"/>
              </a:xfrm>
              <a:prstGeom prst="rect">
                <a:avLst/>
              </a:prstGeom>
              <a:noFill/>
            </p:spPr>
            <p:txBody>
              <a:bodyPr wrap="square" rtlCol="0">
                <a:spAutoFit/>
              </a:bodyPr>
              <a:lstStyle/>
              <a:p>
                <a:pPr algn="ctr"/>
                <a:r>
                  <a:rPr kumimoji="1" lang="ja-JP" altLang="en-US" sz="1400" dirty="0" smtClean="0"/>
                  <a:t>後安静</a:t>
                </a:r>
                <a:endParaRPr kumimoji="1" lang="ja-JP" altLang="en-US" sz="1400" dirty="0"/>
              </a:p>
            </p:txBody>
          </p:sp>
          <p:cxnSp>
            <p:nvCxnSpPr>
              <p:cNvPr id="30" name="直線コネクタ 29"/>
              <p:cNvCxnSpPr/>
              <p:nvPr/>
            </p:nvCxnSpPr>
            <p:spPr>
              <a:xfrm flipV="1">
                <a:off x="5227692" y="3546728"/>
                <a:ext cx="0" cy="2019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p:cNvSpPr txBox="1"/>
            <p:nvPr/>
          </p:nvSpPr>
          <p:spPr>
            <a:xfrm>
              <a:off x="7164288" y="4849415"/>
              <a:ext cx="602866" cy="307777"/>
            </a:xfrm>
            <a:prstGeom prst="rect">
              <a:avLst/>
            </a:prstGeom>
            <a:noFill/>
          </p:spPr>
          <p:txBody>
            <a:bodyPr wrap="square" rtlCol="0">
              <a:spAutoFit/>
            </a:bodyPr>
            <a:lstStyle/>
            <a:p>
              <a:r>
                <a:rPr kumimoji="1" lang="en-US" altLang="ja-JP" sz="1400" dirty="0" smtClean="0"/>
                <a:t>N=9</a:t>
              </a:r>
              <a:endParaRPr kumimoji="1" lang="ja-JP" altLang="en-US" sz="1400" dirty="0"/>
            </a:p>
          </p:txBody>
        </p:sp>
      </p:grpSp>
    </p:spTree>
    <p:extLst>
      <p:ext uri="{BB962C8B-B14F-4D97-AF65-F5344CB8AC3E}">
        <p14:creationId xmlns:p14="http://schemas.microsoft.com/office/powerpoint/2010/main" val="28474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323364"/>
            <a:ext cx="995785" cy="461665"/>
          </a:xfrm>
          <a:prstGeom prst="rect">
            <a:avLst/>
          </a:prstGeom>
          <a:noFill/>
        </p:spPr>
        <p:txBody>
          <a:bodyPr wrap="none" rtlCol="0">
            <a:spAutoFit/>
          </a:bodyPr>
          <a:lstStyle/>
          <a:p>
            <a:r>
              <a:rPr kumimoji="1" lang="ja-JP" altLang="en-US" sz="2400" dirty="0" smtClean="0"/>
              <a:t>まとめ</a:t>
            </a:r>
            <a:endParaRPr kumimoji="1" lang="ja-JP" altLang="en-US" sz="2400" dirty="0"/>
          </a:p>
        </p:txBody>
      </p:sp>
      <p:sp>
        <p:nvSpPr>
          <p:cNvPr id="3" name="テキスト ボックス 2"/>
          <p:cNvSpPr txBox="1"/>
          <p:nvPr/>
        </p:nvSpPr>
        <p:spPr>
          <a:xfrm>
            <a:off x="475928" y="1484784"/>
            <a:ext cx="8272536" cy="707886"/>
          </a:xfrm>
          <a:prstGeom prst="rect">
            <a:avLst/>
          </a:prstGeom>
          <a:noFill/>
        </p:spPr>
        <p:txBody>
          <a:bodyPr wrap="square" rtlCol="0">
            <a:spAutoFit/>
          </a:bodyPr>
          <a:lstStyle/>
          <a:p>
            <a:r>
              <a:rPr kumimoji="1" lang="ja-JP" altLang="en-US" sz="2000" dirty="0" smtClean="0"/>
              <a:t>フィジカルコンピューティングやデジタルファブリケーションといった新しい技術を利用し、リラクセイション現場に適した皮膚温測定装置を作成できた。</a:t>
            </a:r>
            <a:endParaRPr kumimoji="1" lang="ja-JP" altLang="en-US" sz="2000" dirty="0"/>
          </a:p>
        </p:txBody>
      </p:sp>
      <p:sp>
        <p:nvSpPr>
          <p:cNvPr id="4" name="テキスト ボックス 3"/>
          <p:cNvSpPr txBox="1"/>
          <p:nvPr/>
        </p:nvSpPr>
        <p:spPr>
          <a:xfrm>
            <a:off x="467544" y="2768734"/>
            <a:ext cx="8272536" cy="707886"/>
          </a:xfrm>
          <a:prstGeom prst="rect">
            <a:avLst/>
          </a:prstGeom>
          <a:noFill/>
        </p:spPr>
        <p:txBody>
          <a:bodyPr wrap="square" rtlCol="0">
            <a:spAutoFit/>
          </a:bodyPr>
          <a:lstStyle/>
          <a:p>
            <a:r>
              <a:rPr kumimoji="1" lang="ja-JP" altLang="en-US" sz="2000" dirty="0" smtClean="0"/>
              <a:t>作成した装置は、精神状態に応じて変化する皮膚温の微弱な変化を捉えるために、十分な性能を有していた。</a:t>
            </a:r>
            <a:endParaRPr kumimoji="1" lang="ja-JP" altLang="en-US" sz="2000" dirty="0"/>
          </a:p>
        </p:txBody>
      </p:sp>
      <p:sp>
        <p:nvSpPr>
          <p:cNvPr id="5" name="テキスト ボックス 4"/>
          <p:cNvSpPr txBox="1"/>
          <p:nvPr/>
        </p:nvSpPr>
        <p:spPr>
          <a:xfrm>
            <a:off x="467544" y="4149080"/>
            <a:ext cx="8272536" cy="707886"/>
          </a:xfrm>
          <a:prstGeom prst="rect">
            <a:avLst/>
          </a:prstGeom>
          <a:noFill/>
        </p:spPr>
        <p:txBody>
          <a:bodyPr wrap="square" rtlCol="0">
            <a:spAutoFit/>
          </a:bodyPr>
          <a:lstStyle/>
          <a:p>
            <a:r>
              <a:rPr kumimoji="1" lang="ja-JP" altLang="en-US" sz="2000" dirty="0" smtClean="0"/>
              <a:t>今後は、生産・メンテナンス性の改善、現場での実際の運用を通した装置の改善が必要となる。</a:t>
            </a:r>
            <a:endParaRPr kumimoji="1" lang="ja-JP" altLang="en-US" sz="2000" dirty="0"/>
          </a:p>
        </p:txBody>
      </p:sp>
    </p:spTree>
    <p:extLst>
      <p:ext uri="{BB962C8B-B14F-4D97-AF65-F5344CB8AC3E}">
        <p14:creationId xmlns:p14="http://schemas.microsoft.com/office/powerpoint/2010/main" val="45857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24894" y="2492896"/>
            <a:ext cx="4754828" cy="369332"/>
          </a:xfrm>
          <a:prstGeom prst="rect">
            <a:avLst/>
          </a:prstGeom>
          <a:noFill/>
        </p:spPr>
        <p:txBody>
          <a:bodyPr wrap="none" rtlCol="0">
            <a:spAutoFit/>
          </a:bodyPr>
          <a:lstStyle/>
          <a:p>
            <a:r>
              <a:rPr kumimoji="1" lang="ja-JP" altLang="en-US" dirty="0" smtClean="0"/>
              <a:t>リラックス場面での測定事例は次の研究で紹介</a:t>
            </a:r>
            <a:endParaRPr kumimoji="1" lang="ja-JP" altLang="en-US" dirty="0"/>
          </a:p>
        </p:txBody>
      </p:sp>
      <p:sp>
        <p:nvSpPr>
          <p:cNvPr id="3" name="テキスト ボックス 2"/>
          <p:cNvSpPr txBox="1"/>
          <p:nvPr/>
        </p:nvSpPr>
        <p:spPr>
          <a:xfrm>
            <a:off x="2390617" y="3337828"/>
            <a:ext cx="4623382" cy="523220"/>
          </a:xfrm>
          <a:prstGeom prst="rect">
            <a:avLst/>
          </a:prstGeom>
          <a:noFill/>
        </p:spPr>
        <p:txBody>
          <a:bodyPr wrap="none" rtlCol="0">
            <a:spAutoFit/>
          </a:bodyPr>
          <a:lstStyle/>
          <a:p>
            <a:r>
              <a:rPr kumimoji="1" lang="ja-JP" altLang="en-US" sz="2800" dirty="0" smtClean="0"/>
              <a:t>ご清聴ありがとうございました</a:t>
            </a:r>
            <a:endParaRPr kumimoji="1" lang="ja-JP" altLang="en-US" sz="2800" dirty="0"/>
          </a:p>
        </p:txBody>
      </p:sp>
    </p:spTree>
    <p:extLst>
      <p:ext uri="{BB962C8B-B14F-4D97-AF65-F5344CB8AC3E}">
        <p14:creationId xmlns:p14="http://schemas.microsoft.com/office/powerpoint/2010/main" val="2648995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608" y="188640"/>
            <a:ext cx="7210628" cy="461665"/>
          </a:xfrm>
          <a:prstGeom prst="rect">
            <a:avLst/>
          </a:prstGeom>
          <a:noFill/>
        </p:spPr>
        <p:txBody>
          <a:bodyPr wrap="none" rtlCol="0">
            <a:spAutoFit/>
          </a:bodyPr>
          <a:lstStyle/>
          <a:p>
            <a:r>
              <a:rPr kumimoji="1" lang="ja-JP" altLang="en-US" sz="2400" dirty="0" smtClean="0"/>
              <a:t>リラクセーション産業におけるエビデンス蓄積の必要性</a:t>
            </a:r>
            <a:endParaRPr kumimoji="1" lang="ja-JP" alt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81" y="764704"/>
            <a:ext cx="3353776" cy="223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massagehaveneagan.webstarts.com/uploads/mass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28800"/>
            <a:ext cx="3604691" cy="23962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newstyle.com/wp-content/uploads/2013/04/Beauty-Treatments-Offered-By-a-Beauty-Sal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366" y="3436728"/>
            <a:ext cx="2715490" cy="219795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860032" y="4554558"/>
            <a:ext cx="3820715" cy="923330"/>
          </a:xfrm>
          <a:prstGeom prst="rect">
            <a:avLst/>
          </a:prstGeom>
          <a:noFill/>
        </p:spPr>
        <p:txBody>
          <a:bodyPr wrap="square" rtlCol="0">
            <a:spAutoFit/>
          </a:bodyPr>
          <a:lstStyle/>
          <a:p>
            <a:r>
              <a:rPr lang="ja-JP" altLang="en-US" dirty="0" smtClean="0"/>
              <a:t>リラクセーションを主体とした産業では、</a:t>
            </a:r>
            <a:r>
              <a:rPr lang="ja-JP" altLang="en-US" dirty="0" smtClean="0">
                <a:solidFill>
                  <a:srgbClr val="FF0000"/>
                </a:solidFill>
              </a:rPr>
              <a:t>エビデンス蓄積の観点</a:t>
            </a:r>
            <a:r>
              <a:rPr lang="ja-JP" altLang="en-US" dirty="0" smtClean="0"/>
              <a:t>から、末梢循環の評価が望まれる。</a:t>
            </a:r>
            <a:endParaRPr kumimoji="1" lang="ja-JP" altLang="en-US" dirty="0"/>
          </a:p>
        </p:txBody>
      </p:sp>
      <p:sp>
        <p:nvSpPr>
          <p:cNvPr id="7" name="テキスト ボックス 6"/>
          <p:cNvSpPr txBox="1"/>
          <p:nvPr/>
        </p:nvSpPr>
        <p:spPr>
          <a:xfrm>
            <a:off x="1475656" y="6125234"/>
            <a:ext cx="6317978" cy="400110"/>
          </a:xfrm>
          <a:prstGeom prst="rect">
            <a:avLst/>
          </a:prstGeom>
          <a:noFill/>
        </p:spPr>
        <p:txBody>
          <a:bodyPr wrap="square" rtlCol="0">
            <a:spAutoFit/>
          </a:bodyPr>
          <a:lstStyle/>
          <a:p>
            <a:pPr algn="ctr"/>
            <a:r>
              <a:rPr kumimoji="1" lang="ja-JP" altLang="en-US" sz="2000" dirty="0" smtClean="0">
                <a:solidFill>
                  <a:srgbClr val="FF0000"/>
                </a:solidFill>
              </a:rPr>
              <a:t>末梢循環の測定装置を現場に持ち込めないものか？</a:t>
            </a:r>
            <a:endParaRPr kumimoji="1" lang="ja-JP" altLang="en-US" sz="2000" dirty="0">
              <a:solidFill>
                <a:srgbClr val="FF0000"/>
              </a:solidFill>
            </a:endParaRPr>
          </a:p>
        </p:txBody>
      </p:sp>
    </p:spTree>
    <p:extLst>
      <p:ext uri="{BB962C8B-B14F-4D97-AF65-F5344CB8AC3E}">
        <p14:creationId xmlns:p14="http://schemas.microsoft.com/office/powerpoint/2010/main" val="176724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umusoft.cz/produkty/matlab/aknihovny/instrument/ic_mainpage_wl_74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574" y="1669450"/>
            <a:ext cx="4972050" cy="326707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619672" y="5733256"/>
            <a:ext cx="6389986" cy="461665"/>
          </a:xfrm>
          <a:prstGeom prst="rect">
            <a:avLst/>
          </a:prstGeom>
          <a:noFill/>
        </p:spPr>
        <p:txBody>
          <a:bodyPr wrap="square" rtlCol="0">
            <a:spAutoFit/>
          </a:bodyPr>
          <a:lstStyle/>
          <a:p>
            <a:pPr algn="ctr"/>
            <a:r>
              <a:rPr kumimoji="1" lang="ja-JP" altLang="en-US" sz="2400" dirty="0" smtClean="0">
                <a:solidFill>
                  <a:srgbClr val="FF0000"/>
                </a:solidFill>
              </a:rPr>
              <a:t>リラックス現場に適した測定器の作成が必要！</a:t>
            </a:r>
            <a:endParaRPr kumimoji="1" lang="ja-JP" altLang="en-US" sz="2400" dirty="0">
              <a:solidFill>
                <a:srgbClr val="FF0000"/>
              </a:solidFill>
            </a:endParaRPr>
          </a:p>
        </p:txBody>
      </p:sp>
      <p:sp>
        <p:nvSpPr>
          <p:cNvPr id="7" name="テキスト ボックス 6"/>
          <p:cNvSpPr txBox="1"/>
          <p:nvPr/>
        </p:nvSpPr>
        <p:spPr>
          <a:xfrm>
            <a:off x="215608" y="188640"/>
            <a:ext cx="3496470" cy="461665"/>
          </a:xfrm>
          <a:prstGeom prst="rect">
            <a:avLst/>
          </a:prstGeom>
          <a:noFill/>
        </p:spPr>
        <p:txBody>
          <a:bodyPr wrap="none" rtlCol="0">
            <a:spAutoFit/>
          </a:bodyPr>
          <a:lstStyle/>
          <a:p>
            <a:r>
              <a:rPr kumimoji="1" lang="ja-JP" altLang="en-US" sz="2400" dirty="0" smtClean="0"/>
              <a:t>現行の測定器がもつ問題</a:t>
            </a:r>
            <a:endParaRPr kumimoji="1" lang="ja-JP" altLang="en-US" sz="2400" dirty="0"/>
          </a:p>
        </p:txBody>
      </p:sp>
      <p:sp>
        <p:nvSpPr>
          <p:cNvPr id="8" name="テキスト ボックス 7"/>
          <p:cNvSpPr txBox="1"/>
          <p:nvPr/>
        </p:nvSpPr>
        <p:spPr>
          <a:xfrm>
            <a:off x="1627150" y="1484784"/>
            <a:ext cx="1276311" cy="461665"/>
          </a:xfrm>
          <a:prstGeom prst="rect">
            <a:avLst/>
          </a:prstGeom>
          <a:solidFill>
            <a:schemeClr val="bg1"/>
          </a:solidFill>
          <a:ln w="19050">
            <a:solidFill>
              <a:schemeClr val="accent3"/>
            </a:solidFill>
          </a:ln>
        </p:spPr>
        <p:txBody>
          <a:bodyPr wrap="none" rtlCol="0">
            <a:spAutoFit/>
          </a:bodyPr>
          <a:lstStyle/>
          <a:p>
            <a:r>
              <a:rPr lang="en-US" altLang="ja-JP" sz="2400" dirty="0"/>
              <a:t>1.</a:t>
            </a:r>
            <a:r>
              <a:rPr lang="ja-JP" altLang="en-US" sz="2400" dirty="0"/>
              <a:t>大きい</a:t>
            </a:r>
            <a:endParaRPr lang="en-US" altLang="ja-JP" sz="2400" dirty="0"/>
          </a:p>
        </p:txBody>
      </p:sp>
      <p:sp>
        <p:nvSpPr>
          <p:cNvPr id="9" name="テキスト ボックス 8"/>
          <p:cNvSpPr txBox="1"/>
          <p:nvPr/>
        </p:nvSpPr>
        <p:spPr>
          <a:xfrm>
            <a:off x="1932135" y="3037602"/>
            <a:ext cx="1016625" cy="461665"/>
          </a:xfrm>
          <a:prstGeom prst="rect">
            <a:avLst/>
          </a:prstGeom>
          <a:solidFill>
            <a:schemeClr val="bg1"/>
          </a:solidFill>
          <a:ln w="19050">
            <a:solidFill>
              <a:schemeClr val="accent3"/>
            </a:solidFill>
          </a:ln>
        </p:spPr>
        <p:txBody>
          <a:bodyPr wrap="none" rtlCol="0">
            <a:spAutoFit/>
          </a:bodyPr>
          <a:lstStyle/>
          <a:p>
            <a:r>
              <a:rPr lang="en-US" altLang="ja-JP" sz="2400" dirty="0"/>
              <a:t>2.</a:t>
            </a:r>
            <a:r>
              <a:rPr lang="ja-JP" altLang="en-US" sz="2400" dirty="0"/>
              <a:t>重い</a:t>
            </a:r>
            <a:endParaRPr lang="en-US" altLang="ja-JP" sz="2400" dirty="0"/>
          </a:p>
        </p:txBody>
      </p:sp>
      <p:sp>
        <p:nvSpPr>
          <p:cNvPr id="10" name="テキスト ボックス 9"/>
          <p:cNvSpPr txBox="1"/>
          <p:nvPr/>
        </p:nvSpPr>
        <p:spPr>
          <a:xfrm>
            <a:off x="6272062" y="1597442"/>
            <a:ext cx="1252266" cy="461665"/>
          </a:xfrm>
          <a:prstGeom prst="rect">
            <a:avLst/>
          </a:prstGeom>
          <a:solidFill>
            <a:schemeClr val="bg1"/>
          </a:solidFill>
          <a:ln w="19050">
            <a:solidFill>
              <a:schemeClr val="accent3"/>
            </a:solidFill>
          </a:ln>
        </p:spPr>
        <p:txBody>
          <a:bodyPr wrap="none" rtlCol="0">
            <a:spAutoFit/>
          </a:bodyPr>
          <a:lstStyle/>
          <a:p>
            <a:r>
              <a:rPr lang="en-US" altLang="ja-JP" sz="2400" dirty="0"/>
              <a:t>3.</a:t>
            </a:r>
            <a:r>
              <a:rPr lang="ja-JP" altLang="en-US" sz="2400" dirty="0"/>
              <a:t>難しい</a:t>
            </a:r>
            <a:endParaRPr lang="en-US" altLang="ja-JP" sz="2400" dirty="0"/>
          </a:p>
        </p:txBody>
      </p:sp>
      <p:sp>
        <p:nvSpPr>
          <p:cNvPr id="11" name="テキスト ボックス 10"/>
          <p:cNvSpPr txBox="1"/>
          <p:nvPr/>
        </p:nvSpPr>
        <p:spPr>
          <a:xfrm>
            <a:off x="3381034" y="3901698"/>
            <a:ext cx="3100529" cy="461665"/>
          </a:xfrm>
          <a:prstGeom prst="rect">
            <a:avLst/>
          </a:prstGeom>
          <a:solidFill>
            <a:schemeClr val="bg1"/>
          </a:solidFill>
          <a:ln w="19050">
            <a:solidFill>
              <a:schemeClr val="accent3"/>
            </a:solidFill>
          </a:ln>
        </p:spPr>
        <p:txBody>
          <a:bodyPr wrap="none" rtlCol="0">
            <a:spAutoFit/>
          </a:bodyPr>
          <a:lstStyle/>
          <a:p>
            <a:r>
              <a:rPr lang="en-US" altLang="ja-JP" sz="2400" dirty="0" smtClean="0"/>
              <a:t>5.</a:t>
            </a:r>
            <a:r>
              <a:rPr lang="ja-JP" altLang="en-US" sz="2400" dirty="0"/>
              <a:t>現場に溶け込めない</a:t>
            </a:r>
            <a:endParaRPr lang="en-US" altLang="ja-JP" sz="2400" dirty="0"/>
          </a:p>
        </p:txBody>
      </p:sp>
      <p:sp>
        <p:nvSpPr>
          <p:cNvPr id="12" name="テキスト ボックス 11"/>
          <p:cNvSpPr txBox="1"/>
          <p:nvPr/>
        </p:nvSpPr>
        <p:spPr>
          <a:xfrm>
            <a:off x="6084168" y="2895327"/>
            <a:ext cx="1032655" cy="461665"/>
          </a:xfrm>
          <a:prstGeom prst="rect">
            <a:avLst/>
          </a:prstGeom>
          <a:solidFill>
            <a:schemeClr val="bg1"/>
          </a:solidFill>
          <a:ln w="19050">
            <a:solidFill>
              <a:schemeClr val="accent3"/>
            </a:solidFill>
          </a:ln>
        </p:spPr>
        <p:txBody>
          <a:bodyPr wrap="none" rtlCol="0">
            <a:spAutoFit/>
          </a:bodyPr>
          <a:lstStyle/>
          <a:p>
            <a:r>
              <a:rPr lang="en-US" altLang="ja-JP" sz="2400" dirty="0" smtClean="0"/>
              <a:t>4.</a:t>
            </a:r>
            <a:r>
              <a:rPr lang="ja-JP" altLang="en-US" sz="2400" dirty="0"/>
              <a:t>高価</a:t>
            </a:r>
            <a:endParaRPr lang="en-US" altLang="ja-JP" sz="2400" dirty="0"/>
          </a:p>
        </p:txBody>
      </p:sp>
    </p:spTree>
    <p:extLst>
      <p:ext uri="{BB962C8B-B14F-4D97-AF65-F5344CB8AC3E}">
        <p14:creationId xmlns:p14="http://schemas.microsoft.com/office/powerpoint/2010/main" val="4028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5608" y="188640"/>
            <a:ext cx="4368504" cy="461665"/>
          </a:xfrm>
          <a:prstGeom prst="rect">
            <a:avLst/>
          </a:prstGeom>
          <a:noFill/>
        </p:spPr>
        <p:txBody>
          <a:bodyPr wrap="none" rtlCol="0">
            <a:spAutoFit/>
          </a:bodyPr>
          <a:lstStyle/>
          <a:p>
            <a:r>
              <a:rPr kumimoji="1" lang="ja-JP" altLang="en-US" sz="2400" dirty="0" smtClean="0"/>
              <a:t>フィジカルコンピューティングとは</a:t>
            </a:r>
            <a:endParaRPr kumimoji="1" lang="ja-JP" altLang="en-US" sz="2400" dirty="0"/>
          </a:p>
        </p:txBody>
      </p:sp>
      <p:sp>
        <p:nvSpPr>
          <p:cNvPr id="17" name="テキスト ボックス 16"/>
          <p:cNvSpPr txBox="1"/>
          <p:nvPr/>
        </p:nvSpPr>
        <p:spPr>
          <a:xfrm>
            <a:off x="718454" y="3861048"/>
            <a:ext cx="7669970" cy="646331"/>
          </a:xfrm>
          <a:prstGeom prst="rect">
            <a:avLst/>
          </a:prstGeom>
          <a:noFill/>
        </p:spPr>
        <p:txBody>
          <a:bodyPr wrap="square" rtlCol="0">
            <a:spAutoFit/>
          </a:bodyPr>
          <a:lstStyle/>
          <a:p>
            <a:r>
              <a:rPr lang="ja-JP" altLang="en-US" dirty="0" smtClean="0"/>
              <a:t>既存の入出力</a:t>
            </a:r>
            <a:r>
              <a:rPr lang="ja-JP" altLang="en-US" dirty="0"/>
              <a:t>装置（マウスやキーボード、</a:t>
            </a:r>
            <a:r>
              <a:rPr lang="ja-JP" altLang="en-US" dirty="0" smtClean="0"/>
              <a:t>ディスプレイ</a:t>
            </a:r>
            <a:r>
              <a:rPr lang="ja-JP" altLang="en-US" dirty="0"/>
              <a:t>等</a:t>
            </a:r>
            <a:r>
              <a:rPr lang="ja-JP" altLang="en-US" dirty="0" smtClean="0"/>
              <a:t>）</a:t>
            </a:r>
            <a:r>
              <a:rPr lang="ja-JP" altLang="en-US" dirty="0"/>
              <a:t>に</a:t>
            </a:r>
            <a:r>
              <a:rPr lang="ja-JP" altLang="en-US" dirty="0" smtClean="0"/>
              <a:t>とらわれず、</a:t>
            </a:r>
            <a:endParaRPr lang="en-US" altLang="ja-JP" dirty="0" smtClean="0"/>
          </a:p>
          <a:p>
            <a:r>
              <a:rPr lang="ja-JP" altLang="en-US" dirty="0" smtClean="0"/>
              <a:t>　　　　　　</a:t>
            </a:r>
            <a:r>
              <a:rPr lang="ja-JP" altLang="en-US" dirty="0" smtClean="0">
                <a:solidFill>
                  <a:srgbClr val="FF0000"/>
                </a:solidFill>
              </a:rPr>
              <a:t>コンピュータを使って物理世界に影響を与えていこう</a:t>
            </a:r>
            <a:r>
              <a:rPr lang="ja-JP" altLang="en-US" dirty="0" smtClean="0"/>
              <a:t>という考え方</a:t>
            </a:r>
            <a:endParaRPr lang="en-US" altLang="ja-JP" dirty="0" smtClean="0"/>
          </a:p>
        </p:txBody>
      </p:sp>
      <p:grpSp>
        <p:nvGrpSpPr>
          <p:cNvPr id="5" name="グループ化 4"/>
          <p:cNvGrpSpPr/>
          <p:nvPr/>
        </p:nvGrpSpPr>
        <p:grpSpPr>
          <a:xfrm>
            <a:off x="2952296" y="836712"/>
            <a:ext cx="3491912" cy="2952328"/>
            <a:chOff x="2952296" y="836712"/>
            <a:chExt cx="3491912" cy="2952328"/>
          </a:xfrm>
        </p:grpSpPr>
        <p:pic>
          <p:nvPicPr>
            <p:cNvPr id="13" name="Picture 2"/>
            <p:cNvPicPr>
              <a:picLocks noChangeAspect="1" noChangeArrowheads="1"/>
            </p:cNvPicPr>
            <p:nvPr/>
          </p:nvPicPr>
          <p:blipFill>
            <a:blip r:embed="rId2"/>
            <a:srcRect/>
            <a:stretch>
              <a:fillRect/>
            </a:stretch>
          </p:blipFill>
          <p:spPr bwMode="auto">
            <a:xfrm>
              <a:off x="2952296" y="1170106"/>
              <a:ext cx="3491912" cy="2618934"/>
            </a:xfrm>
            <a:prstGeom prst="rect">
              <a:avLst/>
            </a:prstGeom>
            <a:noFill/>
            <a:ln w="9525">
              <a:noFill/>
              <a:miter lim="800000"/>
              <a:headEnd/>
              <a:tailEnd/>
            </a:ln>
            <a:effectLst/>
          </p:spPr>
        </p:pic>
        <p:sp>
          <p:nvSpPr>
            <p:cNvPr id="18" name="テキスト ボックス 17"/>
            <p:cNvSpPr txBox="1"/>
            <p:nvPr/>
          </p:nvSpPr>
          <p:spPr>
            <a:xfrm>
              <a:off x="3203848" y="836712"/>
              <a:ext cx="2643206" cy="523220"/>
            </a:xfrm>
            <a:prstGeom prst="rect">
              <a:avLst/>
            </a:prstGeom>
            <a:noFill/>
          </p:spPr>
          <p:txBody>
            <a:bodyPr wrap="square" rtlCol="0">
              <a:spAutoFit/>
            </a:bodyPr>
            <a:lstStyle/>
            <a:p>
              <a:pPr algn="ctr"/>
              <a:r>
                <a:rPr kumimoji="1" lang="en-US" altLang="ja-JP" sz="2800" dirty="0" smtClean="0"/>
                <a:t>Arduino</a:t>
              </a:r>
            </a:p>
          </p:txBody>
        </p:sp>
      </p:grpSp>
      <p:sp>
        <p:nvSpPr>
          <p:cNvPr id="11" name="テキスト ボックス 2"/>
          <p:cNvSpPr txBox="1"/>
          <p:nvPr/>
        </p:nvSpPr>
        <p:spPr>
          <a:xfrm>
            <a:off x="452382" y="4797152"/>
            <a:ext cx="8440098"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smtClean="0"/>
              <a:t>もともとは、工学の専門的知識を持たないアート系の人が</a:t>
            </a:r>
            <a:endParaRPr lang="en-US" altLang="ja-JP" sz="2000" dirty="0" smtClean="0"/>
          </a:p>
          <a:p>
            <a:r>
              <a:rPr lang="ja-JP" altLang="en-US" sz="2000" dirty="0"/>
              <a:t>　</a:t>
            </a:r>
            <a:r>
              <a:rPr lang="ja-JP" altLang="en-US" sz="2000" dirty="0" smtClean="0"/>
              <a:t>工学とアートを融合させた様々ガジェットを作成できるように用意されたもの</a:t>
            </a:r>
            <a:endParaRPr lang="en-US" altLang="ja-JP" sz="2000" dirty="0"/>
          </a:p>
        </p:txBody>
      </p:sp>
      <p:sp>
        <p:nvSpPr>
          <p:cNvPr id="19" name="テキスト ボックス 5"/>
          <p:cNvSpPr txBox="1"/>
          <p:nvPr/>
        </p:nvSpPr>
        <p:spPr>
          <a:xfrm>
            <a:off x="2699791" y="5805264"/>
            <a:ext cx="5257463"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dirty="0" smtClean="0"/>
              <a:t>工学の知識をほとんど持たない、</a:t>
            </a:r>
            <a:endParaRPr lang="en-US" altLang="ja-JP" sz="2000" dirty="0" smtClean="0"/>
          </a:p>
          <a:p>
            <a:r>
              <a:rPr lang="ja-JP" altLang="en-US" sz="2000" dirty="0" smtClean="0"/>
              <a:t>心理学系の研究者・学生にもちょうどいい！？</a:t>
            </a:r>
          </a:p>
        </p:txBody>
      </p:sp>
      <p:sp>
        <p:nvSpPr>
          <p:cNvPr id="2" name="テキスト ボックス 1"/>
          <p:cNvSpPr txBox="1"/>
          <p:nvPr/>
        </p:nvSpPr>
        <p:spPr>
          <a:xfrm>
            <a:off x="683568" y="1196752"/>
            <a:ext cx="1277914" cy="369332"/>
          </a:xfrm>
          <a:prstGeom prst="rect">
            <a:avLst/>
          </a:prstGeom>
          <a:noFill/>
        </p:spPr>
        <p:txBody>
          <a:bodyPr wrap="none" rtlCol="0">
            <a:spAutoFit/>
          </a:bodyPr>
          <a:lstStyle/>
          <a:p>
            <a:r>
              <a:rPr kumimoji="1" lang="ja-JP" altLang="en-US" dirty="0" smtClean="0"/>
              <a:t>光センサー</a:t>
            </a:r>
            <a:endParaRPr kumimoji="1" lang="ja-JP" altLang="en-US" dirty="0"/>
          </a:p>
        </p:txBody>
      </p:sp>
      <p:sp>
        <p:nvSpPr>
          <p:cNvPr id="9" name="テキスト ボックス 8"/>
          <p:cNvSpPr txBox="1"/>
          <p:nvPr/>
        </p:nvSpPr>
        <p:spPr>
          <a:xfrm>
            <a:off x="689098" y="1590473"/>
            <a:ext cx="769763" cy="369332"/>
          </a:xfrm>
          <a:prstGeom prst="rect">
            <a:avLst/>
          </a:prstGeom>
          <a:noFill/>
        </p:spPr>
        <p:txBody>
          <a:bodyPr wrap="none" rtlCol="0">
            <a:spAutoFit/>
          </a:bodyPr>
          <a:lstStyle/>
          <a:p>
            <a:r>
              <a:rPr kumimoji="1" lang="ja-JP" altLang="en-US" dirty="0" smtClean="0"/>
              <a:t>マイク</a:t>
            </a:r>
            <a:endParaRPr kumimoji="1" lang="ja-JP" altLang="en-US" dirty="0"/>
          </a:p>
        </p:txBody>
      </p:sp>
      <p:sp>
        <p:nvSpPr>
          <p:cNvPr id="10" name="テキスト ボックス 9"/>
          <p:cNvSpPr txBox="1"/>
          <p:nvPr/>
        </p:nvSpPr>
        <p:spPr>
          <a:xfrm>
            <a:off x="683568" y="1984194"/>
            <a:ext cx="1739579" cy="369332"/>
          </a:xfrm>
          <a:prstGeom prst="rect">
            <a:avLst/>
          </a:prstGeom>
          <a:noFill/>
        </p:spPr>
        <p:txBody>
          <a:bodyPr wrap="none" rtlCol="0">
            <a:spAutoFit/>
          </a:bodyPr>
          <a:lstStyle/>
          <a:p>
            <a:r>
              <a:rPr kumimoji="1" lang="ja-JP" altLang="en-US" dirty="0" smtClean="0"/>
              <a:t>加速度センサー</a:t>
            </a:r>
            <a:endParaRPr kumimoji="1" lang="ja-JP" altLang="en-US" dirty="0"/>
          </a:p>
        </p:txBody>
      </p:sp>
      <p:sp>
        <p:nvSpPr>
          <p:cNvPr id="12" name="テキスト ボックス 11"/>
          <p:cNvSpPr txBox="1"/>
          <p:nvPr/>
        </p:nvSpPr>
        <p:spPr>
          <a:xfrm>
            <a:off x="683568" y="2377915"/>
            <a:ext cx="966931" cy="369332"/>
          </a:xfrm>
          <a:prstGeom prst="rect">
            <a:avLst/>
          </a:prstGeom>
          <a:noFill/>
        </p:spPr>
        <p:txBody>
          <a:bodyPr wrap="none" rtlCol="0">
            <a:spAutoFit/>
          </a:bodyPr>
          <a:lstStyle/>
          <a:p>
            <a:r>
              <a:rPr kumimoji="1" lang="ja-JP" altLang="en-US" dirty="0" smtClean="0"/>
              <a:t>ジャイロ</a:t>
            </a:r>
            <a:endParaRPr kumimoji="1" lang="ja-JP" altLang="en-US" dirty="0"/>
          </a:p>
        </p:txBody>
      </p:sp>
      <p:sp>
        <p:nvSpPr>
          <p:cNvPr id="14" name="テキスト ボックス 13"/>
          <p:cNvSpPr txBox="1"/>
          <p:nvPr/>
        </p:nvSpPr>
        <p:spPr>
          <a:xfrm>
            <a:off x="683568" y="2771636"/>
            <a:ext cx="1569660" cy="369332"/>
          </a:xfrm>
          <a:prstGeom prst="rect">
            <a:avLst/>
          </a:prstGeom>
          <a:noFill/>
        </p:spPr>
        <p:txBody>
          <a:bodyPr wrap="none" rtlCol="0">
            <a:spAutoFit/>
          </a:bodyPr>
          <a:lstStyle/>
          <a:p>
            <a:r>
              <a:rPr kumimoji="1" lang="ja-JP" altLang="en-US" dirty="0" smtClean="0"/>
              <a:t>生体測定装置</a:t>
            </a:r>
            <a:endParaRPr kumimoji="1" lang="ja-JP" altLang="en-US" dirty="0"/>
          </a:p>
        </p:txBody>
      </p:sp>
      <p:sp>
        <p:nvSpPr>
          <p:cNvPr id="3" name="右中かっこ 2"/>
          <p:cNvSpPr/>
          <p:nvPr/>
        </p:nvSpPr>
        <p:spPr>
          <a:xfrm>
            <a:off x="2483768" y="1196752"/>
            <a:ext cx="228260" cy="20755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6732240" y="1509400"/>
            <a:ext cx="537327" cy="369332"/>
          </a:xfrm>
          <a:prstGeom prst="rect">
            <a:avLst/>
          </a:prstGeom>
          <a:noFill/>
        </p:spPr>
        <p:txBody>
          <a:bodyPr wrap="none" rtlCol="0">
            <a:spAutoFit/>
          </a:bodyPr>
          <a:lstStyle/>
          <a:p>
            <a:r>
              <a:rPr kumimoji="1" lang="en-US" altLang="ja-JP" dirty="0" smtClean="0"/>
              <a:t>LED</a:t>
            </a:r>
            <a:endParaRPr kumimoji="1" lang="ja-JP" altLang="en-US" dirty="0"/>
          </a:p>
        </p:txBody>
      </p:sp>
      <p:sp>
        <p:nvSpPr>
          <p:cNvPr id="20" name="テキスト ボックス 19"/>
          <p:cNvSpPr txBox="1"/>
          <p:nvPr/>
        </p:nvSpPr>
        <p:spPr>
          <a:xfrm>
            <a:off x="6737770" y="1917445"/>
            <a:ext cx="1471878" cy="369332"/>
          </a:xfrm>
          <a:prstGeom prst="rect">
            <a:avLst/>
          </a:prstGeom>
          <a:noFill/>
        </p:spPr>
        <p:txBody>
          <a:bodyPr wrap="none" rtlCol="0">
            <a:spAutoFit/>
          </a:bodyPr>
          <a:lstStyle/>
          <a:p>
            <a:r>
              <a:rPr kumimoji="1" lang="ja-JP" altLang="en-US" dirty="0" smtClean="0"/>
              <a:t>各種モーター</a:t>
            </a:r>
            <a:endParaRPr kumimoji="1" lang="ja-JP" altLang="en-US" dirty="0"/>
          </a:p>
        </p:txBody>
      </p:sp>
      <p:sp>
        <p:nvSpPr>
          <p:cNvPr id="21" name="テキスト ボックス 20"/>
          <p:cNvSpPr txBox="1"/>
          <p:nvPr/>
        </p:nvSpPr>
        <p:spPr>
          <a:xfrm>
            <a:off x="6732240" y="2325490"/>
            <a:ext cx="1818126" cy="369332"/>
          </a:xfrm>
          <a:prstGeom prst="rect">
            <a:avLst/>
          </a:prstGeom>
          <a:noFill/>
        </p:spPr>
        <p:txBody>
          <a:bodyPr wrap="none" rtlCol="0">
            <a:spAutoFit/>
          </a:bodyPr>
          <a:lstStyle/>
          <a:p>
            <a:r>
              <a:rPr kumimoji="1" lang="ja-JP" altLang="en-US" dirty="0" smtClean="0"/>
              <a:t>液晶ディスプレイ</a:t>
            </a:r>
            <a:endParaRPr kumimoji="1" lang="ja-JP" altLang="en-US" dirty="0"/>
          </a:p>
        </p:txBody>
      </p:sp>
      <p:sp>
        <p:nvSpPr>
          <p:cNvPr id="23" name="テキスト ボックス 22"/>
          <p:cNvSpPr txBox="1"/>
          <p:nvPr/>
        </p:nvSpPr>
        <p:spPr>
          <a:xfrm>
            <a:off x="6732240" y="2733536"/>
            <a:ext cx="1225015" cy="369332"/>
          </a:xfrm>
          <a:prstGeom prst="rect">
            <a:avLst/>
          </a:prstGeom>
          <a:noFill/>
        </p:spPr>
        <p:txBody>
          <a:bodyPr wrap="none" rtlCol="0">
            <a:spAutoFit/>
          </a:bodyPr>
          <a:lstStyle/>
          <a:p>
            <a:r>
              <a:rPr kumimoji="1" lang="ja-JP" altLang="en-US" dirty="0" smtClean="0"/>
              <a:t>スピーカー</a:t>
            </a:r>
            <a:endParaRPr kumimoji="1" lang="ja-JP" altLang="en-US" dirty="0"/>
          </a:p>
        </p:txBody>
      </p:sp>
      <p:sp>
        <p:nvSpPr>
          <p:cNvPr id="4" name="左中かっこ 3"/>
          <p:cNvSpPr/>
          <p:nvPr/>
        </p:nvSpPr>
        <p:spPr>
          <a:xfrm>
            <a:off x="6228184" y="1475492"/>
            <a:ext cx="252028" cy="16654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69431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9" grpId="0"/>
      <p:bldP spid="2" grpId="0"/>
      <p:bldP spid="9" grpId="0"/>
      <p:bldP spid="10" grpId="0"/>
      <p:bldP spid="12" grpId="0"/>
      <p:bldP spid="14" grpId="0"/>
      <p:bldP spid="3" grpId="0" animBg="1"/>
      <p:bldP spid="16" grpId="0"/>
      <p:bldP spid="20" grpId="0"/>
      <p:bldP spid="21" grpId="0"/>
      <p:bldP spid="2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254" y="3505324"/>
            <a:ext cx="2871658" cy="2791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215608" y="188640"/>
            <a:ext cx="4150495" cy="461665"/>
          </a:xfrm>
          <a:prstGeom prst="rect">
            <a:avLst/>
          </a:prstGeom>
          <a:noFill/>
        </p:spPr>
        <p:txBody>
          <a:bodyPr wrap="none" rtlCol="0">
            <a:spAutoFit/>
          </a:bodyPr>
          <a:lstStyle/>
          <a:p>
            <a:r>
              <a:rPr kumimoji="1" lang="ja-JP" altLang="en-US" sz="2400" dirty="0" smtClean="0"/>
              <a:t>デジタルファブリケーションとは</a:t>
            </a:r>
            <a:endParaRPr kumimoji="1" lang="ja-JP" altLang="en-US" sz="2400" dirty="0"/>
          </a:p>
        </p:txBody>
      </p:sp>
      <p:sp>
        <p:nvSpPr>
          <p:cNvPr id="21" name="テキスト ボックス 20"/>
          <p:cNvSpPr txBox="1"/>
          <p:nvPr/>
        </p:nvSpPr>
        <p:spPr>
          <a:xfrm>
            <a:off x="323528" y="747812"/>
            <a:ext cx="8386823" cy="646331"/>
          </a:xfrm>
          <a:prstGeom prst="rect">
            <a:avLst/>
          </a:prstGeom>
          <a:noFill/>
        </p:spPr>
        <p:txBody>
          <a:bodyPr wrap="square" rtlCol="0">
            <a:spAutoFit/>
          </a:bodyPr>
          <a:lstStyle/>
          <a:p>
            <a:r>
              <a:rPr lang="ja-JP" altLang="en-US" dirty="0" smtClean="0">
                <a:solidFill>
                  <a:srgbClr val="FF0000"/>
                </a:solidFill>
              </a:rPr>
              <a:t>　コンピュータ</a:t>
            </a:r>
            <a:r>
              <a:rPr lang="ja-JP" altLang="en-US" dirty="0">
                <a:solidFill>
                  <a:srgbClr val="FF0000"/>
                </a:solidFill>
              </a:rPr>
              <a:t>と接続された工作機械</a:t>
            </a:r>
            <a:r>
              <a:rPr lang="ja-JP" altLang="en-US" dirty="0"/>
              <a:t>を用いて</a:t>
            </a:r>
            <a:r>
              <a:rPr lang="ja-JP" altLang="en-US" dirty="0" smtClean="0"/>
              <a:t>、</a:t>
            </a:r>
            <a:r>
              <a:rPr lang="ja-JP" altLang="en-US" dirty="0" smtClean="0">
                <a:solidFill>
                  <a:srgbClr val="FF0000"/>
                </a:solidFill>
              </a:rPr>
              <a:t>デジタルデータ</a:t>
            </a:r>
            <a:r>
              <a:rPr lang="ja-JP" altLang="en-US" dirty="0"/>
              <a:t>をもと</a:t>
            </a:r>
            <a:r>
              <a:rPr lang="ja-JP" altLang="en-US" dirty="0" smtClean="0"/>
              <a:t>に、様々な素材を加工したり成型したりする技術の総称。新しいものづくり運動となり広がりつつある。</a:t>
            </a:r>
            <a:endParaRPr kumimoji="1" lang="ja-JP" altLang="en-US" dirty="0"/>
          </a:p>
        </p:txBody>
      </p:sp>
      <p:pic>
        <p:nvPicPr>
          <p:cNvPr id="22" name="Picture 2" descr="http://i.gzn.jp/img/2012/12/04/3d-printer-replicator-2/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8947" y="4082628"/>
            <a:ext cx="397264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819" y="1698253"/>
            <a:ext cx="3338568" cy="221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199413" y="2620260"/>
            <a:ext cx="1813317" cy="369332"/>
          </a:xfrm>
          <a:prstGeom prst="rect">
            <a:avLst/>
          </a:prstGeom>
          <a:noFill/>
        </p:spPr>
        <p:txBody>
          <a:bodyPr wrap="none" rtlCol="0">
            <a:spAutoFit/>
          </a:bodyPr>
          <a:lstStyle/>
          <a:p>
            <a:r>
              <a:rPr kumimoji="1" lang="ja-JP" altLang="en-US" dirty="0" smtClean="0"/>
              <a:t>レーザーカッター</a:t>
            </a:r>
            <a:endParaRPr kumimoji="1" lang="ja-JP" altLang="en-US" dirty="0"/>
          </a:p>
        </p:txBody>
      </p:sp>
      <p:sp>
        <p:nvSpPr>
          <p:cNvPr id="13" name="テキスト ボックス 12"/>
          <p:cNvSpPr txBox="1"/>
          <p:nvPr/>
        </p:nvSpPr>
        <p:spPr>
          <a:xfrm>
            <a:off x="1384196" y="6314876"/>
            <a:ext cx="1540806" cy="369332"/>
          </a:xfrm>
          <a:prstGeom prst="rect">
            <a:avLst/>
          </a:prstGeom>
          <a:noFill/>
        </p:spPr>
        <p:txBody>
          <a:bodyPr wrap="none" rtlCol="0">
            <a:spAutoFit/>
          </a:bodyPr>
          <a:lstStyle/>
          <a:p>
            <a:r>
              <a:rPr kumimoji="1" lang="ja-JP" altLang="en-US" dirty="0" smtClean="0"/>
              <a:t>ミリングマシン</a:t>
            </a:r>
            <a:endParaRPr kumimoji="1" lang="ja-JP" altLang="en-US" dirty="0"/>
          </a:p>
        </p:txBody>
      </p:sp>
      <p:sp>
        <p:nvSpPr>
          <p:cNvPr id="15" name="テキスト ボックス 14"/>
          <p:cNvSpPr txBox="1"/>
          <p:nvPr/>
        </p:nvSpPr>
        <p:spPr>
          <a:xfrm>
            <a:off x="5911514" y="6309320"/>
            <a:ext cx="1194558" cy="369332"/>
          </a:xfrm>
          <a:prstGeom prst="rect">
            <a:avLst/>
          </a:prstGeom>
          <a:noFill/>
        </p:spPr>
        <p:txBody>
          <a:bodyPr wrap="none" rtlCol="0">
            <a:spAutoFit/>
          </a:bodyPr>
          <a:lstStyle/>
          <a:p>
            <a:r>
              <a:rPr kumimoji="1" lang="en-US" altLang="ja-JP" dirty="0" smtClean="0"/>
              <a:t>3D</a:t>
            </a:r>
            <a:r>
              <a:rPr kumimoji="1" lang="ja-JP" altLang="en-US" dirty="0" smtClean="0"/>
              <a:t>プリンタ</a:t>
            </a:r>
            <a:endParaRPr kumimoji="1" lang="ja-JP" altLang="en-US" dirty="0"/>
          </a:p>
        </p:txBody>
      </p:sp>
    </p:spTree>
    <p:extLst>
      <p:ext uri="{BB962C8B-B14F-4D97-AF65-F5344CB8AC3E}">
        <p14:creationId xmlns:p14="http://schemas.microsoft.com/office/powerpoint/2010/main" val="12708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500"/>
                                        <p:tgtEl>
                                          <p:spTgt spid="10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117" y="850383"/>
            <a:ext cx="3235794" cy="400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四角形吹き出し 4"/>
          <p:cNvSpPr/>
          <p:nvPr/>
        </p:nvSpPr>
        <p:spPr>
          <a:xfrm>
            <a:off x="5700837" y="4299297"/>
            <a:ext cx="1751483" cy="724385"/>
          </a:xfrm>
          <a:prstGeom prst="wedgeRectCallout">
            <a:avLst>
              <a:gd name="adj1" fmla="val -56928"/>
              <a:gd name="adj2" fmla="val -70234"/>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マイクロコンピュータ</a:t>
            </a:r>
            <a:endParaRPr kumimoji="1" lang="en-US" altLang="ja-JP" sz="1200" dirty="0" smtClean="0">
              <a:solidFill>
                <a:schemeClr val="tx1"/>
              </a:solidFill>
            </a:endParaRPr>
          </a:p>
          <a:p>
            <a:pPr algn="ctr"/>
            <a:r>
              <a:rPr lang="en-US" altLang="ja-JP" sz="1200" dirty="0" smtClean="0">
                <a:solidFill>
                  <a:schemeClr val="tx1"/>
                </a:solidFill>
              </a:rPr>
              <a:t>DaVinci32U</a:t>
            </a:r>
          </a:p>
          <a:p>
            <a:pPr algn="ctr"/>
            <a:r>
              <a:rPr kumimoji="1" lang="en-US" altLang="ja-JP" sz="1200" dirty="0" smtClean="0">
                <a:solidFill>
                  <a:schemeClr val="tx1"/>
                </a:solidFill>
              </a:rPr>
              <a:t>(\1200)</a:t>
            </a:r>
            <a:endParaRPr kumimoji="1" lang="ja-JP" altLang="en-US" sz="1200" dirty="0">
              <a:solidFill>
                <a:schemeClr val="tx1"/>
              </a:solidFill>
            </a:endParaRPr>
          </a:p>
        </p:txBody>
      </p:sp>
      <p:sp>
        <p:nvSpPr>
          <p:cNvPr id="6" name="四角形吹き出し 5"/>
          <p:cNvSpPr/>
          <p:nvPr/>
        </p:nvSpPr>
        <p:spPr>
          <a:xfrm>
            <a:off x="1043608" y="3764958"/>
            <a:ext cx="1751483" cy="631491"/>
          </a:xfrm>
          <a:prstGeom prst="wedgeRectCallout">
            <a:avLst>
              <a:gd name="adj1" fmla="val 59656"/>
              <a:gd name="adj2" fmla="val 3709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リアルタイムクロック</a:t>
            </a:r>
            <a:endParaRPr lang="en-US" altLang="ja-JP" sz="1200" dirty="0" smtClean="0">
              <a:solidFill>
                <a:schemeClr val="tx1"/>
              </a:solidFill>
            </a:endParaRPr>
          </a:p>
          <a:p>
            <a:pPr algn="ctr"/>
            <a:r>
              <a:rPr lang="en-US" altLang="ja-JP" sz="1200" dirty="0">
                <a:solidFill>
                  <a:schemeClr val="tx1"/>
                </a:solidFill>
              </a:rPr>
              <a:t>RTC-8564</a:t>
            </a:r>
            <a:endParaRPr lang="en-US" altLang="ja-JP" sz="1200" dirty="0" smtClean="0">
              <a:solidFill>
                <a:schemeClr val="tx1"/>
              </a:solidFill>
            </a:endParaRPr>
          </a:p>
          <a:p>
            <a:pPr algn="ctr"/>
            <a:r>
              <a:rPr kumimoji="1" lang="en-US" altLang="ja-JP" sz="1200" dirty="0" smtClean="0">
                <a:solidFill>
                  <a:schemeClr val="tx1"/>
                </a:solidFill>
              </a:rPr>
              <a:t>(\500)</a:t>
            </a:r>
            <a:endParaRPr kumimoji="1" lang="ja-JP" altLang="en-US" sz="1200" dirty="0">
              <a:solidFill>
                <a:schemeClr val="tx1"/>
              </a:solidFill>
            </a:endParaRPr>
          </a:p>
        </p:txBody>
      </p:sp>
      <p:sp>
        <p:nvSpPr>
          <p:cNvPr id="7" name="四角形吹き出し 6"/>
          <p:cNvSpPr/>
          <p:nvPr/>
        </p:nvSpPr>
        <p:spPr>
          <a:xfrm>
            <a:off x="5439195" y="2016213"/>
            <a:ext cx="1751483" cy="437186"/>
          </a:xfrm>
          <a:prstGeom prst="wedgeRectCallout">
            <a:avLst>
              <a:gd name="adj1" fmla="val -66413"/>
              <a:gd name="adj2" fmla="val 3709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液晶ディスプレイ</a:t>
            </a:r>
            <a:endParaRPr kumimoji="1" lang="en-US" altLang="ja-JP" sz="1200" dirty="0" smtClean="0">
              <a:solidFill>
                <a:schemeClr val="tx1"/>
              </a:solidFill>
            </a:endParaRPr>
          </a:p>
          <a:p>
            <a:pPr algn="ctr"/>
            <a:r>
              <a:rPr kumimoji="1" lang="en-US" altLang="ja-JP" sz="1200" dirty="0" smtClean="0">
                <a:solidFill>
                  <a:schemeClr val="tx1"/>
                </a:solidFill>
              </a:rPr>
              <a:t>(\500)</a:t>
            </a:r>
            <a:endParaRPr kumimoji="1" lang="ja-JP" altLang="en-US" sz="1200" dirty="0">
              <a:solidFill>
                <a:schemeClr val="tx1"/>
              </a:solidFill>
            </a:endParaRPr>
          </a:p>
        </p:txBody>
      </p:sp>
      <p:sp>
        <p:nvSpPr>
          <p:cNvPr id="8" name="四角形吹き出し 7"/>
          <p:cNvSpPr/>
          <p:nvPr/>
        </p:nvSpPr>
        <p:spPr>
          <a:xfrm>
            <a:off x="1357579" y="2404823"/>
            <a:ext cx="1751483" cy="447293"/>
          </a:xfrm>
          <a:prstGeom prst="wedgeRectCallout">
            <a:avLst>
              <a:gd name="adj1" fmla="val 84949"/>
              <a:gd name="adj2" fmla="val -37786"/>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電池ボックス</a:t>
            </a:r>
            <a:endParaRPr kumimoji="1" lang="en-US" altLang="ja-JP" sz="1200" dirty="0" smtClean="0">
              <a:solidFill>
                <a:schemeClr val="tx1"/>
              </a:solidFill>
            </a:endParaRPr>
          </a:p>
          <a:p>
            <a:pPr algn="ctr"/>
            <a:r>
              <a:rPr kumimoji="1" lang="en-US" altLang="ja-JP" sz="1200" dirty="0" smtClean="0">
                <a:solidFill>
                  <a:schemeClr val="tx1"/>
                </a:solidFill>
              </a:rPr>
              <a:t>(\1000)</a:t>
            </a:r>
            <a:endParaRPr kumimoji="1" lang="ja-JP" altLang="en-US" sz="1200" dirty="0">
              <a:solidFill>
                <a:schemeClr val="tx1"/>
              </a:solidFill>
            </a:endParaRPr>
          </a:p>
        </p:txBody>
      </p:sp>
      <p:sp>
        <p:nvSpPr>
          <p:cNvPr id="9" name="四角形吹き出し 8"/>
          <p:cNvSpPr/>
          <p:nvPr/>
        </p:nvSpPr>
        <p:spPr>
          <a:xfrm>
            <a:off x="5439195" y="850382"/>
            <a:ext cx="1751483" cy="433772"/>
          </a:xfrm>
          <a:prstGeom prst="wedgeRectCallout">
            <a:avLst>
              <a:gd name="adj1" fmla="val -45467"/>
              <a:gd name="adj2" fmla="val 87018"/>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専用ケース</a:t>
            </a:r>
            <a:endParaRPr kumimoji="1" lang="en-US" altLang="ja-JP" sz="1200" dirty="0" smtClean="0">
              <a:solidFill>
                <a:schemeClr val="tx1"/>
              </a:solidFill>
            </a:endParaRPr>
          </a:p>
          <a:p>
            <a:pPr algn="ctr"/>
            <a:r>
              <a:rPr lang="ja-JP" altLang="en-US" sz="1200" dirty="0" smtClean="0">
                <a:solidFill>
                  <a:schemeClr val="tx1"/>
                </a:solidFill>
              </a:rPr>
              <a:t>（</a:t>
            </a:r>
            <a:r>
              <a:rPr lang="en-US" altLang="ja-JP" sz="1200" dirty="0" smtClean="0">
                <a:solidFill>
                  <a:schemeClr val="tx1"/>
                </a:solidFill>
              </a:rPr>
              <a:t>\50</a:t>
            </a:r>
            <a:r>
              <a:rPr lang="ja-JP" altLang="en-US" sz="1200" dirty="0" smtClean="0">
                <a:solidFill>
                  <a:schemeClr val="tx1"/>
                </a:solidFill>
              </a:rPr>
              <a:t>くらい？）</a:t>
            </a:r>
            <a:endParaRPr kumimoji="1" lang="ja-JP" altLang="en-US" sz="1200" dirty="0">
              <a:solidFill>
                <a:schemeClr val="tx1"/>
              </a:solidFill>
            </a:endParaRPr>
          </a:p>
        </p:txBody>
      </p:sp>
      <p:sp>
        <p:nvSpPr>
          <p:cNvPr id="10" name="爆発 1 9"/>
          <p:cNvSpPr/>
          <p:nvPr/>
        </p:nvSpPr>
        <p:spPr>
          <a:xfrm rot="21055842">
            <a:off x="3009373" y="1909078"/>
            <a:ext cx="2668749" cy="1748745"/>
          </a:xfrm>
          <a:prstGeom prst="irregularSeal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部品代は</a:t>
            </a:r>
            <a:endParaRPr kumimoji="1" lang="en-US" altLang="ja-JP" sz="1600" dirty="0" smtClean="0">
              <a:solidFill>
                <a:schemeClr val="tx1"/>
              </a:solidFill>
            </a:endParaRPr>
          </a:p>
          <a:p>
            <a:pPr algn="ctr"/>
            <a:r>
              <a:rPr kumimoji="1" lang="ja-JP" altLang="en-US" sz="1600" dirty="0" smtClean="0">
                <a:solidFill>
                  <a:schemeClr val="tx1"/>
                </a:solidFill>
              </a:rPr>
              <a:t>合計</a:t>
            </a:r>
            <a:r>
              <a:rPr kumimoji="1" lang="en-US" altLang="ja-JP" sz="1600" dirty="0" smtClean="0">
                <a:solidFill>
                  <a:schemeClr val="tx1"/>
                </a:solidFill>
              </a:rPr>
              <a:t>3500</a:t>
            </a:r>
            <a:r>
              <a:rPr kumimoji="1" lang="ja-JP" altLang="en-US" sz="1600" dirty="0" smtClean="0">
                <a:solidFill>
                  <a:schemeClr val="tx1"/>
                </a:solidFill>
              </a:rPr>
              <a:t>円</a:t>
            </a:r>
            <a:endParaRPr kumimoji="1" lang="ja-JP" altLang="en-US" sz="1600" dirty="0">
              <a:solidFill>
                <a:schemeClr val="tx1"/>
              </a:solidFill>
            </a:endParaRPr>
          </a:p>
        </p:txBody>
      </p:sp>
      <p:sp>
        <p:nvSpPr>
          <p:cNvPr id="11" name="四角形吹き出し 10"/>
          <p:cNvSpPr/>
          <p:nvPr/>
        </p:nvSpPr>
        <p:spPr>
          <a:xfrm>
            <a:off x="3398387" y="4667664"/>
            <a:ext cx="1751483" cy="437186"/>
          </a:xfrm>
          <a:prstGeom prst="wedgeRectCallout">
            <a:avLst>
              <a:gd name="adj1" fmla="val -32426"/>
              <a:gd name="adj2" fmla="val -139272"/>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１Ｍｂｉｔ　</a:t>
            </a:r>
            <a:r>
              <a:rPr kumimoji="1" lang="en-US" altLang="ja-JP" sz="1200" dirty="0" smtClean="0">
                <a:solidFill>
                  <a:schemeClr val="tx1"/>
                </a:solidFill>
              </a:rPr>
              <a:t>EEPROM</a:t>
            </a:r>
          </a:p>
          <a:p>
            <a:pPr algn="ctr"/>
            <a:r>
              <a:rPr kumimoji="1" lang="en-US" altLang="ja-JP" sz="1200" dirty="0" smtClean="0">
                <a:solidFill>
                  <a:schemeClr val="tx1"/>
                </a:solidFill>
              </a:rPr>
              <a:t>(\250)</a:t>
            </a:r>
            <a:endParaRPr kumimoji="1" lang="ja-JP" altLang="en-US" sz="1200" dirty="0">
              <a:solidFill>
                <a:schemeClr val="tx1"/>
              </a:solidFill>
            </a:endParaRPr>
          </a:p>
        </p:txBody>
      </p:sp>
      <p:sp>
        <p:nvSpPr>
          <p:cNvPr id="14" name="テキスト ボックス 13"/>
          <p:cNvSpPr txBox="1"/>
          <p:nvPr/>
        </p:nvSpPr>
        <p:spPr>
          <a:xfrm>
            <a:off x="215608" y="188640"/>
            <a:ext cx="4089581" cy="461665"/>
          </a:xfrm>
          <a:prstGeom prst="rect">
            <a:avLst/>
          </a:prstGeom>
          <a:noFill/>
        </p:spPr>
        <p:txBody>
          <a:bodyPr wrap="none" rtlCol="0">
            <a:spAutoFit/>
          </a:bodyPr>
          <a:lstStyle/>
          <a:p>
            <a:r>
              <a:rPr kumimoji="1" lang="ja-JP" altLang="en-US" sz="2400" dirty="0" smtClean="0"/>
              <a:t>今回作成した皮膚温測定装置</a:t>
            </a:r>
            <a:endParaRPr kumimoji="1" lang="ja-JP" altLang="en-US" sz="2400" dirty="0"/>
          </a:p>
        </p:txBody>
      </p:sp>
      <p:sp>
        <p:nvSpPr>
          <p:cNvPr id="16" name="テキスト ボックス 15"/>
          <p:cNvSpPr txBox="1"/>
          <p:nvPr/>
        </p:nvSpPr>
        <p:spPr>
          <a:xfrm>
            <a:off x="1475656" y="5386886"/>
            <a:ext cx="6917094" cy="369332"/>
          </a:xfrm>
          <a:prstGeom prst="rect">
            <a:avLst/>
          </a:prstGeom>
          <a:noFill/>
        </p:spPr>
        <p:txBody>
          <a:bodyPr wrap="square" rtlCol="0">
            <a:spAutoFit/>
          </a:bodyPr>
          <a:lstStyle/>
          <a:p>
            <a:r>
              <a:rPr kumimoji="1" lang="en-US" altLang="ja-JP" dirty="0" smtClean="0"/>
              <a:t>1.</a:t>
            </a:r>
            <a:r>
              <a:rPr kumimoji="1" lang="ja-JP" altLang="en-US" dirty="0" smtClean="0"/>
              <a:t>オープンソースのハード＆ソフトを用いているため安価</a:t>
            </a:r>
            <a:endParaRPr kumimoji="1" lang="ja-JP" altLang="en-US" dirty="0"/>
          </a:p>
        </p:txBody>
      </p:sp>
      <p:sp>
        <p:nvSpPr>
          <p:cNvPr id="17" name="テキスト ボックス 16"/>
          <p:cNvSpPr txBox="1"/>
          <p:nvPr/>
        </p:nvSpPr>
        <p:spPr>
          <a:xfrm>
            <a:off x="1475656" y="5737634"/>
            <a:ext cx="6917094" cy="369332"/>
          </a:xfrm>
          <a:prstGeom prst="rect">
            <a:avLst/>
          </a:prstGeom>
          <a:noFill/>
        </p:spPr>
        <p:txBody>
          <a:bodyPr wrap="square" rtlCol="0">
            <a:spAutoFit/>
          </a:bodyPr>
          <a:lstStyle/>
          <a:p>
            <a:r>
              <a:rPr kumimoji="1" lang="en-US" altLang="ja-JP" dirty="0" smtClean="0"/>
              <a:t>2.</a:t>
            </a:r>
            <a:r>
              <a:rPr kumimoji="1" lang="ja-JP" altLang="en-US" dirty="0" smtClean="0"/>
              <a:t>電池駆動で</a:t>
            </a:r>
            <a:r>
              <a:rPr lang="en-US" altLang="ja-JP" dirty="0" smtClean="0"/>
              <a:t>10cm x 6cm x 2cm</a:t>
            </a:r>
            <a:r>
              <a:rPr lang="ja-JP" altLang="en-US" dirty="0" smtClean="0"/>
              <a:t>とコンパクト・軽量</a:t>
            </a:r>
            <a:endParaRPr kumimoji="1" lang="ja-JP" altLang="en-US" dirty="0"/>
          </a:p>
        </p:txBody>
      </p:sp>
      <p:sp>
        <p:nvSpPr>
          <p:cNvPr id="18" name="テキスト ボックス 17"/>
          <p:cNvSpPr txBox="1"/>
          <p:nvPr/>
        </p:nvSpPr>
        <p:spPr>
          <a:xfrm>
            <a:off x="1475656" y="6084004"/>
            <a:ext cx="6917094" cy="369332"/>
          </a:xfrm>
          <a:prstGeom prst="rect">
            <a:avLst/>
          </a:prstGeom>
          <a:noFill/>
        </p:spPr>
        <p:txBody>
          <a:bodyPr wrap="square" rtlCol="0">
            <a:spAutoFit/>
          </a:bodyPr>
          <a:lstStyle/>
          <a:p>
            <a:r>
              <a:rPr kumimoji="1" lang="en-US" altLang="ja-JP" dirty="0" smtClean="0"/>
              <a:t>3.</a:t>
            </a:r>
            <a:r>
              <a:rPr kumimoji="1" lang="ja-JP" altLang="en-US" dirty="0" smtClean="0"/>
              <a:t>特殊なソフトウェアを必要とせず扱いが簡単</a:t>
            </a:r>
            <a:endParaRPr kumimoji="1" lang="ja-JP" altLang="en-US" dirty="0"/>
          </a:p>
        </p:txBody>
      </p:sp>
    </p:spTree>
    <p:extLst>
      <p:ext uri="{BB962C8B-B14F-4D97-AF65-F5344CB8AC3E}">
        <p14:creationId xmlns:p14="http://schemas.microsoft.com/office/powerpoint/2010/main" val="320692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323364"/>
            <a:ext cx="2031325" cy="461665"/>
          </a:xfrm>
          <a:prstGeom prst="rect">
            <a:avLst/>
          </a:prstGeom>
          <a:noFill/>
        </p:spPr>
        <p:txBody>
          <a:bodyPr wrap="none" rtlCol="0">
            <a:spAutoFit/>
          </a:bodyPr>
          <a:lstStyle/>
          <a:p>
            <a:r>
              <a:rPr kumimoji="1" lang="ja-JP" altLang="en-US" sz="2400" dirty="0" smtClean="0"/>
              <a:t>測定器の構造</a:t>
            </a:r>
            <a:endParaRPr kumimoji="1" lang="ja-JP" altLang="en-US" sz="2400" dirty="0"/>
          </a:p>
        </p:txBody>
      </p:sp>
      <p:grpSp>
        <p:nvGrpSpPr>
          <p:cNvPr id="4" name="グループ化 3"/>
          <p:cNvGrpSpPr/>
          <p:nvPr/>
        </p:nvGrpSpPr>
        <p:grpSpPr>
          <a:xfrm>
            <a:off x="1163771" y="3708648"/>
            <a:ext cx="5410125" cy="509027"/>
            <a:chOff x="1163771" y="3708648"/>
            <a:chExt cx="5410125" cy="509027"/>
          </a:xfrm>
        </p:grpSpPr>
        <p:grpSp>
          <p:nvGrpSpPr>
            <p:cNvPr id="5" name="グループ化 4"/>
            <p:cNvGrpSpPr/>
            <p:nvPr/>
          </p:nvGrpSpPr>
          <p:grpSpPr>
            <a:xfrm>
              <a:off x="1163771" y="3708648"/>
              <a:ext cx="5410125" cy="152400"/>
              <a:chOff x="1163771" y="3708648"/>
              <a:chExt cx="5410125" cy="152400"/>
            </a:xfrm>
          </p:grpSpPr>
          <p:cxnSp>
            <p:nvCxnSpPr>
              <p:cNvPr id="7" name="直線コネクタ 6"/>
              <p:cNvCxnSpPr/>
              <p:nvPr/>
            </p:nvCxnSpPr>
            <p:spPr>
              <a:xfrm>
                <a:off x="1163771" y="3708648"/>
                <a:ext cx="5400600"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173296" y="3861048"/>
                <a:ext cx="5400600"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 name="テキスト ボックス 5"/>
            <p:cNvSpPr txBox="1"/>
            <p:nvPr/>
          </p:nvSpPr>
          <p:spPr>
            <a:xfrm>
              <a:off x="4776976" y="3940676"/>
              <a:ext cx="676788" cy="276999"/>
            </a:xfrm>
            <a:prstGeom prst="rect">
              <a:avLst/>
            </a:prstGeom>
            <a:noFill/>
          </p:spPr>
          <p:txBody>
            <a:bodyPr wrap="none" rtlCol="0">
              <a:spAutoFit/>
            </a:bodyPr>
            <a:lstStyle/>
            <a:p>
              <a:r>
                <a:rPr lang="en-US" altLang="ja-JP" sz="1200" dirty="0" smtClean="0"/>
                <a:t>I2C</a:t>
              </a:r>
              <a:r>
                <a:rPr lang="ja-JP" altLang="en-US" sz="1200" dirty="0" smtClean="0"/>
                <a:t>バス</a:t>
              </a:r>
              <a:endParaRPr kumimoji="1" lang="ja-JP" altLang="en-US" sz="1200" dirty="0"/>
            </a:p>
          </p:txBody>
        </p:sp>
      </p:grpSp>
      <p:grpSp>
        <p:nvGrpSpPr>
          <p:cNvPr id="9" name="グループ化 8"/>
          <p:cNvGrpSpPr/>
          <p:nvPr/>
        </p:nvGrpSpPr>
        <p:grpSpPr>
          <a:xfrm>
            <a:off x="6620752" y="2060848"/>
            <a:ext cx="1783274" cy="708075"/>
            <a:chOff x="6620752" y="2060848"/>
            <a:chExt cx="1783274" cy="708075"/>
          </a:xfrm>
        </p:grpSpPr>
        <p:cxnSp>
          <p:nvCxnSpPr>
            <p:cNvPr id="10" name="直線コネクタ 9"/>
            <p:cNvCxnSpPr/>
            <p:nvPr/>
          </p:nvCxnSpPr>
          <p:spPr>
            <a:xfrm>
              <a:off x="6620752" y="2060848"/>
              <a:ext cx="0" cy="70807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6773152" y="2060848"/>
              <a:ext cx="0" cy="70807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925552" y="2060848"/>
              <a:ext cx="0" cy="70807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077952" y="2060848"/>
              <a:ext cx="0" cy="70807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240374" y="2276385"/>
              <a:ext cx="1163652" cy="276999"/>
            </a:xfrm>
            <a:prstGeom prst="rect">
              <a:avLst/>
            </a:prstGeom>
            <a:noFill/>
          </p:spPr>
          <p:txBody>
            <a:bodyPr wrap="none" rtlCol="0">
              <a:spAutoFit/>
            </a:bodyPr>
            <a:lstStyle/>
            <a:p>
              <a:r>
                <a:rPr kumimoji="1" lang="en-US" altLang="ja-JP" sz="1200" dirty="0" smtClean="0"/>
                <a:t>4Wire</a:t>
              </a:r>
              <a:r>
                <a:rPr kumimoji="1" lang="ja-JP" altLang="en-US" sz="1200" dirty="0" smtClean="0"/>
                <a:t>独自バス</a:t>
              </a:r>
              <a:endParaRPr kumimoji="1" lang="ja-JP" altLang="en-US" sz="1200" dirty="0"/>
            </a:p>
          </p:txBody>
        </p:sp>
      </p:grpSp>
      <p:grpSp>
        <p:nvGrpSpPr>
          <p:cNvPr id="16" name="グループ化 15"/>
          <p:cNvGrpSpPr/>
          <p:nvPr/>
        </p:nvGrpSpPr>
        <p:grpSpPr>
          <a:xfrm>
            <a:off x="5655279" y="2708547"/>
            <a:ext cx="2286769" cy="1824588"/>
            <a:chOff x="5655279" y="2708547"/>
            <a:chExt cx="2286769" cy="1824588"/>
          </a:xfrm>
        </p:grpSpPr>
        <p:sp>
          <p:nvSpPr>
            <p:cNvPr id="17" name="正方形/長方形 16"/>
            <p:cNvSpPr/>
            <p:nvPr/>
          </p:nvSpPr>
          <p:spPr>
            <a:xfrm>
              <a:off x="5655279" y="2708547"/>
              <a:ext cx="2286769" cy="1824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5036" y="2996952"/>
              <a:ext cx="1945436" cy="140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9" name="グループ化 18"/>
          <p:cNvGrpSpPr/>
          <p:nvPr/>
        </p:nvGrpSpPr>
        <p:grpSpPr>
          <a:xfrm>
            <a:off x="874231" y="3128773"/>
            <a:ext cx="1368152" cy="1404362"/>
            <a:chOff x="874231" y="3128773"/>
            <a:chExt cx="1368152" cy="1404362"/>
          </a:xfrm>
        </p:grpSpPr>
        <p:sp>
          <p:nvSpPr>
            <p:cNvPr id="20" name="正方形/長方形 19"/>
            <p:cNvSpPr/>
            <p:nvPr/>
          </p:nvSpPr>
          <p:spPr>
            <a:xfrm>
              <a:off x="874231" y="3128773"/>
              <a:ext cx="1368152" cy="1404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7365" y="3260596"/>
              <a:ext cx="1140718" cy="114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グループ化 21"/>
          <p:cNvGrpSpPr/>
          <p:nvPr/>
        </p:nvGrpSpPr>
        <p:grpSpPr>
          <a:xfrm>
            <a:off x="3211348" y="3128773"/>
            <a:ext cx="1368152" cy="1404362"/>
            <a:chOff x="3211348" y="3128773"/>
            <a:chExt cx="1368152" cy="1404362"/>
          </a:xfrm>
        </p:grpSpPr>
        <p:sp>
          <p:nvSpPr>
            <p:cNvPr id="23" name="正方形/長方形 22"/>
            <p:cNvSpPr/>
            <p:nvPr/>
          </p:nvSpPr>
          <p:spPr>
            <a:xfrm>
              <a:off x="3211348" y="3128773"/>
              <a:ext cx="1368152" cy="14043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536" y="3407092"/>
              <a:ext cx="1128713"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5" name="グループ化 24"/>
          <p:cNvGrpSpPr/>
          <p:nvPr/>
        </p:nvGrpSpPr>
        <p:grpSpPr>
          <a:xfrm>
            <a:off x="5493776" y="980728"/>
            <a:ext cx="2736304" cy="1152128"/>
            <a:chOff x="5493776" y="980728"/>
            <a:chExt cx="2736304" cy="1152128"/>
          </a:xfrm>
        </p:grpSpPr>
        <p:sp>
          <p:nvSpPr>
            <p:cNvPr id="26" name="正方形/長方形 25"/>
            <p:cNvSpPr/>
            <p:nvPr/>
          </p:nvSpPr>
          <p:spPr>
            <a:xfrm>
              <a:off x="5493776" y="980728"/>
              <a:ext cx="2736304" cy="11521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3786" y="1040730"/>
              <a:ext cx="2621265" cy="103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角丸四角形 27"/>
          <p:cNvSpPr/>
          <p:nvPr/>
        </p:nvSpPr>
        <p:spPr>
          <a:xfrm>
            <a:off x="874231" y="5229200"/>
            <a:ext cx="7067817" cy="3600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Wire</a:t>
            </a:r>
            <a:r>
              <a:rPr kumimoji="1" lang="ja-JP" altLang="en-US" dirty="0" smtClean="0">
                <a:solidFill>
                  <a:schemeClr val="tx1"/>
                </a:solidFill>
              </a:rPr>
              <a:t>ライブラリ</a:t>
            </a:r>
            <a:endParaRPr kumimoji="1" lang="ja-JP" altLang="en-US" dirty="0">
              <a:solidFill>
                <a:schemeClr val="tx1"/>
              </a:solidFill>
            </a:endParaRPr>
          </a:p>
        </p:txBody>
      </p:sp>
      <p:sp>
        <p:nvSpPr>
          <p:cNvPr id="29" name="角丸四角形 28"/>
          <p:cNvSpPr/>
          <p:nvPr/>
        </p:nvSpPr>
        <p:spPr>
          <a:xfrm>
            <a:off x="885265" y="4725144"/>
            <a:ext cx="1728192" cy="3600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RTC</a:t>
            </a:r>
            <a:r>
              <a:rPr kumimoji="1" lang="ja-JP" altLang="en-US" dirty="0" smtClean="0">
                <a:solidFill>
                  <a:schemeClr val="tx1"/>
                </a:solidFill>
              </a:rPr>
              <a:t>用ライブラリ</a:t>
            </a:r>
            <a:endParaRPr kumimoji="1" lang="ja-JP" altLang="en-US" dirty="0">
              <a:solidFill>
                <a:schemeClr val="tx1"/>
              </a:solidFill>
            </a:endParaRPr>
          </a:p>
        </p:txBody>
      </p:sp>
      <p:sp>
        <p:nvSpPr>
          <p:cNvPr id="30" name="角丸四角形 29"/>
          <p:cNvSpPr/>
          <p:nvPr/>
        </p:nvSpPr>
        <p:spPr>
          <a:xfrm>
            <a:off x="2829480" y="4725144"/>
            <a:ext cx="2232248" cy="3600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EEPROM</a:t>
            </a:r>
            <a:r>
              <a:rPr kumimoji="1" lang="ja-JP" altLang="en-US" dirty="0" smtClean="0">
                <a:solidFill>
                  <a:schemeClr val="tx1"/>
                </a:solidFill>
              </a:rPr>
              <a:t>用ライブラリ</a:t>
            </a:r>
            <a:endParaRPr kumimoji="1" lang="ja-JP" altLang="en-US" dirty="0">
              <a:solidFill>
                <a:schemeClr val="tx1"/>
              </a:solidFill>
            </a:endParaRPr>
          </a:p>
        </p:txBody>
      </p:sp>
      <p:sp>
        <p:nvSpPr>
          <p:cNvPr id="31" name="角丸四角形 30"/>
          <p:cNvSpPr/>
          <p:nvPr/>
        </p:nvSpPr>
        <p:spPr>
          <a:xfrm>
            <a:off x="874230" y="5733256"/>
            <a:ext cx="7067817" cy="3600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tx1"/>
                </a:solidFill>
              </a:rPr>
              <a:t>Arduino</a:t>
            </a:r>
            <a:r>
              <a:rPr kumimoji="1" lang="ja-JP" altLang="en-US" dirty="0" smtClean="0">
                <a:solidFill>
                  <a:schemeClr val="tx1"/>
                </a:solidFill>
              </a:rPr>
              <a:t>開発環境</a:t>
            </a:r>
            <a:endParaRPr kumimoji="1" lang="ja-JP" altLang="en-US" dirty="0">
              <a:solidFill>
                <a:schemeClr val="tx1"/>
              </a:solidFill>
            </a:endParaRPr>
          </a:p>
        </p:txBody>
      </p:sp>
      <p:sp>
        <p:nvSpPr>
          <p:cNvPr id="32" name="角丸四角形 31"/>
          <p:cNvSpPr/>
          <p:nvPr/>
        </p:nvSpPr>
        <p:spPr>
          <a:xfrm>
            <a:off x="5349760" y="476672"/>
            <a:ext cx="3038664" cy="36004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液晶ディスプレイ用ライブラリ</a:t>
            </a:r>
            <a:endParaRPr kumimoji="1" lang="ja-JP" altLang="en-US" dirty="0">
              <a:solidFill>
                <a:schemeClr val="tx1"/>
              </a:solidFill>
            </a:endParaRPr>
          </a:p>
        </p:txBody>
      </p:sp>
      <p:pic>
        <p:nvPicPr>
          <p:cNvPr id="33" name="Picture 11" descr="http://upload.wikimedia.org/wikipedia/commons/thumb/4/42/Opensource.svg/220px-Opensourc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591" y="4646933"/>
            <a:ext cx="601454" cy="54130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1" descr="http://upload.wikimedia.org/wikipedia/commons/thumb/4/42/Opensource.svg/220px-Opensourc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8753" y="5198589"/>
            <a:ext cx="601454" cy="54130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descr="http://upload.wikimedia.org/wikipedia/commons/thumb/4/42/Opensource.svg/220px-Opensourc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8753" y="5733256"/>
            <a:ext cx="601454" cy="54130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1" descr="http://upload.wikimedia.org/wikipedia/commons/thumb/4/42/Opensource.svg/220px-Opensourc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1728" y="4622340"/>
            <a:ext cx="601454" cy="54130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 descr="http://upload.wikimedia.org/wikipedia/commons/thumb/4/42/Opensource.svg/220px-Opensourc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04635" y="386037"/>
            <a:ext cx="601454" cy="5413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5" descr="http://olimex.files.wordpress.com/2012/05/oshw-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08249" y="3944192"/>
            <a:ext cx="618173" cy="502842"/>
          </a:xfrm>
          <a:prstGeom prst="rect">
            <a:avLst/>
          </a:prstGeom>
          <a:noFill/>
          <a:extLst>
            <a:ext uri="{909E8E84-426E-40DD-AFC4-6F175D3DCCD1}">
              <a14:hiddenFill xmlns:a14="http://schemas.microsoft.com/office/drawing/2010/main">
                <a:solidFill>
                  <a:srgbClr val="FFFFFF"/>
                </a:solidFill>
              </a14:hiddenFill>
            </a:ext>
          </a:extLst>
        </p:spPr>
      </p:pic>
      <p:sp>
        <p:nvSpPr>
          <p:cNvPr id="39" name="爆発 1 38"/>
          <p:cNvSpPr/>
          <p:nvPr/>
        </p:nvSpPr>
        <p:spPr>
          <a:xfrm rot="21055842">
            <a:off x="1062971" y="686485"/>
            <a:ext cx="4937028" cy="3145645"/>
          </a:xfrm>
          <a:prstGeom prst="irregularSeal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ほぼ全ての</a:t>
            </a:r>
            <a:endParaRPr lang="en-US" altLang="ja-JP" sz="2400" dirty="0" smtClean="0">
              <a:solidFill>
                <a:schemeClr val="tx1"/>
              </a:solidFill>
            </a:endParaRPr>
          </a:p>
          <a:p>
            <a:pPr algn="ctr"/>
            <a:r>
              <a:rPr lang="ja-JP" altLang="en-US" sz="2400" dirty="0" smtClean="0">
                <a:solidFill>
                  <a:schemeClr val="tx1"/>
                </a:solidFill>
              </a:rPr>
              <a:t>ソフト</a:t>
            </a:r>
            <a:r>
              <a:rPr lang="en-US" altLang="ja-JP" sz="2400" dirty="0" smtClean="0">
                <a:solidFill>
                  <a:schemeClr val="tx1"/>
                </a:solidFill>
              </a:rPr>
              <a:t>/</a:t>
            </a:r>
            <a:r>
              <a:rPr lang="ja-JP" altLang="en-US" sz="2400" dirty="0" smtClean="0">
                <a:solidFill>
                  <a:schemeClr val="tx1"/>
                </a:solidFill>
              </a:rPr>
              <a:t>ハードが</a:t>
            </a:r>
            <a:endParaRPr lang="en-US" altLang="ja-JP" sz="2400" dirty="0" smtClean="0">
              <a:solidFill>
                <a:schemeClr val="tx1"/>
              </a:solidFill>
            </a:endParaRPr>
          </a:p>
          <a:p>
            <a:pPr algn="ctr"/>
            <a:r>
              <a:rPr lang="ja-JP" altLang="en-US" sz="2400" dirty="0" smtClean="0">
                <a:solidFill>
                  <a:schemeClr val="tx1"/>
                </a:solidFill>
              </a:rPr>
              <a:t>オープンソース</a:t>
            </a:r>
            <a:endParaRPr kumimoji="1" lang="ja-JP" altLang="en-US" sz="2400" dirty="0">
              <a:solidFill>
                <a:schemeClr val="tx1"/>
              </a:solidFill>
            </a:endParaRPr>
          </a:p>
        </p:txBody>
      </p:sp>
    </p:spTree>
    <p:extLst>
      <p:ext uri="{BB962C8B-B14F-4D97-AF65-F5344CB8AC3E}">
        <p14:creationId xmlns:p14="http://schemas.microsoft.com/office/powerpoint/2010/main" val="176724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1000" fill="hold"/>
                                        <p:tgtEl>
                                          <p:spTgt spid="39"/>
                                        </p:tgtEl>
                                        <p:attrNameLst>
                                          <p:attrName>ppt_w</p:attrName>
                                        </p:attrNameLst>
                                      </p:cBhvr>
                                      <p:tavLst>
                                        <p:tav tm="0">
                                          <p:val>
                                            <p:fltVal val="0"/>
                                          </p:val>
                                        </p:tav>
                                        <p:tav tm="100000">
                                          <p:val>
                                            <p:strVal val="#ppt_w"/>
                                          </p:val>
                                        </p:tav>
                                      </p:tavLst>
                                    </p:anim>
                                    <p:anim calcmode="lin" valueType="num">
                                      <p:cBhvr>
                                        <p:cTn id="38" dur="1000" fill="hold"/>
                                        <p:tgtEl>
                                          <p:spTgt spid="39"/>
                                        </p:tgtEl>
                                        <p:attrNameLst>
                                          <p:attrName>ppt_h</p:attrName>
                                        </p:attrNameLst>
                                      </p:cBhvr>
                                      <p:tavLst>
                                        <p:tav tm="0">
                                          <p:val>
                                            <p:fltVal val="0"/>
                                          </p:val>
                                        </p:tav>
                                        <p:tav tm="100000">
                                          <p:val>
                                            <p:strVal val="#ppt_h"/>
                                          </p:val>
                                        </p:tav>
                                      </p:tavLst>
                                    </p:anim>
                                    <p:anim calcmode="lin" valueType="num">
                                      <p:cBhvr>
                                        <p:cTn id="3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88640"/>
            <a:ext cx="3570208" cy="461665"/>
          </a:xfrm>
          <a:prstGeom prst="rect">
            <a:avLst/>
          </a:prstGeom>
          <a:noFill/>
        </p:spPr>
        <p:txBody>
          <a:bodyPr wrap="none" rtlCol="0">
            <a:spAutoFit/>
          </a:bodyPr>
          <a:lstStyle/>
          <a:p>
            <a:r>
              <a:rPr kumimoji="1" lang="ja-JP" altLang="en-US" sz="2400" dirty="0" smtClean="0"/>
              <a:t>末梢循環評価手法の比較</a:t>
            </a:r>
            <a:endParaRPr kumimoji="1" lang="ja-JP" altLang="en-US" sz="2400" dirty="0"/>
          </a:p>
        </p:txBody>
      </p:sp>
      <p:grpSp>
        <p:nvGrpSpPr>
          <p:cNvPr id="7" name="グループ化 6"/>
          <p:cNvGrpSpPr/>
          <p:nvPr/>
        </p:nvGrpSpPr>
        <p:grpSpPr>
          <a:xfrm>
            <a:off x="575464" y="1063932"/>
            <a:ext cx="2952328" cy="2568876"/>
            <a:chOff x="575464" y="1063932"/>
            <a:chExt cx="2952328" cy="2568876"/>
          </a:xfrm>
        </p:grpSpPr>
        <p:sp>
          <p:nvSpPr>
            <p:cNvPr id="6" name="正方形/長方形 5"/>
            <p:cNvSpPr/>
            <p:nvPr/>
          </p:nvSpPr>
          <p:spPr>
            <a:xfrm>
              <a:off x="575464" y="1063932"/>
              <a:ext cx="2952328" cy="2568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descr="http://prodimages.vertmarkets.com/image/328788e3/328788e3-a5a2-42d8-a7f7-14c3aa8882f9/original/th_studio_pr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20" y="1148156"/>
              <a:ext cx="2474136" cy="247413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59688" y="1087996"/>
              <a:ext cx="2276585" cy="369332"/>
            </a:xfrm>
            <a:prstGeom prst="rect">
              <a:avLst/>
            </a:prstGeom>
            <a:noFill/>
          </p:spPr>
          <p:txBody>
            <a:bodyPr wrap="none" rtlCol="0">
              <a:spAutoFit/>
            </a:bodyPr>
            <a:lstStyle/>
            <a:p>
              <a:r>
                <a:rPr kumimoji="1" lang="ja-JP" altLang="en-US" dirty="0" smtClean="0"/>
                <a:t>赤外線サーモグラフィ</a:t>
              </a:r>
              <a:endParaRPr kumimoji="1" lang="ja-JP" altLang="en-US" dirty="0"/>
            </a:p>
          </p:txBody>
        </p:sp>
      </p:grpSp>
      <p:grpSp>
        <p:nvGrpSpPr>
          <p:cNvPr id="8" name="グループ化 7"/>
          <p:cNvGrpSpPr/>
          <p:nvPr/>
        </p:nvGrpSpPr>
        <p:grpSpPr>
          <a:xfrm>
            <a:off x="5087221" y="134991"/>
            <a:ext cx="2973125" cy="2568876"/>
            <a:chOff x="5087221" y="134991"/>
            <a:chExt cx="2973125" cy="2568876"/>
          </a:xfrm>
        </p:grpSpPr>
        <p:sp>
          <p:nvSpPr>
            <p:cNvPr id="17" name="正方形/長方形 16"/>
            <p:cNvSpPr/>
            <p:nvPr/>
          </p:nvSpPr>
          <p:spPr>
            <a:xfrm>
              <a:off x="5087221" y="134991"/>
              <a:ext cx="2952328" cy="2568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8" name="Picture 6" descr="http://www.transonicasia.com/images/BLF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620688"/>
              <a:ext cx="214312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bioseb.com/bioseb/pages/objets/image/item/PO2-100D_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848" y="1603519"/>
              <a:ext cx="862362" cy="85373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187444" y="212760"/>
              <a:ext cx="2872902" cy="369332"/>
            </a:xfrm>
            <a:prstGeom prst="rect">
              <a:avLst/>
            </a:prstGeom>
            <a:noFill/>
          </p:spPr>
          <p:txBody>
            <a:bodyPr wrap="none" rtlCol="0">
              <a:spAutoFit/>
            </a:bodyPr>
            <a:lstStyle/>
            <a:p>
              <a:r>
                <a:rPr kumimoji="1" lang="ja-JP" altLang="en-US" dirty="0" smtClean="0"/>
                <a:t>レーザー血流計</a:t>
              </a:r>
              <a:r>
                <a:rPr kumimoji="1" lang="en-US" altLang="ja-JP" dirty="0" smtClean="0"/>
                <a:t>or</a:t>
              </a:r>
              <a:r>
                <a:rPr kumimoji="1" lang="ja-JP" altLang="en-US" dirty="0" smtClean="0"/>
                <a:t>容積脈波</a:t>
              </a:r>
              <a:endParaRPr kumimoji="1" lang="ja-JP" altLang="en-US" dirty="0"/>
            </a:p>
          </p:txBody>
        </p:sp>
      </p:grpSp>
      <p:grpSp>
        <p:nvGrpSpPr>
          <p:cNvPr id="10" name="グループ化 9"/>
          <p:cNvGrpSpPr/>
          <p:nvPr/>
        </p:nvGrpSpPr>
        <p:grpSpPr>
          <a:xfrm>
            <a:off x="3918067" y="3356992"/>
            <a:ext cx="2952328" cy="2568876"/>
            <a:chOff x="3532927" y="3877394"/>
            <a:chExt cx="2952328" cy="2568876"/>
          </a:xfrm>
        </p:grpSpPr>
        <p:sp>
          <p:nvSpPr>
            <p:cNvPr id="19" name="正方形/長方形 18"/>
            <p:cNvSpPr/>
            <p:nvPr/>
          </p:nvSpPr>
          <p:spPr>
            <a:xfrm>
              <a:off x="3532927" y="3877394"/>
              <a:ext cx="2952328" cy="2568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82" name="Picture 10" descr="http://www.drmueller-healthpsychology.com/i/Skin_Temp_Biofeedb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19" y="4365104"/>
              <a:ext cx="2336389" cy="175229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807583" y="3935612"/>
              <a:ext cx="877163" cy="369332"/>
            </a:xfrm>
            <a:prstGeom prst="rect">
              <a:avLst/>
            </a:prstGeom>
            <a:noFill/>
          </p:spPr>
          <p:txBody>
            <a:bodyPr wrap="none" rtlCol="0">
              <a:spAutoFit/>
            </a:bodyPr>
            <a:lstStyle/>
            <a:p>
              <a:r>
                <a:rPr kumimoji="1" lang="ja-JP" altLang="en-US" dirty="0" smtClean="0"/>
                <a:t>皮膚温</a:t>
              </a:r>
              <a:endParaRPr kumimoji="1" lang="ja-JP" altLang="en-US" dirty="0"/>
            </a:p>
          </p:txBody>
        </p:sp>
      </p:grpSp>
      <p:sp>
        <p:nvSpPr>
          <p:cNvPr id="4" name="テキスト ボックス 3"/>
          <p:cNvSpPr txBox="1"/>
          <p:nvPr/>
        </p:nvSpPr>
        <p:spPr>
          <a:xfrm>
            <a:off x="187179" y="2796365"/>
            <a:ext cx="1627369" cy="1200329"/>
          </a:xfrm>
          <a:prstGeom prst="rect">
            <a:avLst/>
          </a:prstGeom>
          <a:solidFill>
            <a:schemeClr val="bg1"/>
          </a:solidFill>
          <a:ln w="19050">
            <a:solidFill>
              <a:schemeClr val="accent3"/>
            </a:solidFill>
          </a:ln>
        </p:spPr>
        <p:txBody>
          <a:bodyPr wrap="none" rtlCol="0">
            <a:spAutoFit/>
          </a:bodyPr>
          <a:lstStyle/>
          <a:p>
            <a:r>
              <a:rPr kumimoji="1" lang="ja-JP" altLang="en-US" dirty="0" smtClean="0"/>
              <a:t>感度：○</a:t>
            </a:r>
            <a:endParaRPr kumimoji="1" lang="en-US" altLang="ja-JP" dirty="0" smtClean="0"/>
          </a:p>
          <a:p>
            <a:r>
              <a:rPr kumimoji="1" lang="ja-JP" altLang="en-US" dirty="0" smtClean="0"/>
              <a:t>応答時間：</a:t>
            </a:r>
            <a:r>
              <a:rPr lang="ja-JP" altLang="en-US" dirty="0"/>
              <a:t>○</a:t>
            </a:r>
            <a:endParaRPr kumimoji="1" lang="en-US" altLang="ja-JP" dirty="0" smtClean="0"/>
          </a:p>
          <a:p>
            <a:r>
              <a:rPr lang="ja-JP" altLang="en-US" dirty="0" smtClean="0"/>
              <a:t>扱いやすさ：△</a:t>
            </a:r>
            <a:endParaRPr lang="en-US" altLang="ja-JP" dirty="0" smtClean="0"/>
          </a:p>
          <a:p>
            <a:r>
              <a:rPr kumimoji="1" lang="ja-JP" altLang="en-US" dirty="0" smtClean="0"/>
              <a:t>コスト：✕</a:t>
            </a:r>
            <a:endParaRPr kumimoji="1" lang="ja-JP" altLang="en-US" dirty="0"/>
          </a:p>
        </p:txBody>
      </p:sp>
      <p:sp>
        <p:nvSpPr>
          <p:cNvPr id="9" name="テキスト ボックス 8"/>
          <p:cNvSpPr txBox="1"/>
          <p:nvPr/>
        </p:nvSpPr>
        <p:spPr>
          <a:xfrm>
            <a:off x="4950542" y="1857092"/>
            <a:ext cx="1608133" cy="1200329"/>
          </a:xfrm>
          <a:prstGeom prst="rect">
            <a:avLst/>
          </a:prstGeom>
          <a:solidFill>
            <a:schemeClr val="bg1"/>
          </a:solidFill>
          <a:ln w="19050">
            <a:solidFill>
              <a:schemeClr val="accent3"/>
            </a:solidFill>
          </a:ln>
        </p:spPr>
        <p:txBody>
          <a:bodyPr wrap="none" rtlCol="0">
            <a:spAutoFit/>
          </a:bodyPr>
          <a:lstStyle/>
          <a:p>
            <a:r>
              <a:rPr kumimoji="1" lang="ja-JP" altLang="en-US" dirty="0" smtClean="0"/>
              <a:t>感度：◎</a:t>
            </a:r>
            <a:endParaRPr kumimoji="1" lang="en-US" altLang="ja-JP" dirty="0" smtClean="0"/>
          </a:p>
          <a:p>
            <a:r>
              <a:rPr lang="ja-JP" altLang="en-US" dirty="0" smtClean="0"/>
              <a:t>時間応答：◎</a:t>
            </a:r>
            <a:endParaRPr kumimoji="1" lang="en-US" altLang="ja-JP" dirty="0" smtClean="0"/>
          </a:p>
          <a:p>
            <a:r>
              <a:rPr lang="ja-JP" altLang="en-US" dirty="0" smtClean="0"/>
              <a:t>扱いやすさ：○</a:t>
            </a:r>
            <a:endParaRPr lang="en-US" altLang="ja-JP" dirty="0" smtClean="0"/>
          </a:p>
          <a:p>
            <a:r>
              <a:rPr kumimoji="1" lang="ja-JP" altLang="en-US" dirty="0" smtClean="0"/>
              <a:t>コスト：✕</a:t>
            </a:r>
            <a:r>
              <a:rPr kumimoji="1" lang="en-US" altLang="ja-JP" dirty="0" smtClean="0"/>
              <a:t>or</a:t>
            </a:r>
            <a:r>
              <a:rPr kumimoji="1" lang="ja-JP" altLang="en-US" dirty="0" smtClean="0"/>
              <a:t>△</a:t>
            </a:r>
            <a:endParaRPr kumimoji="1" lang="ja-JP" altLang="en-US" dirty="0"/>
          </a:p>
        </p:txBody>
      </p:sp>
      <p:sp>
        <p:nvSpPr>
          <p:cNvPr id="11" name="テキスト ボックス 10"/>
          <p:cNvSpPr txBox="1"/>
          <p:nvPr/>
        </p:nvSpPr>
        <p:spPr>
          <a:xfrm>
            <a:off x="6204227" y="4996829"/>
            <a:ext cx="1608133" cy="1200329"/>
          </a:xfrm>
          <a:prstGeom prst="rect">
            <a:avLst/>
          </a:prstGeom>
          <a:solidFill>
            <a:schemeClr val="bg1"/>
          </a:solidFill>
          <a:ln w="19050">
            <a:solidFill>
              <a:schemeClr val="accent3"/>
            </a:solidFill>
          </a:ln>
        </p:spPr>
        <p:txBody>
          <a:bodyPr wrap="none" rtlCol="0">
            <a:spAutoFit/>
          </a:bodyPr>
          <a:lstStyle/>
          <a:p>
            <a:r>
              <a:rPr kumimoji="1" lang="ja-JP" altLang="en-US" dirty="0" smtClean="0"/>
              <a:t>感度：○</a:t>
            </a:r>
            <a:endParaRPr kumimoji="1" lang="en-US" altLang="ja-JP" dirty="0" smtClean="0"/>
          </a:p>
          <a:p>
            <a:r>
              <a:rPr lang="ja-JP" altLang="en-US" dirty="0" smtClean="0"/>
              <a:t>時間応答：△</a:t>
            </a:r>
            <a:endParaRPr kumimoji="1" lang="en-US" altLang="ja-JP" dirty="0" smtClean="0"/>
          </a:p>
          <a:p>
            <a:r>
              <a:rPr lang="ja-JP" altLang="en-US" dirty="0" smtClean="0"/>
              <a:t>扱いやすさ：◎</a:t>
            </a:r>
            <a:endParaRPr lang="en-US" altLang="ja-JP" dirty="0" smtClean="0"/>
          </a:p>
          <a:p>
            <a:r>
              <a:rPr kumimoji="1" lang="ja-JP" altLang="en-US" dirty="0" smtClean="0"/>
              <a:t>コスト：◎</a:t>
            </a:r>
            <a:endParaRPr kumimoji="1" lang="ja-JP" altLang="en-US" dirty="0"/>
          </a:p>
        </p:txBody>
      </p:sp>
      <p:sp>
        <p:nvSpPr>
          <p:cNvPr id="12" name="テキスト ボックス 11"/>
          <p:cNvSpPr txBox="1"/>
          <p:nvPr/>
        </p:nvSpPr>
        <p:spPr>
          <a:xfrm>
            <a:off x="978116" y="6271612"/>
            <a:ext cx="6917094" cy="461665"/>
          </a:xfrm>
          <a:prstGeom prst="rect">
            <a:avLst/>
          </a:prstGeom>
          <a:noFill/>
        </p:spPr>
        <p:txBody>
          <a:bodyPr wrap="square" rtlCol="0">
            <a:spAutoFit/>
          </a:bodyPr>
          <a:lstStyle/>
          <a:p>
            <a:pPr algn="ctr"/>
            <a:r>
              <a:rPr kumimoji="1" lang="ja-JP" altLang="en-US" sz="2400" dirty="0" smtClean="0">
                <a:solidFill>
                  <a:srgbClr val="FF0000"/>
                </a:solidFill>
              </a:rPr>
              <a:t>皮膚温は、コストと扱いやすさに優れた指標</a:t>
            </a:r>
            <a:r>
              <a:rPr lang="ja-JP" altLang="en-US" sz="2400" dirty="0" smtClean="0">
                <a:solidFill>
                  <a:srgbClr val="FF0000"/>
                </a:solidFill>
              </a:rPr>
              <a:t>と言える</a:t>
            </a:r>
            <a:endParaRPr kumimoji="1" lang="ja-JP" altLang="en-US" sz="2400" dirty="0">
              <a:solidFill>
                <a:srgbClr val="FF0000"/>
              </a:solidFill>
            </a:endParaRPr>
          </a:p>
        </p:txBody>
      </p:sp>
    </p:spTree>
    <p:extLst>
      <p:ext uri="{BB962C8B-B14F-4D97-AF65-F5344CB8AC3E}">
        <p14:creationId xmlns:p14="http://schemas.microsoft.com/office/powerpoint/2010/main" val="176724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40234"/>
            <a:ext cx="3759362" cy="461665"/>
          </a:xfrm>
          <a:prstGeom prst="rect">
            <a:avLst/>
          </a:prstGeom>
          <a:noFill/>
        </p:spPr>
        <p:txBody>
          <a:bodyPr wrap="none" rtlCol="0">
            <a:spAutoFit/>
          </a:bodyPr>
          <a:lstStyle/>
          <a:p>
            <a:r>
              <a:rPr kumimoji="1" lang="ja-JP" altLang="en-US" sz="2400" dirty="0" smtClean="0"/>
              <a:t>用いた温度センサーの特徴</a:t>
            </a:r>
            <a:endParaRPr kumimoji="1" lang="ja-JP" altLang="en-US" sz="2400" dirty="0"/>
          </a:p>
        </p:txBody>
      </p:sp>
      <p:pic>
        <p:nvPicPr>
          <p:cNvPr id="4098" name="Picture 2" descr="http://akizukidenshi.com/img/goods/C/I-001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793" y="1124744"/>
            <a:ext cx="1438323" cy="108012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520985" y="1052736"/>
            <a:ext cx="4788490" cy="646331"/>
          </a:xfrm>
          <a:prstGeom prst="rect">
            <a:avLst/>
          </a:prstGeom>
          <a:solidFill>
            <a:schemeClr val="bg1"/>
          </a:solidFill>
          <a:ln w="19050">
            <a:solidFill>
              <a:schemeClr val="accent3"/>
            </a:solidFill>
          </a:ln>
        </p:spPr>
        <p:txBody>
          <a:bodyPr wrap="none" rtlCol="0">
            <a:spAutoFit/>
          </a:bodyPr>
          <a:lstStyle/>
          <a:p>
            <a:r>
              <a:rPr kumimoji="1" lang="en-US" altLang="ja-JP" dirty="0" smtClean="0"/>
              <a:t>LM35DZ</a:t>
            </a:r>
            <a:r>
              <a:rPr kumimoji="1" lang="ja-JP" altLang="en-US" dirty="0" smtClean="0"/>
              <a:t>　（</a:t>
            </a:r>
            <a:r>
              <a:rPr kumimoji="1" lang="en-US" altLang="ja-JP" dirty="0" smtClean="0"/>
              <a:t>National Semiconductor</a:t>
            </a:r>
            <a:r>
              <a:rPr kumimoji="1" lang="ja-JP" altLang="en-US" dirty="0" smtClean="0"/>
              <a:t>製）</a:t>
            </a:r>
            <a:endParaRPr kumimoji="1" lang="en-US" altLang="ja-JP" dirty="0" smtClean="0"/>
          </a:p>
          <a:p>
            <a:r>
              <a:rPr lang="ja-JP" altLang="en-US" dirty="0" smtClean="0"/>
              <a:t>半導体温度センサー（サーマルダイオード方式）</a:t>
            </a:r>
            <a:endParaRPr kumimoji="1" lang="ja-JP" altLang="en-US" dirty="0"/>
          </a:p>
        </p:txBody>
      </p:sp>
      <p:sp>
        <p:nvSpPr>
          <p:cNvPr id="6" name="テキスト ボックス 5"/>
          <p:cNvSpPr txBox="1"/>
          <p:nvPr/>
        </p:nvSpPr>
        <p:spPr>
          <a:xfrm>
            <a:off x="2231116" y="1881698"/>
            <a:ext cx="6301324" cy="646331"/>
          </a:xfrm>
          <a:prstGeom prst="rect">
            <a:avLst/>
          </a:prstGeom>
          <a:solidFill>
            <a:schemeClr val="bg1"/>
          </a:solidFill>
          <a:ln w="19050">
            <a:solidFill>
              <a:schemeClr val="accent3"/>
            </a:solidFill>
          </a:ln>
        </p:spPr>
        <p:txBody>
          <a:bodyPr wrap="square" rtlCol="0">
            <a:spAutoFit/>
          </a:bodyPr>
          <a:lstStyle/>
          <a:p>
            <a:r>
              <a:rPr kumimoji="1" lang="ja-JP" altLang="en-US" dirty="0" smtClean="0"/>
              <a:t>コストが低く（</a:t>
            </a:r>
            <a:r>
              <a:rPr kumimoji="1" lang="en-US" altLang="ja-JP" dirty="0" smtClean="0">
                <a:solidFill>
                  <a:srgbClr val="FF0000"/>
                </a:solidFill>
              </a:rPr>
              <a:t>1</a:t>
            </a:r>
            <a:r>
              <a:rPr kumimoji="1" lang="ja-JP" altLang="en-US" dirty="0" smtClean="0">
                <a:solidFill>
                  <a:srgbClr val="FF0000"/>
                </a:solidFill>
              </a:rPr>
              <a:t>個あたり</a:t>
            </a:r>
            <a:r>
              <a:rPr kumimoji="1" lang="en-US" altLang="ja-JP" dirty="0" smtClean="0">
                <a:solidFill>
                  <a:srgbClr val="FF0000"/>
                </a:solidFill>
              </a:rPr>
              <a:t>100</a:t>
            </a:r>
            <a:r>
              <a:rPr kumimoji="1" lang="ja-JP" altLang="en-US" dirty="0" smtClean="0">
                <a:solidFill>
                  <a:srgbClr val="FF0000"/>
                </a:solidFill>
              </a:rPr>
              <a:t>円程度</a:t>
            </a:r>
            <a:r>
              <a:rPr kumimoji="1" lang="ja-JP" altLang="en-US" dirty="0" smtClean="0"/>
              <a:t>）、出力電圧と温度が線形関係にあるため、</a:t>
            </a:r>
            <a:r>
              <a:rPr kumimoji="1" lang="ja-JP" altLang="en-US" dirty="0" smtClean="0">
                <a:solidFill>
                  <a:srgbClr val="FF0000"/>
                </a:solidFill>
              </a:rPr>
              <a:t>サーミスタより扱いやすい</a:t>
            </a:r>
            <a:r>
              <a:rPr kumimoji="1" lang="ja-JP" altLang="en-US" dirty="0" smtClean="0"/>
              <a:t>。</a:t>
            </a:r>
            <a:endParaRPr kumimoji="1" lang="ja-JP" altLang="en-US" dirty="0"/>
          </a:p>
        </p:txBody>
      </p:sp>
      <p:sp>
        <p:nvSpPr>
          <p:cNvPr id="7" name="テキスト ボックス 6"/>
          <p:cNvSpPr txBox="1"/>
          <p:nvPr/>
        </p:nvSpPr>
        <p:spPr>
          <a:xfrm>
            <a:off x="1368857" y="2710661"/>
            <a:ext cx="4680520" cy="646331"/>
          </a:xfrm>
          <a:prstGeom prst="rect">
            <a:avLst/>
          </a:prstGeom>
          <a:solidFill>
            <a:schemeClr val="bg1"/>
          </a:solidFill>
          <a:ln w="19050">
            <a:solidFill>
              <a:schemeClr val="accent3"/>
            </a:solidFill>
          </a:ln>
        </p:spPr>
        <p:txBody>
          <a:bodyPr wrap="square" rtlCol="0">
            <a:spAutoFit/>
          </a:bodyPr>
          <a:lstStyle/>
          <a:p>
            <a:r>
              <a:rPr lang="zh-CN" altLang="en-US" dirty="0">
                <a:latin typeface="ＭＳ Ｐゴシック" panose="020B0600070205080204" pitchFamily="50" charset="-128"/>
                <a:ea typeface="ＭＳ Ｐゴシック" panose="020B0600070205080204" pitchFamily="50" charset="-128"/>
              </a:rPr>
              <a:t>温度</a:t>
            </a:r>
            <a:r>
              <a:rPr lang="zh-CN" altLang="en-US" dirty="0" smtClean="0">
                <a:latin typeface="ＭＳ Ｐゴシック" panose="020B0600070205080204" pitchFamily="50" charset="-128"/>
                <a:ea typeface="ＭＳ Ｐゴシック" panose="020B0600070205080204" pitchFamily="50" charset="-128"/>
              </a:rPr>
              <a:t>係数</a:t>
            </a:r>
            <a:r>
              <a:rPr lang="ja-JP" altLang="en-US" dirty="0" smtClean="0">
                <a:latin typeface="ＭＳ Ｐゴシック" panose="020B0600070205080204" pitchFamily="50" charset="-128"/>
                <a:ea typeface="ＭＳ Ｐゴシック" panose="020B0600070205080204" pitchFamily="50" charset="-128"/>
              </a:rPr>
              <a:t>：</a:t>
            </a:r>
            <a:r>
              <a:rPr lang="en-US" altLang="ja-JP" dirty="0" smtClean="0">
                <a:latin typeface="ＭＳ Ｐゴシック" panose="020B0600070205080204" pitchFamily="50" charset="-128"/>
                <a:ea typeface="ＭＳ Ｐゴシック" panose="020B0600070205080204" pitchFamily="50" charset="-128"/>
              </a:rPr>
              <a:t>10.0mV</a:t>
            </a:r>
            <a:r>
              <a:rPr lang="en-US" altLang="zh-CN" dirty="0" smtClean="0">
                <a:latin typeface="ＭＳ Ｐゴシック" panose="020B0600070205080204" pitchFamily="50" charset="-128"/>
                <a:ea typeface="ＭＳ Ｐゴシック" panose="020B0600070205080204" pitchFamily="50" charset="-128"/>
              </a:rPr>
              <a:t>/</a:t>
            </a:r>
            <a:r>
              <a:rPr lang="zh-CN" altLang="en-US" dirty="0" smtClean="0">
                <a:latin typeface="ＭＳ Ｐゴシック" panose="020B0600070205080204" pitchFamily="50" charset="-128"/>
                <a:ea typeface="ＭＳ Ｐゴシック" panose="020B0600070205080204" pitchFamily="50" charset="-128"/>
              </a:rPr>
              <a:t>℃</a:t>
            </a:r>
            <a:endParaRPr lang="en-US" altLang="zh-CN"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精度：最大</a:t>
            </a:r>
            <a:r>
              <a:rPr kumimoji="1" lang="en-US" altLang="ja-JP" dirty="0" smtClean="0">
                <a:latin typeface="ＭＳ Ｐゴシック" panose="020B0600070205080204" pitchFamily="50" charset="-128"/>
                <a:ea typeface="ＭＳ Ｐゴシック" panose="020B0600070205080204" pitchFamily="50" charset="-128"/>
              </a:rPr>
              <a:t>±1.5</a:t>
            </a:r>
            <a:r>
              <a:rPr kumimoji="1" lang="ja-JP" altLang="en-US" dirty="0" smtClean="0">
                <a:latin typeface="ＭＳ Ｐゴシック" panose="020B0600070205080204" pitchFamily="50" charset="-128"/>
                <a:ea typeface="ＭＳ Ｐゴシック" panose="020B0600070205080204" pitchFamily="50" charset="-128"/>
              </a:rPr>
              <a:t>～</a:t>
            </a:r>
            <a:r>
              <a:rPr kumimoji="1" lang="en-US" altLang="ja-JP" dirty="0" smtClean="0">
                <a:latin typeface="ＭＳ Ｐゴシック" panose="020B0600070205080204" pitchFamily="50" charset="-128"/>
                <a:ea typeface="ＭＳ Ｐゴシック" panose="020B0600070205080204" pitchFamily="50" charset="-128"/>
              </a:rPr>
              <a:t>2.0</a:t>
            </a:r>
            <a:r>
              <a:rPr kumimoji="1" lang="ja-JP" altLang="en-US" dirty="0" smtClean="0">
                <a:latin typeface="ＭＳ Ｐゴシック" panose="020B0600070205080204" pitchFamily="50" charset="-128"/>
                <a:ea typeface="ＭＳ Ｐゴシック" panose="020B0600070205080204" pitchFamily="50" charset="-128"/>
              </a:rPr>
              <a:t>℃（条件により異なる）</a:t>
            </a:r>
            <a:endParaRPr kumimoji="1" lang="en-US" altLang="ja-JP" dirty="0" smtClean="0">
              <a:latin typeface="ＭＳ Ｐゴシック" panose="020B0600070205080204" pitchFamily="50" charset="-128"/>
              <a:ea typeface="ＭＳ Ｐゴシック" panose="020B0600070205080204" pitchFamily="50" charset="-128"/>
            </a:endParaRPr>
          </a:p>
        </p:txBody>
      </p:sp>
      <p:pic>
        <p:nvPicPr>
          <p:cNvPr id="4100" name="Picture 4" descr="http://www.kitronik.co.uk/wp/wp-content/uploads/2014/01/how_a_thermistor_works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858863"/>
            <a:ext cx="3632262" cy="2594473"/>
          </a:xfrm>
          <a:prstGeom prst="rect">
            <a:avLst/>
          </a:prstGeom>
          <a:noFill/>
          <a:ln w="19050">
            <a:solidFill>
              <a:schemeClr val="accent3"/>
            </a:solidFill>
          </a:ln>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6329" y="3872330"/>
            <a:ext cx="3781091" cy="2581006"/>
          </a:xfrm>
          <a:prstGeom prst="rect">
            <a:avLst/>
          </a:prstGeom>
          <a:noFill/>
          <a:ln w="19050">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82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animEffect transition="in" filter="fade">
                                      <p:cBhvr>
                                        <p:cTn id="30"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1162</Words>
  <Application>Microsoft Office PowerPoint</Application>
  <PresentationFormat>画面に合わせる (4:3)</PresentationFormat>
  <Paragraphs>183</Paragraphs>
  <Slides>16</Slides>
  <Notes>10</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HP-nagano</dc:creator>
  <cp:lastModifiedBy>HP-nagano</cp:lastModifiedBy>
  <cp:revision>297</cp:revision>
  <dcterms:created xsi:type="dcterms:W3CDTF">2014-05-23T08:07:33Z</dcterms:created>
  <dcterms:modified xsi:type="dcterms:W3CDTF">2014-07-01T03:01:28Z</dcterms:modified>
</cp:coreProperties>
</file>