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8" r:id="rId3"/>
    <p:sldId id="260" r:id="rId4"/>
    <p:sldId id="261" r:id="rId5"/>
    <p:sldId id="290" r:id="rId6"/>
    <p:sldId id="262" r:id="rId7"/>
    <p:sldId id="285" r:id="rId8"/>
    <p:sldId id="264" r:id="rId9"/>
    <p:sldId id="281" r:id="rId10"/>
    <p:sldId id="265" r:id="rId11"/>
    <p:sldId id="267" r:id="rId12"/>
    <p:sldId id="297" r:id="rId13"/>
    <p:sldId id="288" r:id="rId14"/>
    <p:sldId id="280" r:id="rId15"/>
    <p:sldId id="278" r:id="rId16"/>
    <p:sldId id="293" r:id="rId17"/>
    <p:sldId id="295" r:id="rId18"/>
    <p:sldId id="271" r:id="rId19"/>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747"/>
    <a:srgbClr val="67C931"/>
    <a:srgbClr val="FFFF66"/>
    <a:srgbClr val="000000"/>
    <a:srgbClr val="D06684"/>
    <a:srgbClr val="AE4471"/>
    <a:srgbClr val="BF5D87"/>
    <a:srgbClr val="3ECE45"/>
    <a:srgbClr val="7EDE83"/>
    <a:srgbClr val="F9DB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87" autoAdjust="0"/>
    <p:restoredTop sz="88101" autoAdjust="0"/>
  </p:normalViewPr>
  <p:slideViewPr>
    <p:cSldViewPr>
      <p:cViewPr>
        <p:scale>
          <a:sx n="70" d="100"/>
          <a:sy n="70" d="100"/>
        </p:scale>
        <p:origin x="-1110" y="-60"/>
      </p:cViewPr>
      <p:guideLst>
        <p:guide orient="horz" pos="2160"/>
        <p:guide pos="2880"/>
      </p:guideLst>
    </p:cSldViewPr>
  </p:slideViewPr>
  <p:notesTextViewPr>
    <p:cViewPr>
      <p:scale>
        <a:sx n="75" d="100"/>
        <a:sy n="75"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5659" cy="496332"/>
          </a:xfrm>
          <a:prstGeom prst="rect">
            <a:avLst/>
          </a:prstGeom>
        </p:spPr>
        <p:txBody>
          <a:bodyPr vert="horz" lIns="91193" tIns="45597" rIns="91193" bIns="4559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1"/>
            <a:ext cx="2945659" cy="496332"/>
          </a:xfrm>
          <a:prstGeom prst="rect">
            <a:avLst/>
          </a:prstGeom>
        </p:spPr>
        <p:txBody>
          <a:bodyPr vert="horz" lIns="91193" tIns="45597" rIns="91193" bIns="45597" rtlCol="0"/>
          <a:lstStyle>
            <a:lvl1pPr algn="r">
              <a:defRPr sz="1200"/>
            </a:lvl1pPr>
          </a:lstStyle>
          <a:p>
            <a:fld id="{6C21467E-448E-4A25-965A-BC349E551F9A}" type="datetimeFigureOut">
              <a:rPr kumimoji="1" lang="ja-JP" altLang="en-US" smtClean="0"/>
              <a:t>2014/7/1</a:t>
            </a:fld>
            <a:endParaRPr kumimoji="1" lang="ja-JP" altLang="en-US"/>
          </a:p>
        </p:txBody>
      </p:sp>
      <p:sp>
        <p:nvSpPr>
          <p:cNvPr id="4" name="スライド イメージ プレースホルダー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193" tIns="45597" rIns="91193" bIns="45597" rtlCol="0" anchor="ctr"/>
          <a:lstStyle/>
          <a:p>
            <a:endParaRPr lang="ja-JP" altLang="en-US"/>
          </a:p>
        </p:txBody>
      </p:sp>
      <p:sp>
        <p:nvSpPr>
          <p:cNvPr id="5" name="ノート プレースホルダー 4"/>
          <p:cNvSpPr>
            <a:spLocks noGrp="1"/>
          </p:cNvSpPr>
          <p:nvPr>
            <p:ph type="body" sz="quarter" idx="3"/>
          </p:nvPr>
        </p:nvSpPr>
        <p:spPr>
          <a:xfrm>
            <a:off x="679768" y="4715153"/>
            <a:ext cx="5438140" cy="4466987"/>
          </a:xfrm>
          <a:prstGeom prst="rect">
            <a:avLst/>
          </a:prstGeom>
        </p:spPr>
        <p:txBody>
          <a:bodyPr vert="horz" lIns="91193" tIns="45597" rIns="91193" bIns="4559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28583"/>
            <a:ext cx="2945659" cy="496332"/>
          </a:xfrm>
          <a:prstGeom prst="rect">
            <a:avLst/>
          </a:prstGeom>
        </p:spPr>
        <p:txBody>
          <a:bodyPr vert="horz" lIns="91193" tIns="45597" rIns="91193" bIns="4559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3"/>
            <a:ext cx="2945659" cy="496332"/>
          </a:xfrm>
          <a:prstGeom prst="rect">
            <a:avLst/>
          </a:prstGeom>
        </p:spPr>
        <p:txBody>
          <a:bodyPr vert="horz" lIns="91193" tIns="45597" rIns="91193" bIns="45597" rtlCol="0" anchor="b"/>
          <a:lstStyle>
            <a:lvl1pPr algn="r">
              <a:defRPr sz="1200"/>
            </a:lvl1pPr>
          </a:lstStyle>
          <a:p>
            <a:fld id="{922894D0-25FE-439D-B82C-B48AA7B7F5B0}" type="slidenum">
              <a:rPr kumimoji="1" lang="ja-JP" altLang="en-US" smtClean="0"/>
              <a:t>‹#›</a:t>
            </a:fld>
            <a:endParaRPr kumimoji="1" lang="ja-JP" altLang="en-US"/>
          </a:p>
        </p:txBody>
      </p:sp>
    </p:spTree>
    <p:extLst>
      <p:ext uri="{BB962C8B-B14F-4D97-AF65-F5344CB8AC3E}">
        <p14:creationId xmlns:p14="http://schemas.microsoft.com/office/powerpoint/2010/main" val="195278383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nissoken.com/s/11147/index.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mtClean="0"/>
              <a:t>ご紹介にあずかりました文京学院大学大学院</a:t>
            </a:r>
            <a:r>
              <a:rPr lang="ja-JP" altLang="en-US"/>
              <a:t>人間学研究科の</a:t>
            </a:r>
            <a:r>
              <a:rPr kumimoji="1" lang="ja-JP" altLang="en-US" smtClean="0"/>
              <a:t>平良です。</a:t>
            </a:r>
            <a:endParaRPr kumimoji="1" lang="en-US" altLang="ja-JP" smtClean="0"/>
          </a:p>
          <a:p>
            <a:r>
              <a:rPr kumimoji="1" lang="ja-JP" altLang="en-US" smtClean="0"/>
              <a:t>本日は、</a:t>
            </a:r>
            <a:r>
              <a:rPr lang="ja-JP" altLang="en-US"/>
              <a:t>フィジカルコンピューティングとデジタルファブリケーションを用いた低コスト皮膚温測定装置の開発とその運用（</a:t>
            </a:r>
            <a:r>
              <a:rPr lang="en-US" altLang="ja-JP"/>
              <a:t>2</a:t>
            </a:r>
            <a:r>
              <a:rPr lang="ja-JP" altLang="en-US"/>
              <a:t>）というタイトルのもと</a:t>
            </a:r>
            <a:endParaRPr lang="en-US" altLang="ja-JP"/>
          </a:p>
          <a:p>
            <a:r>
              <a:rPr lang="ja-JP" altLang="en-US"/>
              <a:t>研究発表をさせていただきます。</a:t>
            </a:r>
            <a:endParaRPr kumimoji="1" lang="ja-JP" altLang="en-US" dirty="0"/>
          </a:p>
        </p:txBody>
      </p:sp>
      <p:sp>
        <p:nvSpPr>
          <p:cNvPr id="4" name="スライド番号プレースホルダー 3"/>
          <p:cNvSpPr>
            <a:spLocks noGrp="1"/>
          </p:cNvSpPr>
          <p:nvPr>
            <p:ph type="sldNum" sz="quarter" idx="10"/>
          </p:nvPr>
        </p:nvSpPr>
        <p:spPr/>
        <p:txBody>
          <a:bodyPr/>
          <a:lstStyle/>
          <a:p>
            <a:fld id="{922894D0-25FE-439D-B82C-B48AA7B7F5B0}" type="slidenum">
              <a:rPr kumimoji="1" lang="ja-JP" altLang="en-US" smtClean="0"/>
              <a:t>1</a:t>
            </a:fld>
            <a:endParaRPr kumimoji="1" lang="ja-JP" altLang="en-US"/>
          </a:p>
        </p:txBody>
      </p:sp>
    </p:spTree>
    <p:extLst>
      <p:ext uri="{BB962C8B-B14F-4D97-AF65-F5344CB8AC3E}">
        <p14:creationId xmlns:p14="http://schemas.microsoft.com/office/powerpoint/2010/main" val="1477198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900" dirty="0"/>
              <a:t>全般的脱活性および脱活性－睡眠は有意に上昇し、高活性は有意に下降</a:t>
            </a:r>
            <a:r>
              <a:rPr lang="ja-JP" altLang="en-US" sz="900"/>
              <a:t>しました。</a:t>
            </a:r>
            <a:endParaRPr lang="en-US" altLang="ja-JP" sz="900"/>
          </a:p>
          <a:p>
            <a:r>
              <a:rPr lang="ja-JP" altLang="en-US" sz="900"/>
              <a:t>このことから、マッサージは緊張やいらいらといった過度の活性を低下させ、落ち着きやくつろぎといった脱活性を高めることが示されました。</a:t>
            </a:r>
            <a:endParaRPr lang="en-US" altLang="ja-JP" sz="900" dirty="0"/>
          </a:p>
          <a:p>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922894D0-25FE-439D-B82C-B48AA7B7F5B0}" type="slidenum">
              <a:rPr kumimoji="1" lang="ja-JP" altLang="en-US" smtClean="0"/>
              <a:t>10</a:t>
            </a:fld>
            <a:endParaRPr kumimoji="1" lang="ja-JP" altLang="en-US"/>
          </a:p>
        </p:txBody>
      </p:sp>
    </p:spTree>
    <p:extLst>
      <p:ext uri="{BB962C8B-B14F-4D97-AF65-F5344CB8AC3E}">
        <p14:creationId xmlns:p14="http://schemas.microsoft.com/office/powerpoint/2010/main" val="920882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mtClean="0"/>
              <a:t>次に、皮膚温と心理指標の関係性を検討するため、相関係数を求めました。</a:t>
            </a:r>
            <a:endParaRPr kumimoji="1" lang="en-US" altLang="ja-JP" smtClean="0"/>
          </a:p>
          <a:p>
            <a:r>
              <a:rPr kumimoji="1" lang="ja-JP" altLang="en-US" smtClean="0"/>
              <a:t>その結果、施術期間全体の皮膚温と</a:t>
            </a:r>
            <a:r>
              <a:rPr lang="ja-JP" altLang="en-US"/>
              <a:t>全般的活性の間に有意な負の相関が認められました。</a:t>
            </a:r>
            <a:endParaRPr lang="en-US" altLang="ja-JP"/>
          </a:p>
          <a:p>
            <a:r>
              <a:rPr kumimoji="1" lang="ja-JP" altLang="en-US" smtClean="0"/>
              <a:t>このことから、活動的なや活発なといった活性状態が低いほど、施術期の皮膚温は高くなる可能性が考えられます。</a:t>
            </a:r>
            <a:endParaRPr kumimoji="1" lang="ja-JP" altLang="en-US" dirty="0"/>
          </a:p>
        </p:txBody>
      </p:sp>
      <p:sp>
        <p:nvSpPr>
          <p:cNvPr id="4" name="スライド番号プレースホルダー 3"/>
          <p:cNvSpPr>
            <a:spLocks noGrp="1"/>
          </p:cNvSpPr>
          <p:nvPr>
            <p:ph type="sldNum" sz="quarter" idx="10"/>
          </p:nvPr>
        </p:nvSpPr>
        <p:spPr/>
        <p:txBody>
          <a:bodyPr/>
          <a:lstStyle/>
          <a:p>
            <a:fld id="{922894D0-25FE-439D-B82C-B48AA7B7F5B0}" type="slidenum">
              <a:rPr kumimoji="1" lang="ja-JP" altLang="en-US" smtClean="0"/>
              <a:t>11</a:t>
            </a:fld>
            <a:endParaRPr kumimoji="1" lang="ja-JP" altLang="en-US"/>
          </a:p>
        </p:txBody>
      </p:sp>
    </p:spTree>
    <p:extLst>
      <p:ext uri="{BB962C8B-B14F-4D97-AF65-F5344CB8AC3E}">
        <p14:creationId xmlns:p14="http://schemas.microsoft.com/office/powerpoint/2010/main" val="3166206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このように全体としては、徐々に上昇していく傾向がみられましたが、（日毎のグラフを表示）</a:t>
            </a:r>
            <a:endParaRPr kumimoji="1" lang="en-US" altLang="ja-JP" dirty="0" smtClean="0"/>
          </a:p>
          <a:p>
            <a:r>
              <a:rPr kumimoji="1" lang="ja-JP" altLang="en-US" dirty="0" smtClean="0"/>
              <a:t>実際には、参加者全員が一様に上昇を示したわけではなく、右の図のようになかなか上昇しない人や</a:t>
            </a:r>
            <a:endParaRPr kumimoji="1" lang="en-US" altLang="ja-JP" dirty="0" smtClean="0"/>
          </a:p>
          <a:p>
            <a:r>
              <a:rPr kumimoji="1" lang="ja-JP" altLang="en-US" dirty="0" smtClean="0"/>
              <a:t>途中から下降してしまう人もみられ、実際に様々な要因が皮膚温の変化に影響を与えている可能性が考えられました。</a:t>
            </a:r>
            <a:endParaRPr kumimoji="1" lang="ja-JP" altLang="en-US" dirty="0"/>
          </a:p>
        </p:txBody>
      </p:sp>
      <p:sp>
        <p:nvSpPr>
          <p:cNvPr id="4" name="スライド番号プレースホルダー 3"/>
          <p:cNvSpPr>
            <a:spLocks noGrp="1"/>
          </p:cNvSpPr>
          <p:nvPr>
            <p:ph type="sldNum" sz="quarter" idx="10"/>
          </p:nvPr>
        </p:nvSpPr>
        <p:spPr/>
        <p:txBody>
          <a:bodyPr/>
          <a:lstStyle/>
          <a:p>
            <a:fld id="{922894D0-25FE-439D-B82C-B48AA7B7F5B0}" type="slidenum">
              <a:rPr kumimoji="1" lang="ja-JP" altLang="en-US" smtClean="0"/>
              <a:t>12</a:t>
            </a:fld>
            <a:endParaRPr kumimoji="1" lang="ja-JP" altLang="en-US"/>
          </a:p>
        </p:txBody>
      </p:sp>
    </p:spTree>
    <p:extLst>
      <p:ext uri="{BB962C8B-B14F-4D97-AF65-F5344CB8AC3E}">
        <p14:creationId xmlns:p14="http://schemas.microsoft.com/office/powerpoint/2010/main" val="13315295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1931">
              <a:defRPr/>
            </a:pPr>
            <a:r>
              <a:rPr kumimoji="1" lang="ja-JP" altLang="en-US" dirty="0" smtClean="0"/>
              <a:t>そこで、毎日の撤収時に、</a:t>
            </a:r>
            <a:r>
              <a:rPr kumimoji="1" lang="ja-JP" altLang="en-US" dirty="0" smtClean="0">
                <a:solidFill>
                  <a:srgbClr val="FF4747"/>
                </a:solidFill>
              </a:rPr>
              <a:t>測定結果について積極的なディスカッション</a:t>
            </a:r>
            <a:r>
              <a:rPr kumimoji="1" lang="ja-JP" altLang="en-US" dirty="0" smtClean="0"/>
              <a:t>が行われました。</a:t>
            </a:r>
            <a:endParaRPr kumimoji="1" lang="en-US" altLang="ja-JP" dirty="0" smtClean="0"/>
          </a:p>
          <a:p>
            <a:r>
              <a:rPr kumimoji="1" lang="ja-JP" altLang="en-US" dirty="0" smtClean="0"/>
              <a:t>その結果、計測器に不慣れで施術者が緊張してしまうことや、</a:t>
            </a:r>
            <a:endParaRPr kumimoji="1" lang="en-US" altLang="ja-JP" dirty="0" smtClean="0"/>
          </a:p>
          <a:p>
            <a:r>
              <a:rPr kumimoji="1" lang="ja-JP" altLang="en-US" dirty="0" smtClean="0"/>
              <a:t>実験の都合上、会話ができないため普段のケアとは異なる等の意見が得られました。</a:t>
            </a:r>
            <a:endParaRPr kumimoji="1" lang="en-US" altLang="ja-JP" dirty="0" smtClean="0"/>
          </a:p>
          <a:p>
            <a:r>
              <a:rPr kumimoji="1" lang="ja-JP" altLang="en-US" dirty="0" smtClean="0"/>
              <a:t>このような過程を通して、振り返りが重要であることが考えられ、新たにケア記録ノートを導入しました。</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922894D0-25FE-439D-B82C-B48AA7B7F5B0}" type="slidenum">
              <a:rPr kumimoji="1" lang="ja-JP" altLang="en-US" smtClean="0"/>
              <a:t>13</a:t>
            </a:fld>
            <a:endParaRPr kumimoji="1" lang="ja-JP" altLang="en-US"/>
          </a:p>
        </p:txBody>
      </p:sp>
    </p:spTree>
    <p:extLst>
      <p:ext uri="{BB962C8B-B14F-4D97-AF65-F5344CB8AC3E}">
        <p14:creationId xmlns:p14="http://schemas.microsoft.com/office/powerpoint/2010/main" val="3764283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a:t>この記録ノートは、その日に行った全参加者の皮膚温および各施術者が担当した参加者の皮膚温をグラフに示し、</a:t>
            </a:r>
            <a:endParaRPr lang="en-US" altLang="ja-JP" sz="1400"/>
          </a:p>
          <a:p>
            <a:r>
              <a:rPr lang="ja-JP" altLang="en-US" sz="1400"/>
              <a:t>実験者が気づいたことや施術者が気づいたこと、感想を求めることで振り返りを行いました。</a:t>
            </a:r>
            <a:endParaRPr lang="ja-JP" altLang="en-US" sz="1400" dirty="0"/>
          </a:p>
        </p:txBody>
      </p:sp>
      <p:sp>
        <p:nvSpPr>
          <p:cNvPr id="4" name="スライド番号プレースホルダー 3"/>
          <p:cNvSpPr>
            <a:spLocks noGrp="1"/>
          </p:cNvSpPr>
          <p:nvPr>
            <p:ph type="sldNum" sz="quarter" idx="10"/>
          </p:nvPr>
        </p:nvSpPr>
        <p:spPr/>
        <p:txBody>
          <a:bodyPr/>
          <a:lstStyle/>
          <a:p>
            <a:fld id="{922894D0-25FE-439D-B82C-B48AA7B7F5B0}" type="slidenum">
              <a:rPr kumimoji="1" lang="ja-JP" altLang="en-US" smtClean="0"/>
              <a:t>14</a:t>
            </a:fld>
            <a:endParaRPr kumimoji="1" lang="ja-JP" altLang="en-US"/>
          </a:p>
        </p:txBody>
      </p:sp>
    </p:spTree>
    <p:extLst>
      <p:ext uri="{BB962C8B-B14F-4D97-AF65-F5344CB8AC3E}">
        <p14:creationId xmlns:p14="http://schemas.microsoft.com/office/powerpoint/2010/main" val="33664263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まず、皮膚温測定により得られた気づきとしてエアコンの風向や部屋が広くて寒い等の外気温との関係に関する記述が見られました。</a:t>
            </a:r>
            <a:endParaRPr lang="en-US" altLang="ja-JP" dirty="0"/>
          </a:p>
          <a:p>
            <a:r>
              <a:rPr kumimoji="1" lang="ja-JP" altLang="en-US" dirty="0" smtClean="0"/>
              <a:t>皮膚温は</a:t>
            </a:r>
            <a:r>
              <a:rPr lang="ja-JP" altLang="en-US" dirty="0" smtClean="0"/>
              <a:t>環境の影響を受け易すぎるとの指摘があることからも、測定環境の室温を一定に保つよう工夫する必要があると考えられます。</a:t>
            </a:r>
            <a:endParaRPr lang="en-US" altLang="ja-JP" dirty="0" smtClean="0"/>
          </a:p>
          <a:p>
            <a:r>
              <a:rPr lang="ja-JP" altLang="en-US" dirty="0" smtClean="0"/>
              <a:t>また、ネック</a:t>
            </a:r>
            <a:r>
              <a:rPr lang="en-US" altLang="ja-JP" dirty="0" smtClean="0"/>
              <a:t>&amp;</a:t>
            </a:r>
            <a:r>
              <a:rPr lang="ja-JP" altLang="en-US" dirty="0" smtClean="0"/>
              <a:t>ショルダーの中盤で皮膚温が下がるのが気になったという意見が得られました。</a:t>
            </a:r>
            <a:endParaRPr lang="en-US" altLang="ja-JP" dirty="0" smtClean="0"/>
          </a:p>
          <a:p>
            <a:r>
              <a:rPr kumimoji="1" lang="ja-JP" altLang="en-US" dirty="0" smtClean="0"/>
              <a:t>これは、</a:t>
            </a:r>
            <a:r>
              <a:rPr lang="ja-JP" altLang="en-US" dirty="0" smtClean="0"/>
              <a:t>開始後</a:t>
            </a:r>
            <a:r>
              <a:rPr lang="en-US" altLang="ja-JP" dirty="0" smtClean="0"/>
              <a:t>10</a:t>
            </a:r>
            <a:r>
              <a:rPr lang="ja-JP" altLang="en-US" dirty="0" smtClean="0"/>
              <a:t>分の時点で行う、立ち上がってのケアが原因の可能性と考えられます。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922894D0-25FE-439D-B82C-B48AA7B7F5B0}" type="slidenum">
              <a:rPr kumimoji="1" lang="ja-JP" altLang="en-US" smtClean="0"/>
              <a:t>15</a:t>
            </a:fld>
            <a:endParaRPr kumimoji="1" lang="ja-JP" altLang="en-US"/>
          </a:p>
        </p:txBody>
      </p:sp>
    </p:spTree>
    <p:extLst>
      <p:ext uri="{BB962C8B-B14F-4D97-AF65-F5344CB8AC3E}">
        <p14:creationId xmlns:p14="http://schemas.microsoft.com/office/powerpoint/2010/main" val="1691160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mtClean="0"/>
              <a:t>さらに、参加者の特徴と皮膚温変化の関係から得られた気づきとしては、ケア経験の違いに関することや初心者への配慮に関する意見が記述されていました。</a:t>
            </a:r>
            <a:endParaRPr kumimoji="1" lang="en-US" altLang="ja-JP" smtClean="0"/>
          </a:p>
          <a:p>
            <a:r>
              <a:rPr kumimoji="1" lang="ja-JP" altLang="en-US" smtClean="0"/>
              <a:t>これらのことから、記憶が明確なうちにノートを記入することで、皮膚温変化傾向から</a:t>
            </a:r>
            <a:r>
              <a:rPr lang="ja-JP" altLang="en-US">
                <a:solidFill>
                  <a:sysClr val="windowText" lastClr="000000"/>
                </a:solidFill>
              </a:rPr>
              <a:t>心身相関への気づきを促すことができ、</a:t>
            </a:r>
            <a:endParaRPr lang="en-US" altLang="ja-JP">
              <a:solidFill>
                <a:sysClr val="windowText" lastClr="000000"/>
              </a:solidFill>
            </a:endParaRPr>
          </a:p>
          <a:p>
            <a:r>
              <a:rPr kumimoji="1" lang="ja-JP" altLang="en-US" smtClean="0"/>
              <a:t>さらに参加者の生体反応が自己にフィードバックされ学習が促進されるという一連のプロセスが考えられます。</a:t>
            </a:r>
          </a:p>
          <a:p>
            <a:r>
              <a:rPr kumimoji="1" lang="ja-JP" altLang="en-US" smtClean="0"/>
              <a:t>フィードバック刺激への集中は、しばしばリラクセーションを妨げることが報告されていることから、参加者ではなく施術者へフィードバックする手続きにより</a:t>
            </a:r>
            <a:endParaRPr kumimoji="1" lang="en-US" altLang="ja-JP" smtClean="0"/>
          </a:p>
          <a:p>
            <a:r>
              <a:rPr kumimoji="1" lang="ja-JP" altLang="en-US" smtClean="0"/>
              <a:t>刺激への集中を取り除くことができ、効率よくリラックスを促すことが可能であると考えられます。</a:t>
            </a:r>
            <a:endParaRPr kumimoji="1" lang="en-US" altLang="ja-JP" smtClean="0"/>
          </a:p>
          <a:p>
            <a:r>
              <a:rPr kumimoji="1" lang="ja-JP" altLang="en-US" smtClean="0"/>
              <a:t>これは、</a:t>
            </a:r>
            <a:r>
              <a:rPr lang="ja-JP" altLang="en-US">
                <a:solidFill>
                  <a:srgbClr val="FF4747"/>
                </a:solidFill>
              </a:rPr>
              <a:t>ある種の新しいバイオフィードバックと言えるかもしれません。</a:t>
            </a:r>
            <a:endParaRPr kumimoji="1" lang="ja-JP" altLang="en-US" smtClean="0"/>
          </a:p>
        </p:txBody>
      </p:sp>
      <p:sp>
        <p:nvSpPr>
          <p:cNvPr id="4" name="スライド番号プレースホルダー 3"/>
          <p:cNvSpPr>
            <a:spLocks noGrp="1"/>
          </p:cNvSpPr>
          <p:nvPr>
            <p:ph type="sldNum" sz="quarter" idx="10"/>
          </p:nvPr>
        </p:nvSpPr>
        <p:spPr/>
        <p:txBody>
          <a:bodyPr/>
          <a:lstStyle/>
          <a:p>
            <a:fld id="{922894D0-25FE-439D-B82C-B48AA7B7F5B0}" type="slidenum">
              <a:rPr kumimoji="1" lang="ja-JP" altLang="en-US" smtClean="0"/>
              <a:t>16</a:t>
            </a:fld>
            <a:endParaRPr kumimoji="1" lang="ja-JP" altLang="en-US"/>
          </a:p>
        </p:txBody>
      </p:sp>
    </p:spTree>
    <p:extLst>
      <p:ext uri="{BB962C8B-B14F-4D97-AF65-F5344CB8AC3E}">
        <p14:creationId xmlns:p14="http://schemas.microsoft.com/office/powerpoint/2010/main" val="36416532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mtClean="0"/>
              <a:t>本研究のまとめに入らせていただきます。</a:t>
            </a:r>
            <a:endParaRPr kumimoji="1" lang="en-US" altLang="ja-JP" smtClean="0"/>
          </a:p>
          <a:p>
            <a:r>
              <a:rPr kumimoji="1" lang="ja-JP" altLang="en-US" smtClean="0"/>
              <a:t>今回の測定で得られた成果としましては、まず</a:t>
            </a:r>
            <a:r>
              <a:rPr kumimoji="1" lang="en-US" altLang="ja-JP" smtClean="0"/>
              <a:t>1</a:t>
            </a:r>
            <a:r>
              <a:rPr kumimoji="1" lang="ja-JP" altLang="en-US" smtClean="0"/>
              <a:t>点目に実際の</a:t>
            </a:r>
            <a:r>
              <a:rPr lang="ja-JP" altLang="en-US"/>
              <a:t>リラクセーション現場での皮膚温変化を明らかにすることができました。</a:t>
            </a:r>
            <a:endParaRPr lang="en-US" altLang="ja-JP"/>
          </a:p>
          <a:p>
            <a:r>
              <a:rPr lang="en-US" altLang="ja-JP"/>
              <a:t>2</a:t>
            </a:r>
            <a:r>
              <a:rPr lang="ja-JP" altLang="en-US"/>
              <a:t>点目としては、作成した測定器は現場で運用するうえで必要十分な機能があったことが考えられました。</a:t>
            </a:r>
            <a:endParaRPr lang="en-US" altLang="ja-JP"/>
          </a:p>
          <a:p>
            <a:r>
              <a:rPr lang="en-US" altLang="ja-JP"/>
              <a:t>3</a:t>
            </a:r>
            <a:r>
              <a:rPr lang="ja-JP" altLang="en-US"/>
              <a:t>点目に、皮膚温変化を</a:t>
            </a:r>
            <a:r>
              <a:rPr lang="en-US" altLang="ja-JP"/>
              <a:t>FB</a:t>
            </a:r>
            <a:r>
              <a:rPr lang="ja-JP" altLang="en-US"/>
              <a:t>することで、施術者の気づきを促すことができた可能性が考えられます。</a:t>
            </a:r>
            <a:endParaRPr lang="en-US" altLang="ja-JP"/>
          </a:p>
          <a:p>
            <a:r>
              <a:rPr lang="ja-JP" altLang="en-US">
                <a:solidFill>
                  <a:srgbClr val="FF4747"/>
                </a:solidFill>
              </a:rPr>
              <a:t>今後は、</a:t>
            </a:r>
            <a:r>
              <a:rPr lang="en-US" altLang="ja-JP"/>
              <a:t>BF</a:t>
            </a:r>
            <a:r>
              <a:rPr lang="ja-JP" altLang="en-US"/>
              <a:t>機能の付加および現場での適用方法の検証とより多くの現場でどのように普及を行うかについて検討したいと考えています。</a:t>
            </a:r>
            <a:endParaRPr kumimoji="1" lang="ja-JP" altLang="en-US"/>
          </a:p>
        </p:txBody>
      </p:sp>
      <p:sp>
        <p:nvSpPr>
          <p:cNvPr id="4" name="スライド番号プレースホルダー 3"/>
          <p:cNvSpPr>
            <a:spLocks noGrp="1"/>
          </p:cNvSpPr>
          <p:nvPr>
            <p:ph type="sldNum" sz="quarter" idx="10"/>
          </p:nvPr>
        </p:nvSpPr>
        <p:spPr/>
        <p:txBody>
          <a:bodyPr/>
          <a:lstStyle/>
          <a:p>
            <a:fld id="{922894D0-25FE-439D-B82C-B48AA7B7F5B0}" type="slidenum">
              <a:rPr kumimoji="1" lang="ja-JP" altLang="en-US" smtClean="0"/>
              <a:t>17</a:t>
            </a:fld>
            <a:endParaRPr kumimoji="1" lang="ja-JP" altLang="en-US"/>
          </a:p>
        </p:txBody>
      </p:sp>
    </p:spTree>
    <p:extLst>
      <p:ext uri="{BB962C8B-B14F-4D97-AF65-F5344CB8AC3E}">
        <p14:creationId xmlns:p14="http://schemas.microsoft.com/office/powerpoint/2010/main" val="20636871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1931">
              <a:defRPr/>
            </a:pPr>
            <a:r>
              <a:rPr kumimoji="1" lang="ja-JP" altLang="en-US" smtClean="0"/>
              <a:t>本研究にご協力いただきました日本セラピューティック・ケア協会の皆様にこの場をお借りしてお礼申し上げます。</a:t>
            </a:r>
            <a:endParaRPr kumimoji="1" lang="en-US" altLang="ja-JP" smtClean="0"/>
          </a:p>
          <a:p>
            <a:pPr defTabSz="911931">
              <a:defRPr/>
            </a:pPr>
            <a:r>
              <a:rPr kumimoji="1" lang="ja-JP" altLang="en-US" smtClean="0"/>
              <a:t>ご清聴ありがとうございました。</a:t>
            </a:r>
          </a:p>
        </p:txBody>
      </p:sp>
      <p:sp>
        <p:nvSpPr>
          <p:cNvPr id="4" name="スライド番号プレースホルダー 3"/>
          <p:cNvSpPr>
            <a:spLocks noGrp="1"/>
          </p:cNvSpPr>
          <p:nvPr>
            <p:ph type="sldNum" sz="quarter" idx="10"/>
          </p:nvPr>
        </p:nvSpPr>
        <p:spPr/>
        <p:txBody>
          <a:bodyPr/>
          <a:lstStyle/>
          <a:p>
            <a:fld id="{922894D0-25FE-439D-B82C-B48AA7B7F5B0}" type="slidenum">
              <a:rPr kumimoji="1" lang="ja-JP" altLang="en-US" smtClean="0"/>
              <a:t>18</a:t>
            </a:fld>
            <a:endParaRPr kumimoji="1" lang="ja-JP" altLang="en-US"/>
          </a:p>
        </p:txBody>
      </p:sp>
    </p:spTree>
    <p:extLst>
      <p:ext uri="{BB962C8B-B14F-4D97-AF65-F5344CB8AC3E}">
        <p14:creationId xmlns:p14="http://schemas.microsoft.com/office/powerpoint/2010/main" val="3386869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mtClean="0"/>
              <a:t>はじめに、問題と目的です。</a:t>
            </a:r>
            <a:endParaRPr kumimoji="1" lang="en-US" altLang="ja-JP" smtClean="0"/>
          </a:p>
          <a:p>
            <a:r>
              <a:rPr kumimoji="1" lang="ja-JP" altLang="en-US" smtClean="0"/>
              <a:t>リラクセーションを目的とする施設・手法は様々なものがあり、代表的なものとしてはマッサージやアロマテラピー、その他にも音楽</a:t>
            </a:r>
            <a:endParaRPr kumimoji="1" lang="en-US" altLang="ja-JP" smtClean="0"/>
          </a:p>
          <a:p>
            <a:r>
              <a:rPr kumimoji="1" lang="ja-JP" altLang="en-US" smtClean="0"/>
              <a:t>や映像視聴等があげられます。</a:t>
            </a:r>
            <a:endParaRPr kumimoji="1" lang="en-US" altLang="ja-JP" smtClean="0"/>
          </a:p>
          <a:p>
            <a:r>
              <a:rPr kumimoji="1" lang="ja-JP" altLang="en-US" smtClean="0"/>
              <a:t>しかし、リラクセーションを実際に行っている現場では、データの測定の困難さから、リラクセーション効果の検証が十分ではないことが</a:t>
            </a:r>
            <a:endParaRPr kumimoji="1" lang="en-US" altLang="ja-JP" smtClean="0"/>
          </a:p>
          <a:p>
            <a:r>
              <a:rPr kumimoji="1" lang="ja-JP" altLang="en-US" smtClean="0"/>
              <a:t>考えられます。</a:t>
            </a:r>
            <a:endParaRPr kumimoji="1" lang="en-US" altLang="ja-JP" smtClean="0"/>
          </a:p>
          <a:p>
            <a:r>
              <a:rPr kumimoji="1" lang="ja-JP" altLang="en-US" smtClean="0"/>
              <a:t>このことから、現場で測定することで、主観的な気持ちよさだけでなく身体に</a:t>
            </a:r>
            <a:r>
              <a:rPr lang="ja-JP" altLang="en-US" smtClean="0">
                <a:solidFill>
                  <a:srgbClr val="FF4747"/>
                </a:solidFill>
              </a:rPr>
              <a:t>どのような効果が現れるのか明らかにする</a:t>
            </a:r>
            <a:r>
              <a:rPr lang="ja-JP" altLang="en-US" smtClean="0"/>
              <a:t>必要</a:t>
            </a:r>
            <a:endParaRPr lang="en-US" altLang="ja-JP" smtClean="0"/>
          </a:p>
          <a:p>
            <a:r>
              <a:rPr kumimoji="1" lang="ja-JP" altLang="en-US" smtClean="0"/>
              <a:t>があると考えます。</a:t>
            </a:r>
            <a:endParaRPr kumimoji="1" lang="en-US" altLang="ja-JP" smtClean="0"/>
          </a:p>
          <a:p>
            <a:r>
              <a:rPr kumimoji="1" lang="ja-JP" altLang="en-US" smtClean="0"/>
              <a:t>そこで本研究では、現場でのリラクセーション効果の検証を行うこととしました。</a:t>
            </a:r>
            <a:endParaRPr kumimoji="1" lang="en-US" altLang="ja-JP" smtClean="0"/>
          </a:p>
          <a:p>
            <a:r>
              <a:rPr kumimoji="1" lang="ja-JP" altLang="en-US" smtClean="0"/>
              <a:t>リラックス状態では、心拍数の減少、血圧の低下、末梢循環機能である血流の増加や皮膚温の上昇などが知られています。</a:t>
            </a:r>
            <a:endParaRPr kumimoji="1" lang="en-US" altLang="ja-JP" smtClean="0"/>
          </a:p>
          <a:p>
            <a:r>
              <a:rPr kumimoji="1" lang="ja-JP" altLang="en-US" smtClean="0"/>
              <a:t>その中でも、</a:t>
            </a:r>
            <a:r>
              <a:rPr lang="ja-JP" altLang="en-US" smtClean="0"/>
              <a:t>測定原理のシンプルさと現場での運用性を考え、</a:t>
            </a:r>
            <a:r>
              <a:rPr lang="ja-JP" altLang="en-US">
                <a:solidFill>
                  <a:srgbClr val="FF4747"/>
                </a:solidFill>
              </a:rPr>
              <a:t>末梢皮膚温</a:t>
            </a:r>
            <a:r>
              <a:rPr lang="ja-JP" altLang="en-US"/>
              <a:t>を着目し、軽量で簡易に操作できる</a:t>
            </a:r>
            <a:endParaRPr lang="en-US" altLang="ja-JP"/>
          </a:p>
          <a:p>
            <a:r>
              <a:rPr lang="ja-JP" altLang="en-US"/>
              <a:t>皮膚温測定装置を作成・導入し現場での測定を行うこととしました。</a:t>
            </a:r>
            <a:endParaRPr lang="en-US" altLang="ja-JP"/>
          </a:p>
        </p:txBody>
      </p:sp>
      <p:sp>
        <p:nvSpPr>
          <p:cNvPr id="4" name="スライド番号プレースホルダー 3"/>
          <p:cNvSpPr>
            <a:spLocks noGrp="1"/>
          </p:cNvSpPr>
          <p:nvPr>
            <p:ph type="sldNum" sz="quarter" idx="10"/>
          </p:nvPr>
        </p:nvSpPr>
        <p:spPr/>
        <p:txBody>
          <a:bodyPr/>
          <a:lstStyle/>
          <a:p>
            <a:fld id="{922894D0-25FE-439D-B82C-B48AA7B7F5B0}" type="slidenum">
              <a:rPr kumimoji="1" lang="ja-JP" altLang="en-US" smtClean="0"/>
              <a:t>2</a:t>
            </a:fld>
            <a:endParaRPr kumimoji="1" lang="ja-JP" altLang="en-US"/>
          </a:p>
        </p:txBody>
      </p:sp>
    </p:spTree>
    <p:extLst>
      <p:ext uri="{BB962C8B-B14F-4D97-AF65-F5344CB8AC3E}">
        <p14:creationId xmlns:p14="http://schemas.microsoft.com/office/powerpoint/2010/main" val="2116287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mtClean="0"/>
              <a:t>実験の概要です。</a:t>
            </a:r>
            <a:endParaRPr kumimoji="1" lang="en-US" altLang="ja-JP" smtClean="0"/>
          </a:p>
          <a:p>
            <a:r>
              <a:rPr kumimoji="1" lang="ja-JP" altLang="en-US" smtClean="0"/>
              <a:t>目的は、</a:t>
            </a:r>
            <a:r>
              <a:rPr lang="ja-JP" altLang="en-US" sz="1000">
                <a:latin typeface="+mj-ea"/>
              </a:rPr>
              <a:t>リラクセーション時における皮膚温変化の検証と測定装置の妥当性の検証となります。</a:t>
            </a:r>
            <a:endParaRPr kumimoji="1" lang="en-US" altLang="ja-JP" smtClean="0"/>
          </a:p>
          <a:p>
            <a:r>
              <a:rPr lang="ja-JP" altLang="en-US" sz="1000"/>
              <a:t>実験は、</a:t>
            </a:r>
            <a:r>
              <a:rPr lang="en-US" altLang="ja-JP" sz="1000"/>
              <a:t>2014</a:t>
            </a:r>
            <a:r>
              <a:rPr lang="ja-JP" altLang="en-US" sz="1000"/>
              <a:t>年</a:t>
            </a:r>
            <a:r>
              <a:rPr lang="en-US" altLang="ja-JP" sz="1000"/>
              <a:t>3</a:t>
            </a:r>
            <a:r>
              <a:rPr lang="ja-JP" altLang="en-US" sz="1000"/>
              <a:t>月</a:t>
            </a:r>
            <a:r>
              <a:rPr lang="en-US" altLang="ja-JP" sz="1000"/>
              <a:t>16</a:t>
            </a:r>
            <a:r>
              <a:rPr lang="ja-JP" altLang="en-US" sz="1000"/>
              <a:t>日～</a:t>
            </a:r>
            <a:r>
              <a:rPr lang="en-US" altLang="ja-JP" sz="1000"/>
              <a:t>18</a:t>
            </a:r>
            <a:r>
              <a:rPr lang="ja-JP" altLang="en-US" sz="1000"/>
              <a:t>日の</a:t>
            </a:r>
            <a:r>
              <a:rPr lang="en-US" altLang="ja-JP" sz="1000"/>
              <a:t>3</a:t>
            </a:r>
            <a:r>
              <a:rPr lang="ja-JP" altLang="en-US" sz="1000"/>
              <a:t>日間に渡り行いました。</a:t>
            </a:r>
            <a:endParaRPr kumimoji="1" lang="en-US" altLang="ja-JP" smtClean="0"/>
          </a:p>
          <a:p>
            <a:r>
              <a:rPr kumimoji="1" lang="ja-JP" altLang="en-US" smtClean="0"/>
              <a:t>実験参加者は、男性</a:t>
            </a:r>
            <a:r>
              <a:rPr kumimoji="1" lang="en-US" altLang="ja-JP" smtClean="0"/>
              <a:t>11</a:t>
            </a:r>
            <a:r>
              <a:rPr kumimoji="1" lang="ja-JP" altLang="en-US" smtClean="0"/>
              <a:t>名、女性</a:t>
            </a:r>
            <a:r>
              <a:rPr kumimoji="1" lang="en-US" altLang="ja-JP" smtClean="0"/>
              <a:t>15</a:t>
            </a:r>
            <a:r>
              <a:rPr kumimoji="1" lang="ja-JP" altLang="en-US" smtClean="0"/>
              <a:t>名の計</a:t>
            </a:r>
            <a:r>
              <a:rPr kumimoji="1" lang="en-US" altLang="ja-JP" smtClean="0"/>
              <a:t>26</a:t>
            </a:r>
            <a:r>
              <a:rPr kumimoji="1" lang="ja-JP" altLang="en-US" smtClean="0"/>
              <a:t>名を対象とし、</a:t>
            </a:r>
            <a:r>
              <a:rPr lang="ja-JP" altLang="en-US" sz="1000">
                <a:latin typeface="+mj-ea"/>
              </a:rPr>
              <a:t>平均年齢は</a:t>
            </a:r>
            <a:r>
              <a:rPr lang="en-US" altLang="ja-JP" sz="1000">
                <a:latin typeface="+mj-ea"/>
              </a:rPr>
              <a:t>53.31</a:t>
            </a:r>
            <a:r>
              <a:rPr lang="ja-JP" altLang="en-US" sz="1000">
                <a:latin typeface="+mj-ea"/>
              </a:rPr>
              <a:t>歳でした。平均年齢が高めとなっていますが、</a:t>
            </a:r>
            <a:endParaRPr kumimoji="1" lang="en-US" altLang="ja-JP" smtClean="0"/>
          </a:p>
          <a:p>
            <a:r>
              <a:rPr kumimoji="1" lang="ja-JP" altLang="en-US" smtClean="0"/>
              <a:t>共同研究先である日本セラピューティック協会はご高齢</a:t>
            </a:r>
            <a:r>
              <a:rPr kumimoji="1" lang="ja-JP" altLang="en-US" dirty="0" smtClean="0"/>
              <a:t>の方を対象としたケアをされており、その関係上</a:t>
            </a:r>
            <a:r>
              <a:rPr kumimoji="1" lang="ja-JP" altLang="en-US" smtClean="0"/>
              <a:t>のサンプルとなっています。</a:t>
            </a:r>
            <a:endParaRPr kumimoji="1" lang="en-US" altLang="ja-JP" smtClean="0"/>
          </a:p>
          <a:p>
            <a:r>
              <a:rPr kumimoji="1" lang="ja-JP" altLang="en-US" smtClean="0"/>
              <a:t>うち、女性</a:t>
            </a:r>
            <a:r>
              <a:rPr kumimoji="1" lang="en-US" altLang="ja-JP" smtClean="0"/>
              <a:t>4</a:t>
            </a:r>
            <a:r>
              <a:rPr kumimoji="1" lang="ja-JP" altLang="en-US" smtClean="0"/>
              <a:t>名は軽度認知症の方でした。</a:t>
            </a:r>
            <a:endParaRPr kumimoji="1" lang="en-US" altLang="ja-JP" smtClean="0"/>
          </a:p>
          <a:p>
            <a:r>
              <a:rPr kumimoji="1" lang="ja-JP" altLang="en-US" smtClean="0"/>
              <a:t>生理指標は、</a:t>
            </a:r>
            <a:r>
              <a:rPr lang="ja-JP" altLang="en-US" sz="1000"/>
              <a:t>左手第二指腹側部より皮膚温を測定しました。心理指標は、畑山らの</a:t>
            </a:r>
            <a:r>
              <a:rPr lang="en-US" altLang="ja-JP" sz="1000"/>
              <a:t>GACL</a:t>
            </a:r>
            <a:r>
              <a:rPr lang="ja-JP" altLang="en-US" sz="1000"/>
              <a:t>を用い主観感情を測定しました。</a:t>
            </a:r>
            <a:endParaRPr lang="en-US" altLang="ja-JP" sz="1000"/>
          </a:p>
          <a:p>
            <a:r>
              <a:rPr lang="ja-JP" altLang="en-US" sz="1000"/>
              <a:t>さらに、</a:t>
            </a:r>
            <a:r>
              <a:rPr lang="ja-JP" altLang="en-US" sz="800"/>
              <a:t>独自の</a:t>
            </a:r>
            <a:r>
              <a:rPr lang="ja-JP" altLang="en-US" sz="800">
                <a:solidFill>
                  <a:srgbClr val="FF4747"/>
                </a:solidFill>
              </a:rPr>
              <a:t>ケア記録ノートを作成し、施術者より内省報告を求めました。</a:t>
            </a:r>
            <a:endParaRPr lang="en-US" altLang="ja-JP" sz="800">
              <a:solidFill>
                <a:srgbClr val="FF4747"/>
              </a:solidFill>
            </a:endParaRPr>
          </a:p>
          <a:p>
            <a:r>
              <a:rPr lang="ja-JP" altLang="en-US" sz="800">
                <a:solidFill>
                  <a:srgbClr val="FF4747"/>
                </a:solidFill>
              </a:rPr>
              <a:t>リラクセーションは、日本セラピューティックケア協会の</a:t>
            </a:r>
            <a:r>
              <a:rPr lang="ja-JP" altLang="en-US" sz="1000"/>
              <a:t>認定セラピスト</a:t>
            </a:r>
            <a:r>
              <a:rPr lang="en-US" altLang="ja-JP" sz="1000"/>
              <a:t>7</a:t>
            </a:r>
            <a:r>
              <a:rPr lang="ja-JP" altLang="en-US" sz="1000"/>
              <a:t>名が施術者となり、ネック</a:t>
            </a:r>
            <a:r>
              <a:rPr lang="en-US" altLang="ja-JP" sz="1000"/>
              <a:t>&amp;</a:t>
            </a:r>
            <a:r>
              <a:rPr lang="ja-JP" altLang="en-US" sz="1000"/>
              <a:t>ショルダーおよびハンド</a:t>
            </a:r>
            <a:r>
              <a:rPr lang="en-US" altLang="ja-JP" sz="1000"/>
              <a:t>&amp;</a:t>
            </a:r>
            <a:r>
              <a:rPr lang="ja-JP" altLang="en-US" sz="1000"/>
              <a:t>アームケアを行いました。</a:t>
            </a:r>
            <a:endParaRPr kumimoji="1" lang="ja-JP" altLang="en-US" dirty="0"/>
          </a:p>
        </p:txBody>
      </p:sp>
      <p:sp>
        <p:nvSpPr>
          <p:cNvPr id="4" name="スライド番号プレースホルダー 3"/>
          <p:cNvSpPr>
            <a:spLocks noGrp="1"/>
          </p:cNvSpPr>
          <p:nvPr>
            <p:ph type="sldNum" sz="quarter" idx="10"/>
          </p:nvPr>
        </p:nvSpPr>
        <p:spPr/>
        <p:txBody>
          <a:bodyPr/>
          <a:lstStyle/>
          <a:p>
            <a:fld id="{922894D0-25FE-439D-B82C-B48AA7B7F5B0}" type="slidenum">
              <a:rPr kumimoji="1" lang="ja-JP" altLang="en-US" smtClean="0"/>
              <a:t>3</a:t>
            </a:fld>
            <a:endParaRPr kumimoji="1" lang="ja-JP" altLang="en-US"/>
          </a:p>
        </p:txBody>
      </p:sp>
    </p:spTree>
    <p:extLst>
      <p:ext uri="{BB962C8B-B14F-4D97-AF65-F5344CB8AC3E}">
        <p14:creationId xmlns:p14="http://schemas.microsoft.com/office/powerpoint/2010/main" val="1847370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mtClean="0"/>
              <a:t>本研究では、日本セラピューティック・ケア協会にご協力いただき、リラクセーション手法としてセラピューティックケアを</a:t>
            </a:r>
            <a:endParaRPr kumimoji="1" lang="en-US" altLang="ja-JP" smtClean="0"/>
          </a:p>
          <a:p>
            <a:r>
              <a:rPr kumimoji="1" lang="ja-JP" altLang="en-US" smtClean="0"/>
              <a:t>採用いたしました。</a:t>
            </a:r>
            <a:endParaRPr kumimoji="1" lang="en-US" altLang="ja-JP" smtClean="0"/>
          </a:p>
          <a:p>
            <a:r>
              <a:rPr kumimoji="1" lang="ja-JP" altLang="en-US" smtClean="0"/>
              <a:t>概要としましては、</a:t>
            </a:r>
            <a:r>
              <a:rPr lang="ja-JP" altLang="en-US" smtClean="0"/>
              <a:t>手のひらの温もり（手当て）により循環機能を高め、触れることでコミュニケーションをとる、</a:t>
            </a:r>
            <a:r>
              <a:rPr lang="ja-JP" altLang="en-US" smtClean="0">
                <a:solidFill>
                  <a:srgbClr val="FF4747"/>
                </a:solidFill>
              </a:rPr>
              <a:t>傾聴・共感・受容を重要視する心のケア</a:t>
            </a:r>
            <a:endParaRPr lang="en-US" altLang="ja-JP" smtClean="0">
              <a:solidFill>
                <a:srgbClr val="FF4747"/>
              </a:solidFill>
            </a:endParaRPr>
          </a:p>
          <a:p>
            <a:r>
              <a:rPr kumimoji="1" lang="ja-JP" altLang="en-US" smtClean="0">
                <a:solidFill>
                  <a:srgbClr val="FF4747"/>
                </a:solidFill>
              </a:rPr>
              <a:t>となっております。</a:t>
            </a:r>
            <a:endParaRPr kumimoji="1" lang="en-US" altLang="ja-JP" smtClean="0">
              <a:solidFill>
                <a:srgbClr val="FF4747"/>
              </a:solidFill>
            </a:endParaRPr>
          </a:p>
          <a:p>
            <a:r>
              <a:rPr kumimoji="1" lang="ja-JP" altLang="en-US" smtClean="0"/>
              <a:t>マッサージというよりさするに近く、体験しましたが、とても気持ちのよいものでした。</a:t>
            </a:r>
            <a:endParaRPr kumimoji="1" lang="en-US" altLang="ja-JP" smtClean="0"/>
          </a:p>
          <a:p>
            <a:r>
              <a:rPr kumimoji="1" lang="ja-JP" altLang="en-US" smtClean="0"/>
              <a:t>詳しくはお手元の資料をご覧ください。</a:t>
            </a:r>
            <a:endParaRPr kumimoji="1" lang="en-US" altLang="ja-JP" smtClean="0"/>
          </a:p>
          <a:p>
            <a:endParaRPr kumimoji="1" lang="en-US" altLang="ja-JP" smtClean="0"/>
          </a:p>
          <a:p>
            <a:endParaRPr kumimoji="1" lang="en-US" altLang="ja-JP" smtClean="0"/>
          </a:p>
          <a:p>
            <a:endParaRPr kumimoji="1" lang="en-US" altLang="ja-JP" smtClean="0"/>
          </a:p>
          <a:p>
            <a:endParaRPr kumimoji="1" lang="en-US" altLang="ja-JP" smtClean="0"/>
          </a:p>
          <a:p>
            <a:r>
              <a:rPr kumimoji="1" lang="ja-JP" altLang="en-US" smtClean="0"/>
              <a:t>詳しい</a:t>
            </a:r>
            <a:r>
              <a:rPr kumimoji="1" lang="ja-JP" altLang="en-US" dirty="0" smtClean="0"/>
              <a:t>スライドを用意</a:t>
            </a:r>
            <a:endParaRPr kumimoji="1" lang="en-US" altLang="ja-JP" dirty="0" smtClean="0"/>
          </a:p>
          <a:p>
            <a:r>
              <a:rPr kumimoji="1" lang="ja-JP" altLang="en-US" dirty="0" smtClean="0"/>
              <a:t>ネック</a:t>
            </a:r>
            <a:r>
              <a:rPr kumimoji="1" lang="en-US" altLang="ja-JP" dirty="0" smtClean="0"/>
              <a:t>&amp;</a:t>
            </a:r>
            <a:r>
              <a:rPr kumimoji="1" lang="ja-JP" altLang="en-US" dirty="0" smtClean="0"/>
              <a:t>ショルダーケアとハンド</a:t>
            </a:r>
            <a:r>
              <a:rPr kumimoji="1" lang="en-US" altLang="ja-JP" dirty="0" smtClean="0"/>
              <a:t>&amp;</a:t>
            </a:r>
            <a:r>
              <a:rPr kumimoji="1" lang="ja-JP" altLang="en-US" dirty="0" smtClean="0"/>
              <a:t>アームケアからなっています</a:t>
            </a:r>
            <a:endParaRPr kumimoji="1" lang="en-US" altLang="ja-JP" dirty="0" smtClean="0"/>
          </a:p>
          <a:p>
            <a:r>
              <a:rPr kumimoji="1" lang="ja-JP" altLang="en-US" dirty="0" smtClean="0"/>
              <a:t>マッサージというよりさするに近い</a:t>
            </a:r>
            <a:endParaRPr kumimoji="1" lang="en-US" altLang="ja-JP" dirty="0" smtClean="0"/>
          </a:p>
          <a:p>
            <a:r>
              <a:rPr kumimoji="1" lang="ja-JP" altLang="en-US" dirty="0" smtClean="0"/>
              <a:t>体験しましたが、とても気持ちのよいものでした</a:t>
            </a:r>
            <a:endParaRPr kumimoji="1" lang="en-US" altLang="ja-JP" dirty="0" smtClean="0"/>
          </a:p>
          <a:p>
            <a:endParaRPr kumimoji="1" lang="en-US" altLang="ja-JP" dirty="0" smtClean="0"/>
          </a:p>
          <a:p>
            <a:r>
              <a:rPr kumimoji="1" lang="en-US" altLang="ja-JP" smtClean="0"/>
              <a:t>1950</a:t>
            </a:r>
            <a:r>
              <a:rPr kumimoji="1" lang="ja-JP" altLang="en-US" smtClean="0"/>
              <a:t>年代に英国赤十字社ではじまったケアで、</a:t>
            </a:r>
            <a:r>
              <a:rPr lang="ja-JP" altLang="en-US" smtClean="0"/>
              <a:t>手のひらの温もりにより循環機能を高め、触れることでコミュニケーションをとる、傾聴・共感・受容を重要視しています</a:t>
            </a:r>
            <a:endParaRPr lang="en-US" altLang="ja-JP" smtClean="0"/>
          </a:p>
          <a:p>
            <a:r>
              <a:rPr lang="ja-JP" altLang="en-US" smtClean="0"/>
              <a:t>詳しくはお手元の資料をご覧ください</a:t>
            </a:r>
            <a:endParaRPr lang="en-US" altLang="ja-JP" smtClean="0"/>
          </a:p>
          <a:p>
            <a:r>
              <a:rPr lang="ja-JP" altLang="en-US" dirty="0" smtClean="0">
                <a:hlinkClick r:id="rId3"/>
              </a:rPr>
              <a:t/>
            </a:r>
            <a:br>
              <a:rPr lang="ja-JP" altLang="en-US" dirty="0" smtClean="0">
                <a:hlinkClick r:id="rId3"/>
              </a:rPr>
            </a:br>
            <a:endParaRPr kumimoji="1" lang="ja-JP" altLang="en-US" dirty="0"/>
          </a:p>
        </p:txBody>
      </p:sp>
      <p:sp>
        <p:nvSpPr>
          <p:cNvPr id="4" name="スライド番号プレースホルダー 3"/>
          <p:cNvSpPr>
            <a:spLocks noGrp="1"/>
          </p:cNvSpPr>
          <p:nvPr>
            <p:ph type="sldNum" sz="quarter" idx="10"/>
          </p:nvPr>
        </p:nvSpPr>
        <p:spPr/>
        <p:txBody>
          <a:bodyPr/>
          <a:lstStyle/>
          <a:p>
            <a:fld id="{922894D0-25FE-439D-B82C-B48AA7B7F5B0}" type="slidenum">
              <a:rPr kumimoji="1" lang="ja-JP" altLang="en-US" smtClean="0"/>
              <a:t>4</a:t>
            </a:fld>
            <a:endParaRPr kumimoji="1" lang="ja-JP" altLang="en-US"/>
          </a:p>
        </p:txBody>
      </p:sp>
    </p:spTree>
    <p:extLst>
      <p:ext uri="{BB962C8B-B14F-4D97-AF65-F5344CB8AC3E}">
        <p14:creationId xmlns:p14="http://schemas.microsoft.com/office/powerpoint/2010/main" val="3460523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mtClean="0"/>
              <a:t>実験の手続きです。</a:t>
            </a:r>
            <a:endParaRPr kumimoji="1" lang="en-US" altLang="ja-JP" smtClean="0"/>
          </a:p>
          <a:p>
            <a:r>
              <a:rPr kumimoji="1" lang="ja-JP" altLang="en-US" smtClean="0"/>
              <a:t>計測は、安静状態</a:t>
            </a:r>
            <a:r>
              <a:rPr kumimoji="1" lang="en-US" altLang="ja-JP" smtClean="0"/>
              <a:t>5</a:t>
            </a:r>
            <a:r>
              <a:rPr kumimoji="1" lang="ja-JP" altLang="en-US" smtClean="0"/>
              <a:t>分、首から肩にかけてケアを行う</a:t>
            </a:r>
            <a:r>
              <a:rPr lang="ja-JP" altLang="en-US" smtClean="0">
                <a:solidFill>
                  <a:schemeClr val="tx1"/>
                </a:solidFill>
              </a:rPr>
              <a:t>ネック</a:t>
            </a:r>
            <a:r>
              <a:rPr lang="en-US" altLang="ja-JP" smtClean="0">
                <a:solidFill>
                  <a:schemeClr val="tx1"/>
                </a:solidFill>
              </a:rPr>
              <a:t>&amp;</a:t>
            </a:r>
            <a:r>
              <a:rPr lang="ja-JP" altLang="en-US" smtClean="0">
                <a:solidFill>
                  <a:schemeClr val="tx1"/>
                </a:solidFill>
              </a:rPr>
              <a:t>ショルダー</a:t>
            </a:r>
            <a:r>
              <a:rPr lang="en-US" altLang="ja-JP" smtClean="0">
                <a:solidFill>
                  <a:schemeClr val="tx1"/>
                </a:solidFill>
              </a:rPr>
              <a:t>13</a:t>
            </a:r>
            <a:r>
              <a:rPr lang="ja-JP" altLang="en-US" smtClean="0">
                <a:solidFill>
                  <a:schemeClr val="tx1"/>
                </a:solidFill>
              </a:rPr>
              <a:t>分、施術者が前方に移動し、腕から手掌にかけてケアを行う</a:t>
            </a:r>
            <a:endParaRPr lang="en-US" altLang="ja-JP" smtClean="0">
              <a:solidFill>
                <a:schemeClr val="tx1"/>
              </a:solidFill>
            </a:endParaRPr>
          </a:p>
          <a:p>
            <a:r>
              <a:rPr lang="ja-JP" altLang="en-US" sz="1000"/>
              <a:t>ハンド</a:t>
            </a:r>
            <a:r>
              <a:rPr lang="en-US" altLang="ja-JP" sz="1000"/>
              <a:t>&amp;</a:t>
            </a:r>
            <a:r>
              <a:rPr lang="ja-JP" altLang="en-US" sz="1000"/>
              <a:t>アーム</a:t>
            </a:r>
            <a:r>
              <a:rPr lang="en-US" altLang="ja-JP" sz="1000"/>
              <a:t>14</a:t>
            </a:r>
            <a:r>
              <a:rPr lang="ja-JP" altLang="en-US" sz="1000"/>
              <a:t>分というスケジュールのもと行いました。</a:t>
            </a:r>
            <a:endParaRPr lang="en-US" altLang="ja-JP" sz="1000"/>
          </a:p>
          <a:p>
            <a:r>
              <a:rPr lang="ja-JP" altLang="en-US" sz="1000"/>
              <a:t>安静前・施術後に心理指標への回答を求めました。</a:t>
            </a:r>
            <a:endParaRPr kumimoji="1" lang="ja-JP" altLang="en-US" dirty="0"/>
          </a:p>
        </p:txBody>
      </p:sp>
      <p:sp>
        <p:nvSpPr>
          <p:cNvPr id="4" name="スライド番号プレースホルダー 3"/>
          <p:cNvSpPr>
            <a:spLocks noGrp="1"/>
          </p:cNvSpPr>
          <p:nvPr>
            <p:ph type="sldNum" sz="quarter" idx="10"/>
          </p:nvPr>
        </p:nvSpPr>
        <p:spPr/>
        <p:txBody>
          <a:bodyPr/>
          <a:lstStyle/>
          <a:p>
            <a:fld id="{922894D0-25FE-439D-B82C-B48AA7B7F5B0}" type="slidenum">
              <a:rPr kumimoji="1" lang="ja-JP" altLang="en-US" smtClean="0"/>
              <a:t>5</a:t>
            </a:fld>
            <a:endParaRPr kumimoji="1" lang="ja-JP" altLang="en-US"/>
          </a:p>
        </p:txBody>
      </p:sp>
    </p:spTree>
    <p:extLst>
      <p:ext uri="{BB962C8B-B14F-4D97-AF65-F5344CB8AC3E}">
        <p14:creationId xmlns:p14="http://schemas.microsoft.com/office/powerpoint/2010/main" val="3460523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mtClean="0"/>
              <a:t>実験環境のご説明をいたします。</a:t>
            </a:r>
            <a:endParaRPr kumimoji="1" lang="en-US" altLang="ja-JP" smtClean="0"/>
          </a:p>
          <a:p>
            <a:r>
              <a:rPr kumimoji="1" lang="ja-JP" altLang="en-US" smtClean="0"/>
              <a:t>測定は、</a:t>
            </a:r>
            <a:r>
              <a:rPr kumimoji="1" lang="en-US" altLang="ja-JP" smtClean="0"/>
              <a:t>2</a:t>
            </a:r>
            <a:r>
              <a:rPr kumimoji="1" lang="ja-JP" altLang="en-US" smtClean="0"/>
              <a:t>組同時に行いました。実験者は、実験者はパーティションの</a:t>
            </a:r>
            <a:r>
              <a:rPr lang="ja-JP" altLang="en-US">
                <a:solidFill>
                  <a:sysClr val="windowText" lastClr="000000"/>
                </a:solidFill>
              </a:rPr>
              <a:t>パーティション背後から開始・終了等の指示を</a:t>
            </a:r>
            <a:r>
              <a:rPr kumimoji="1" lang="ja-JP" altLang="en-US" smtClean="0"/>
              <a:t>しました。</a:t>
            </a:r>
            <a:endParaRPr kumimoji="1" lang="en-US" altLang="ja-JP" smtClean="0"/>
          </a:p>
          <a:p>
            <a:r>
              <a:rPr kumimoji="1" lang="ja-JP" altLang="en-US" smtClean="0"/>
              <a:t>また、測定器やストップウォッチは、参加者の目のつきにくいところに配置しました。</a:t>
            </a:r>
            <a:endParaRPr kumimoji="1" lang="en-US" altLang="ja-JP" smtClean="0"/>
          </a:p>
        </p:txBody>
      </p:sp>
      <p:sp>
        <p:nvSpPr>
          <p:cNvPr id="4" name="スライド番号プレースホルダー 3"/>
          <p:cNvSpPr>
            <a:spLocks noGrp="1"/>
          </p:cNvSpPr>
          <p:nvPr>
            <p:ph type="sldNum" sz="quarter" idx="10"/>
          </p:nvPr>
        </p:nvSpPr>
        <p:spPr/>
        <p:txBody>
          <a:bodyPr/>
          <a:lstStyle/>
          <a:p>
            <a:fld id="{922894D0-25FE-439D-B82C-B48AA7B7F5B0}" type="slidenum">
              <a:rPr kumimoji="1" lang="ja-JP" altLang="en-US" smtClean="0"/>
              <a:t>6</a:t>
            </a:fld>
            <a:endParaRPr kumimoji="1" lang="ja-JP" altLang="en-US"/>
          </a:p>
        </p:txBody>
      </p:sp>
    </p:spTree>
    <p:extLst>
      <p:ext uri="{BB962C8B-B14F-4D97-AF65-F5344CB8AC3E}">
        <p14:creationId xmlns:p14="http://schemas.microsoft.com/office/powerpoint/2010/main" val="619981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kumimoji="1" lang="ja-JP" altLang="en-US" smtClean="0"/>
              <a:t>実際の実験環境です。</a:t>
            </a:r>
            <a:endParaRPr kumimoji="1" lang="en-US" altLang="ja-JP" smtClean="0"/>
          </a:p>
          <a:p>
            <a:pPr algn="l"/>
            <a:r>
              <a:rPr kumimoji="1" lang="en-US" altLang="ja-JP" smtClean="0"/>
              <a:t>1</a:t>
            </a:r>
            <a:r>
              <a:rPr kumimoji="1" lang="ja-JP" altLang="en-US" smtClean="0"/>
              <a:t>日目はこのような施設で行い、ついで</a:t>
            </a:r>
            <a:r>
              <a:rPr kumimoji="1" lang="en-US" altLang="ja-JP" smtClean="0"/>
              <a:t>2</a:t>
            </a:r>
            <a:r>
              <a:rPr kumimoji="1" lang="ja-JP" altLang="en-US" smtClean="0"/>
              <a:t>日目、</a:t>
            </a:r>
            <a:r>
              <a:rPr kumimoji="1" lang="en-US" altLang="ja-JP" smtClean="0"/>
              <a:t>3</a:t>
            </a:r>
            <a:r>
              <a:rPr kumimoji="1" lang="ja-JP" altLang="en-US" smtClean="0"/>
              <a:t>日目となっています。</a:t>
            </a:r>
            <a:endParaRPr kumimoji="1" lang="en-US" altLang="ja-JP" smtClean="0"/>
          </a:p>
          <a:p>
            <a:pPr algn="l"/>
            <a:r>
              <a:rPr kumimoji="1" lang="ja-JP" altLang="en-US" smtClean="0"/>
              <a:t>測定施設は</a:t>
            </a:r>
            <a:r>
              <a:rPr kumimoji="1" lang="en-US" altLang="ja-JP" smtClean="0"/>
              <a:t>3</a:t>
            </a:r>
            <a:r>
              <a:rPr kumimoji="1" lang="ja-JP" altLang="en-US" smtClean="0"/>
              <a:t>日間それぞれ異なりますが、できる限り同様の環境となるようにご協力いただきました。</a:t>
            </a:r>
            <a:endParaRPr kumimoji="1" lang="ja-JP" altLang="en-US" dirty="0"/>
          </a:p>
        </p:txBody>
      </p:sp>
      <p:sp>
        <p:nvSpPr>
          <p:cNvPr id="4" name="スライド番号プレースホルダー 3"/>
          <p:cNvSpPr>
            <a:spLocks noGrp="1"/>
          </p:cNvSpPr>
          <p:nvPr>
            <p:ph type="sldNum" sz="quarter" idx="10"/>
          </p:nvPr>
        </p:nvSpPr>
        <p:spPr/>
        <p:txBody>
          <a:bodyPr/>
          <a:lstStyle/>
          <a:p>
            <a:fld id="{922894D0-25FE-439D-B82C-B48AA7B7F5B0}" type="slidenum">
              <a:rPr kumimoji="1" lang="ja-JP" altLang="en-US" smtClean="0"/>
              <a:t>7</a:t>
            </a:fld>
            <a:endParaRPr kumimoji="1" lang="ja-JP" altLang="en-US"/>
          </a:p>
        </p:txBody>
      </p:sp>
    </p:spTree>
    <p:extLst>
      <p:ext uri="{BB962C8B-B14F-4D97-AF65-F5344CB8AC3E}">
        <p14:creationId xmlns:p14="http://schemas.microsoft.com/office/powerpoint/2010/main" val="3655197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900"/>
              <a:t>結果に移ります。</a:t>
            </a:r>
            <a:endParaRPr lang="en-US" altLang="ja-JP" sz="900"/>
          </a:p>
          <a:p>
            <a:r>
              <a:rPr lang="ja-JP" altLang="en-US" sz="900"/>
              <a:t>施術期全体を通して皮膚温の上昇が見受けられました。</a:t>
            </a:r>
            <a:endParaRPr lang="en-US" altLang="ja-JP" sz="900"/>
          </a:p>
          <a:p>
            <a:r>
              <a:rPr lang="ja-JP" altLang="en-US" sz="900"/>
              <a:t>分散分析の結果、安静に比べネック</a:t>
            </a:r>
            <a:r>
              <a:rPr lang="en-US" altLang="ja-JP" sz="900"/>
              <a:t>&amp;</a:t>
            </a:r>
            <a:r>
              <a:rPr lang="ja-JP" altLang="en-US" sz="900"/>
              <a:t>ショルダーおよびハンド</a:t>
            </a:r>
            <a:r>
              <a:rPr lang="en-US" altLang="ja-JP" sz="900"/>
              <a:t>&amp;</a:t>
            </a:r>
            <a:r>
              <a:rPr lang="ja-JP" altLang="en-US" sz="900"/>
              <a:t>アームの右手・左手の皮膚温は有意に上昇することが示されました。</a:t>
            </a:r>
            <a:endParaRPr lang="en-US" altLang="ja-JP" sz="900"/>
          </a:p>
          <a:p>
            <a:r>
              <a:rPr lang="ja-JP" altLang="en-US" sz="900"/>
              <a:t>また、センサー装着部位である左手は皮膚温上昇が顕著であるように見受けられました。</a:t>
            </a:r>
            <a:endParaRPr lang="en-US" altLang="ja-JP" sz="900"/>
          </a:p>
          <a:p>
            <a:r>
              <a:rPr lang="ja-JP" altLang="en-US" sz="900"/>
              <a:t>これは、温度センサー装着部位はそれ以外の部位に比べ、清拭による皮膚温上昇が顕著であることが報告されており、それに類似する</a:t>
            </a:r>
            <a:endParaRPr lang="en-US" altLang="ja-JP" sz="900"/>
          </a:p>
          <a:p>
            <a:r>
              <a:rPr lang="ja-JP" altLang="en-US" sz="900"/>
              <a:t>傾向であることが考えられます。</a:t>
            </a:r>
            <a:endParaRPr lang="en-US" altLang="ja-JP" sz="900"/>
          </a:p>
        </p:txBody>
      </p:sp>
      <p:sp>
        <p:nvSpPr>
          <p:cNvPr id="4" name="スライド番号プレースホルダー 3"/>
          <p:cNvSpPr>
            <a:spLocks noGrp="1"/>
          </p:cNvSpPr>
          <p:nvPr>
            <p:ph type="sldNum" sz="quarter" idx="10"/>
          </p:nvPr>
        </p:nvSpPr>
        <p:spPr/>
        <p:txBody>
          <a:bodyPr/>
          <a:lstStyle/>
          <a:p>
            <a:fld id="{922894D0-25FE-439D-B82C-B48AA7B7F5B0}" type="slidenum">
              <a:rPr kumimoji="1" lang="ja-JP" altLang="en-US" smtClean="0"/>
              <a:t>8</a:t>
            </a:fld>
            <a:endParaRPr kumimoji="1" lang="ja-JP" altLang="en-US"/>
          </a:p>
        </p:txBody>
      </p:sp>
    </p:spTree>
    <p:extLst>
      <p:ext uri="{BB962C8B-B14F-4D97-AF65-F5344CB8AC3E}">
        <p14:creationId xmlns:p14="http://schemas.microsoft.com/office/powerpoint/2010/main" val="1515812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mtClean="0"/>
              <a:t>センサー装着部位の皮膚温上昇について、詳しくご説明いたします。</a:t>
            </a:r>
            <a:endParaRPr kumimoji="1" lang="en-US" altLang="ja-JP" smtClean="0"/>
          </a:p>
          <a:p>
            <a:r>
              <a:rPr kumimoji="1" lang="ja-JP" altLang="en-US" smtClean="0"/>
              <a:t>マッサージ</a:t>
            </a:r>
            <a:r>
              <a:rPr kumimoji="1" lang="ja-JP" altLang="en-US" dirty="0" smtClean="0"/>
              <a:t>の効果には局所性のものと神経性のもの</a:t>
            </a:r>
            <a:r>
              <a:rPr kumimoji="1" lang="ja-JP" altLang="en-US" smtClean="0"/>
              <a:t>があることが考えられます。</a:t>
            </a:r>
            <a:endParaRPr kumimoji="1" lang="en-US" altLang="ja-JP" dirty="0" smtClean="0"/>
          </a:p>
          <a:p>
            <a:pPr defTabSz="911931">
              <a:defRPr/>
            </a:pPr>
            <a:r>
              <a:rPr kumimoji="1" lang="ja-JP" altLang="en-US" dirty="0" smtClean="0"/>
              <a:t>局所性の効果とは、マッサージの物理的な刺激が局所的に作用し、マッサージ部位の皮膚温を直接上昇させるものです</a:t>
            </a:r>
            <a:endParaRPr kumimoji="1" lang="en-US" altLang="ja-JP" dirty="0" smtClean="0"/>
          </a:p>
          <a:p>
            <a:pPr defTabSz="911931">
              <a:defRPr/>
            </a:pPr>
            <a:r>
              <a:rPr kumimoji="1" lang="ja-JP" altLang="en-US" dirty="0" smtClean="0"/>
              <a:t>今回のケースでは、センサー装着部位付近である左手のマッサージがそれにあたります。</a:t>
            </a:r>
            <a:endParaRPr kumimoji="1" lang="en-US" altLang="ja-JP" dirty="0" smtClean="0"/>
          </a:p>
          <a:p>
            <a:r>
              <a:rPr kumimoji="1" lang="ja-JP" altLang="en-US" dirty="0" smtClean="0"/>
              <a:t>一方、神経性の効果とは、自律神経系を介して反対側のケアがセンサー側の皮膚温を上昇させる</a:t>
            </a:r>
            <a:r>
              <a:rPr kumimoji="1" lang="ja-JP" altLang="en-US" smtClean="0"/>
              <a:t>ものです</a:t>
            </a:r>
            <a:endParaRPr kumimoji="1" lang="en-US" altLang="ja-JP" dirty="0" smtClean="0"/>
          </a:p>
          <a:p>
            <a:pPr defTabSz="911931">
              <a:defRPr/>
            </a:pPr>
            <a:r>
              <a:rPr kumimoji="1" lang="ja-JP" altLang="en-US" dirty="0" smtClean="0"/>
              <a:t>皮膚温変化のグラフにあてはめると、ネック</a:t>
            </a:r>
            <a:r>
              <a:rPr kumimoji="1" lang="en-US" altLang="ja-JP" dirty="0" smtClean="0"/>
              <a:t>&amp;</a:t>
            </a:r>
            <a:r>
              <a:rPr kumimoji="1" lang="ja-JP" altLang="en-US" dirty="0" smtClean="0"/>
              <a:t>ショルダーや右手の施術時は神経性の効果が、左手の施術時は局所性の効果が認められた</a:t>
            </a:r>
            <a:r>
              <a:rPr kumimoji="1" lang="ja-JP" altLang="en-US" smtClean="0"/>
              <a:t>と考えられます。</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922894D0-25FE-439D-B82C-B48AA7B7F5B0}" type="slidenum">
              <a:rPr kumimoji="1" lang="ja-JP" altLang="en-US" smtClean="0"/>
              <a:t>9</a:t>
            </a:fld>
            <a:endParaRPr kumimoji="1" lang="ja-JP" altLang="en-US"/>
          </a:p>
        </p:txBody>
      </p:sp>
    </p:spTree>
    <p:extLst>
      <p:ext uri="{BB962C8B-B14F-4D97-AF65-F5344CB8AC3E}">
        <p14:creationId xmlns:p14="http://schemas.microsoft.com/office/powerpoint/2010/main" val="3465556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FAA15BDB-EFCC-4A07-AE30-74087F29E652}" type="datetimeFigureOut">
              <a:rPr kumimoji="1" lang="ja-JP" altLang="en-US" smtClean="0"/>
              <a:t>2014/7/1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FC7A6D0-50C4-4749-8DC8-58788F6A096B}" type="slidenum">
              <a:rPr kumimoji="1" lang="ja-JP" altLang="en-US" smtClean="0"/>
              <a:t>‹#›</a:t>
            </a:fld>
            <a:endParaRPr kumimoji="1" lang="ja-JP" altLang="en-US"/>
          </a:p>
        </p:txBody>
      </p:sp>
    </p:spTree>
    <p:extLst>
      <p:ext uri="{BB962C8B-B14F-4D97-AF65-F5344CB8AC3E}">
        <p14:creationId xmlns:p14="http://schemas.microsoft.com/office/powerpoint/2010/main" val="3712635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AA15BDB-EFCC-4A07-AE30-74087F29E652}" type="datetimeFigureOut">
              <a:rPr kumimoji="1" lang="ja-JP" altLang="en-US" smtClean="0"/>
              <a:t>2014/7/1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FC7A6D0-50C4-4749-8DC8-58788F6A096B}" type="slidenum">
              <a:rPr kumimoji="1" lang="ja-JP" altLang="en-US" smtClean="0"/>
              <a:t>‹#›</a:t>
            </a:fld>
            <a:endParaRPr kumimoji="1" lang="ja-JP" altLang="en-US"/>
          </a:p>
        </p:txBody>
      </p:sp>
    </p:spTree>
    <p:extLst>
      <p:ext uri="{BB962C8B-B14F-4D97-AF65-F5344CB8AC3E}">
        <p14:creationId xmlns:p14="http://schemas.microsoft.com/office/powerpoint/2010/main" val="3191307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AA15BDB-EFCC-4A07-AE30-74087F29E652}" type="datetimeFigureOut">
              <a:rPr kumimoji="1" lang="ja-JP" altLang="en-US" smtClean="0"/>
              <a:t>2014/7/1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FC7A6D0-50C4-4749-8DC8-58788F6A096B}" type="slidenum">
              <a:rPr kumimoji="1" lang="ja-JP" altLang="en-US" smtClean="0"/>
              <a:t>‹#›</a:t>
            </a:fld>
            <a:endParaRPr kumimoji="1" lang="ja-JP" altLang="en-US"/>
          </a:p>
        </p:txBody>
      </p:sp>
    </p:spTree>
    <p:extLst>
      <p:ext uri="{BB962C8B-B14F-4D97-AF65-F5344CB8AC3E}">
        <p14:creationId xmlns:p14="http://schemas.microsoft.com/office/powerpoint/2010/main" val="2412373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AA15BDB-EFCC-4A07-AE30-74087F29E652}" type="datetimeFigureOut">
              <a:rPr kumimoji="1" lang="ja-JP" altLang="en-US" smtClean="0"/>
              <a:t>2014/7/1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FC7A6D0-50C4-4749-8DC8-58788F6A096B}" type="slidenum">
              <a:rPr kumimoji="1" lang="ja-JP" altLang="en-US" smtClean="0"/>
              <a:t>‹#›</a:t>
            </a:fld>
            <a:endParaRPr kumimoji="1" lang="ja-JP" altLang="en-US"/>
          </a:p>
        </p:txBody>
      </p:sp>
    </p:spTree>
    <p:extLst>
      <p:ext uri="{BB962C8B-B14F-4D97-AF65-F5344CB8AC3E}">
        <p14:creationId xmlns:p14="http://schemas.microsoft.com/office/powerpoint/2010/main" val="1980914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FAA15BDB-EFCC-4A07-AE30-74087F29E652}" type="datetimeFigureOut">
              <a:rPr kumimoji="1" lang="ja-JP" altLang="en-US" smtClean="0"/>
              <a:t>2014/7/1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FC7A6D0-50C4-4749-8DC8-58788F6A096B}" type="slidenum">
              <a:rPr kumimoji="1" lang="ja-JP" altLang="en-US" smtClean="0"/>
              <a:t>‹#›</a:t>
            </a:fld>
            <a:endParaRPr kumimoji="1" lang="ja-JP" altLang="en-US"/>
          </a:p>
        </p:txBody>
      </p:sp>
    </p:spTree>
    <p:extLst>
      <p:ext uri="{BB962C8B-B14F-4D97-AF65-F5344CB8AC3E}">
        <p14:creationId xmlns:p14="http://schemas.microsoft.com/office/powerpoint/2010/main" val="3089068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FAA15BDB-EFCC-4A07-AE30-74087F29E652}" type="datetimeFigureOut">
              <a:rPr kumimoji="1" lang="ja-JP" altLang="en-US" smtClean="0"/>
              <a:t>2014/7/1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FC7A6D0-50C4-4749-8DC8-58788F6A096B}" type="slidenum">
              <a:rPr kumimoji="1" lang="ja-JP" altLang="en-US" smtClean="0"/>
              <a:t>‹#›</a:t>
            </a:fld>
            <a:endParaRPr kumimoji="1" lang="ja-JP" altLang="en-US"/>
          </a:p>
        </p:txBody>
      </p:sp>
    </p:spTree>
    <p:extLst>
      <p:ext uri="{BB962C8B-B14F-4D97-AF65-F5344CB8AC3E}">
        <p14:creationId xmlns:p14="http://schemas.microsoft.com/office/powerpoint/2010/main" val="3787043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AA15BDB-EFCC-4A07-AE30-74087F29E652}" type="datetimeFigureOut">
              <a:rPr kumimoji="1" lang="ja-JP" altLang="en-US" smtClean="0"/>
              <a:t>2014/7/1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FC7A6D0-50C4-4749-8DC8-58788F6A096B}" type="slidenum">
              <a:rPr kumimoji="1" lang="ja-JP" altLang="en-US" smtClean="0"/>
              <a:t>‹#›</a:t>
            </a:fld>
            <a:endParaRPr kumimoji="1" lang="ja-JP" altLang="en-US"/>
          </a:p>
        </p:txBody>
      </p:sp>
    </p:spTree>
    <p:extLst>
      <p:ext uri="{BB962C8B-B14F-4D97-AF65-F5344CB8AC3E}">
        <p14:creationId xmlns:p14="http://schemas.microsoft.com/office/powerpoint/2010/main" val="2991979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AA15BDB-EFCC-4A07-AE30-74087F29E652}" type="datetimeFigureOut">
              <a:rPr kumimoji="1" lang="ja-JP" altLang="en-US" smtClean="0"/>
              <a:t>2014/7/1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FC7A6D0-50C4-4749-8DC8-58788F6A096B}" type="slidenum">
              <a:rPr kumimoji="1" lang="ja-JP" altLang="en-US" smtClean="0"/>
              <a:t>‹#›</a:t>
            </a:fld>
            <a:endParaRPr kumimoji="1" lang="ja-JP" altLang="en-US"/>
          </a:p>
        </p:txBody>
      </p:sp>
    </p:spTree>
    <p:extLst>
      <p:ext uri="{BB962C8B-B14F-4D97-AF65-F5344CB8AC3E}">
        <p14:creationId xmlns:p14="http://schemas.microsoft.com/office/powerpoint/2010/main" val="1795969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AA15BDB-EFCC-4A07-AE30-74087F29E652}" type="datetimeFigureOut">
              <a:rPr kumimoji="1" lang="ja-JP" altLang="en-US" smtClean="0"/>
              <a:t>2014/7/1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FC7A6D0-50C4-4749-8DC8-58788F6A096B}" type="slidenum">
              <a:rPr kumimoji="1" lang="ja-JP" altLang="en-US" smtClean="0"/>
              <a:t>‹#›</a:t>
            </a:fld>
            <a:endParaRPr kumimoji="1" lang="ja-JP" altLang="en-US"/>
          </a:p>
        </p:txBody>
      </p:sp>
    </p:spTree>
    <p:extLst>
      <p:ext uri="{BB962C8B-B14F-4D97-AF65-F5344CB8AC3E}">
        <p14:creationId xmlns:p14="http://schemas.microsoft.com/office/powerpoint/2010/main" val="1063918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AA15BDB-EFCC-4A07-AE30-74087F29E652}" type="datetimeFigureOut">
              <a:rPr kumimoji="1" lang="ja-JP" altLang="en-US" smtClean="0"/>
              <a:t>2014/7/1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FC7A6D0-50C4-4749-8DC8-58788F6A096B}" type="slidenum">
              <a:rPr kumimoji="1" lang="ja-JP" altLang="en-US" smtClean="0"/>
              <a:t>‹#›</a:t>
            </a:fld>
            <a:endParaRPr kumimoji="1" lang="ja-JP" altLang="en-US"/>
          </a:p>
        </p:txBody>
      </p:sp>
    </p:spTree>
    <p:extLst>
      <p:ext uri="{BB962C8B-B14F-4D97-AF65-F5344CB8AC3E}">
        <p14:creationId xmlns:p14="http://schemas.microsoft.com/office/powerpoint/2010/main" val="3081676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AA15BDB-EFCC-4A07-AE30-74087F29E652}" type="datetimeFigureOut">
              <a:rPr kumimoji="1" lang="ja-JP" altLang="en-US" smtClean="0"/>
              <a:t>2014/7/1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FC7A6D0-50C4-4749-8DC8-58788F6A096B}" type="slidenum">
              <a:rPr kumimoji="1" lang="ja-JP" altLang="en-US" smtClean="0"/>
              <a:t>‹#›</a:t>
            </a:fld>
            <a:endParaRPr kumimoji="1" lang="ja-JP" altLang="en-US"/>
          </a:p>
        </p:txBody>
      </p:sp>
    </p:spTree>
    <p:extLst>
      <p:ext uri="{BB962C8B-B14F-4D97-AF65-F5344CB8AC3E}">
        <p14:creationId xmlns:p14="http://schemas.microsoft.com/office/powerpoint/2010/main" val="1759013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A15BDB-EFCC-4A07-AE30-74087F29E652}" type="datetimeFigureOut">
              <a:rPr kumimoji="1" lang="ja-JP" altLang="en-US" smtClean="0"/>
              <a:t>2014/7/1</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C7A6D0-50C4-4749-8DC8-58788F6A096B}" type="slidenum">
              <a:rPr kumimoji="1" lang="ja-JP" altLang="en-US" smtClean="0"/>
              <a:t>‹#›</a:t>
            </a:fld>
            <a:endParaRPr kumimoji="1" lang="ja-JP" altLang="en-US"/>
          </a:p>
        </p:txBody>
      </p:sp>
    </p:spTree>
    <p:extLst>
      <p:ext uri="{BB962C8B-B14F-4D97-AF65-F5344CB8AC3E}">
        <p14:creationId xmlns:p14="http://schemas.microsoft.com/office/powerpoint/2010/main" val="2134370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21.png"/><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6.wdp"/></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691680" y="5013176"/>
            <a:ext cx="5976664" cy="830997"/>
          </a:xfrm>
          <a:prstGeom prst="rect">
            <a:avLst/>
          </a:prstGeom>
          <a:noFill/>
        </p:spPr>
        <p:txBody>
          <a:bodyPr wrap="square" rtlCol="0">
            <a:spAutoFit/>
          </a:bodyPr>
          <a:lstStyle/>
          <a:p>
            <a:pPr algn="ctr"/>
            <a:r>
              <a:rPr kumimoji="1" lang="ja-JP" altLang="en-US" sz="2400" dirty="0" smtClean="0"/>
              <a:t>文京</a:t>
            </a:r>
            <a:r>
              <a:rPr kumimoji="1" lang="ja-JP" altLang="en-US" sz="2400" smtClean="0"/>
              <a:t>学院大学人間</a:t>
            </a:r>
            <a:r>
              <a:rPr kumimoji="1" lang="ja-JP" altLang="en-US" sz="2400" dirty="0" smtClean="0"/>
              <a:t>学部</a:t>
            </a:r>
            <a:endParaRPr kumimoji="1" lang="en-US" altLang="ja-JP" sz="2400" dirty="0" smtClean="0"/>
          </a:p>
          <a:p>
            <a:pPr algn="ctr"/>
            <a:r>
              <a:rPr lang="ja-JP" altLang="en-US" sz="2400" smtClean="0"/>
              <a:t>長野祐一郎</a:t>
            </a:r>
            <a:endParaRPr lang="en-US" altLang="ja-JP" sz="2400" dirty="0" smtClean="0"/>
          </a:p>
        </p:txBody>
      </p:sp>
      <p:sp>
        <p:nvSpPr>
          <p:cNvPr id="6" name="テキスト ボックス 5"/>
          <p:cNvSpPr txBox="1"/>
          <p:nvPr/>
        </p:nvSpPr>
        <p:spPr>
          <a:xfrm>
            <a:off x="1691680" y="4024661"/>
            <a:ext cx="5976664" cy="830997"/>
          </a:xfrm>
          <a:prstGeom prst="rect">
            <a:avLst/>
          </a:prstGeom>
          <a:noFill/>
        </p:spPr>
        <p:txBody>
          <a:bodyPr wrap="square" rtlCol="0">
            <a:spAutoFit/>
          </a:bodyPr>
          <a:lstStyle/>
          <a:p>
            <a:pPr algn="ctr"/>
            <a:r>
              <a:rPr kumimoji="1" lang="ja-JP" altLang="en-US" sz="2400" dirty="0" smtClean="0"/>
              <a:t>文京学院大学大学院人間学</a:t>
            </a:r>
            <a:r>
              <a:rPr lang="ja-JP" altLang="en-US" sz="2400" dirty="0"/>
              <a:t>研究科</a:t>
            </a:r>
            <a:endParaRPr kumimoji="1" lang="en-US" altLang="ja-JP" sz="2400" dirty="0" smtClean="0"/>
          </a:p>
          <a:p>
            <a:pPr algn="ctr"/>
            <a:r>
              <a:rPr lang="ja-JP" altLang="en-US" sz="2400" dirty="0" smtClean="0"/>
              <a:t>平良里奈</a:t>
            </a:r>
            <a:endParaRPr lang="en-US" altLang="ja-JP" sz="2400" dirty="0" smtClean="0"/>
          </a:p>
        </p:txBody>
      </p:sp>
      <p:grpSp>
        <p:nvGrpSpPr>
          <p:cNvPr id="2" name="グループ化 1"/>
          <p:cNvGrpSpPr/>
          <p:nvPr/>
        </p:nvGrpSpPr>
        <p:grpSpPr>
          <a:xfrm>
            <a:off x="107504" y="2420888"/>
            <a:ext cx="9036496" cy="1111488"/>
            <a:chOff x="107504" y="2420888"/>
            <a:chExt cx="9036496" cy="1111488"/>
          </a:xfrm>
        </p:grpSpPr>
        <p:sp>
          <p:nvSpPr>
            <p:cNvPr id="4" name="テキスト ボックス 3"/>
            <p:cNvSpPr txBox="1"/>
            <p:nvPr/>
          </p:nvSpPr>
          <p:spPr>
            <a:xfrm>
              <a:off x="107504" y="2420888"/>
              <a:ext cx="8928992" cy="954107"/>
            </a:xfrm>
            <a:prstGeom prst="rect">
              <a:avLst/>
            </a:prstGeom>
            <a:noFill/>
          </p:spPr>
          <p:txBody>
            <a:bodyPr wrap="square" rtlCol="0">
              <a:spAutoFit/>
            </a:bodyPr>
            <a:lstStyle/>
            <a:p>
              <a:r>
                <a:rPr lang="ja-JP" altLang="en-US" sz="2800" dirty="0" smtClean="0"/>
                <a:t>フィジカルコンピューティングとデジタルファブリケーションを</a:t>
              </a:r>
              <a:endParaRPr lang="en-US" altLang="ja-JP" sz="2800" dirty="0" smtClean="0"/>
            </a:p>
            <a:p>
              <a:pPr algn="r"/>
              <a:r>
                <a:rPr lang="ja-JP" altLang="en-US" sz="2800" dirty="0" smtClean="0"/>
                <a:t>用いた低コスト皮膚温測定装置の開発とその運用（</a:t>
              </a:r>
              <a:r>
                <a:rPr lang="en-US" altLang="ja-JP" sz="2800" dirty="0" smtClean="0"/>
                <a:t>2</a:t>
              </a:r>
              <a:r>
                <a:rPr lang="ja-JP" altLang="en-US" sz="2800" dirty="0" smtClean="0"/>
                <a:t>）</a:t>
              </a:r>
              <a:endParaRPr kumimoji="1" lang="ja-JP" altLang="en-US" sz="2800" dirty="0"/>
            </a:p>
          </p:txBody>
        </p:sp>
        <p:cxnSp>
          <p:nvCxnSpPr>
            <p:cNvPr id="9" name="直線コネクタ 8"/>
            <p:cNvCxnSpPr/>
            <p:nvPr/>
          </p:nvCxnSpPr>
          <p:spPr>
            <a:xfrm>
              <a:off x="2743660" y="3415695"/>
              <a:ext cx="6400340" cy="0"/>
            </a:xfrm>
            <a:prstGeom prst="line">
              <a:avLst/>
            </a:prstGeom>
            <a:ln w="57150">
              <a:solidFill>
                <a:srgbClr val="F49202"/>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3167336" y="3532376"/>
              <a:ext cx="5976664" cy="0"/>
            </a:xfrm>
            <a:prstGeom prst="line">
              <a:avLst/>
            </a:prstGeom>
            <a:ln w="38100">
              <a:solidFill>
                <a:srgbClr val="FFFF6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959099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98002" y="188640"/>
            <a:ext cx="1794081" cy="400110"/>
          </a:xfrm>
          <a:prstGeom prst="rect">
            <a:avLst/>
          </a:prstGeom>
        </p:spPr>
        <p:txBody>
          <a:bodyPr wrap="none">
            <a:spAutoFit/>
          </a:bodyPr>
          <a:lstStyle/>
          <a:p>
            <a:r>
              <a:rPr lang="ja-JP" altLang="en-US" sz="2000" smtClean="0"/>
              <a:t>結果と考察（</a:t>
            </a:r>
            <a:r>
              <a:rPr lang="en-US" altLang="ja-JP" sz="2000" smtClean="0"/>
              <a:t>2</a:t>
            </a:r>
            <a:r>
              <a:rPr lang="ja-JP" altLang="en-US" sz="2000" smtClean="0"/>
              <a:t>）</a:t>
            </a:r>
            <a:endParaRPr lang="ja-JP" altLang="en-US" sz="2000" dirty="0"/>
          </a:p>
        </p:txBody>
      </p:sp>
      <p:grpSp>
        <p:nvGrpSpPr>
          <p:cNvPr id="33" name="グループ化 32"/>
          <p:cNvGrpSpPr/>
          <p:nvPr/>
        </p:nvGrpSpPr>
        <p:grpSpPr>
          <a:xfrm>
            <a:off x="-9353" y="620688"/>
            <a:ext cx="6400340" cy="72008"/>
            <a:chOff x="-9353" y="764704"/>
            <a:chExt cx="6400340" cy="72008"/>
          </a:xfrm>
        </p:grpSpPr>
        <p:cxnSp>
          <p:nvCxnSpPr>
            <p:cNvPr id="34" name="直線コネクタ 33"/>
            <p:cNvCxnSpPr/>
            <p:nvPr/>
          </p:nvCxnSpPr>
          <p:spPr>
            <a:xfrm>
              <a:off x="-9353" y="764704"/>
              <a:ext cx="6400340" cy="0"/>
            </a:xfrm>
            <a:prstGeom prst="line">
              <a:avLst/>
            </a:prstGeom>
            <a:ln w="28575">
              <a:solidFill>
                <a:srgbClr val="F49202"/>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8937" y="836712"/>
              <a:ext cx="5976664" cy="0"/>
            </a:xfrm>
            <a:prstGeom prst="line">
              <a:avLst/>
            </a:prstGeom>
            <a:ln w="19050">
              <a:solidFill>
                <a:srgbClr val="FFFF66"/>
              </a:solidFill>
            </a:ln>
          </p:spPr>
          <p:style>
            <a:lnRef idx="1">
              <a:schemeClr val="accent1"/>
            </a:lnRef>
            <a:fillRef idx="0">
              <a:schemeClr val="accent1"/>
            </a:fillRef>
            <a:effectRef idx="0">
              <a:schemeClr val="accent1"/>
            </a:effectRef>
            <a:fontRef idx="minor">
              <a:schemeClr val="tx1"/>
            </a:fontRef>
          </p:style>
        </p:cxnSp>
      </p:grpSp>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4920" y="3359819"/>
            <a:ext cx="3059113" cy="215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6865" y="3359819"/>
            <a:ext cx="3059113" cy="215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94920" y="1031755"/>
            <a:ext cx="3059113" cy="215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6865" y="1031755"/>
            <a:ext cx="3059113" cy="215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テキスト ボックス 6"/>
          <p:cNvSpPr txBox="1"/>
          <p:nvPr/>
        </p:nvSpPr>
        <p:spPr>
          <a:xfrm>
            <a:off x="1331640" y="908720"/>
            <a:ext cx="2736304" cy="584775"/>
          </a:xfrm>
          <a:prstGeom prst="rect">
            <a:avLst/>
          </a:prstGeom>
          <a:noFill/>
        </p:spPr>
        <p:txBody>
          <a:bodyPr wrap="square" rtlCol="0">
            <a:spAutoFit/>
          </a:bodyPr>
          <a:lstStyle/>
          <a:p>
            <a:r>
              <a:rPr kumimoji="1" lang="ja-JP" altLang="en-US" sz="1600" dirty="0" smtClean="0"/>
              <a:t>全般的脱活性（</a:t>
            </a:r>
            <a:r>
              <a:rPr kumimoji="1" lang="en-US" altLang="ja-JP" sz="1600" dirty="0" smtClean="0"/>
              <a:t>DS</a:t>
            </a:r>
            <a:r>
              <a:rPr kumimoji="1" lang="ja-JP" altLang="en-US" sz="1600" dirty="0" smtClean="0"/>
              <a:t>）</a:t>
            </a:r>
            <a:endParaRPr kumimoji="1" lang="en-US" altLang="ja-JP" sz="1600" dirty="0" smtClean="0"/>
          </a:p>
          <a:p>
            <a:r>
              <a:rPr lang="ja-JP" altLang="en-US" sz="1600" dirty="0" smtClean="0">
                <a:solidFill>
                  <a:srgbClr val="FF0000"/>
                </a:solidFill>
              </a:rPr>
              <a:t>（</a:t>
            </a:r>
            <a:r>
              <a:rPr lang="en-US" altLang="ja-JP" sz="1600" dirty="0" smtClean="0">
                <a:solidFill>
                  <a:srgbClr val="FF0000"/>
                </a:solidFill>
              </a:rPr>
              <a:t>t(25</a:t>
            </a:r>
            <a:r>
              <a:rPr lang="en-US" altLang="ja-JP" sz="1600" smtClean="0">
                <a:solidFill>
                  <a:srgbClr val="FF0000"/>
                </a:solidFill>
              </a:rPr>
              <a:t>)=5.45</a:t>
            </a:r>
            <a:r>
              <a:rPr lang="ja-JP" altLang="en-US" sz="1600" smtClean="0">
                <a:solidFill>
                  <a:srgbClr val="FF0000"/>
                </a:solidFill>
              </a:rPr>
              <a:t>，</a:t>
            </a:r>
            <a:r>
              <a:rPr lang="en-US" altLang="ja-JP" sz="1600" smtClean="0">
                <a:solidFill>
                  <a:srgbClr val="FF0000"/>
                </a:solidFill>
              </a:rPr>
              <a:t>p</a:t>
            </a:r>
            <a:r>
              <a:rPr lang="en-US" altLang="ja-JP" sz="1600" dirty="0" smtClean="0">
                <a:solidFill>
                  <a:srgbClr val="FF0000"/>
                </a:solidFill>
              </a:rPr>
              <a:t>&lt;.0001</a:t>
            </a:r>
            <a:r>
              <a:rPr lang="ja-JP" altLang="en-US" sz="1600" dirty="0" smtClean="0">
                <a:solidFill>
                  <a:srgbClr val="FF0000"/>
                </a:solidFill>
              </a:rPr>
              <a:t>）</a:t>
            </a:r>
            <a:endParaRPr kumimoji="1" lang="ja-JP" altLang="en-US" sz="1600" dirty="0">
              <a:solidFill>
                <a:srgbClr val="FF0000"/>
              </a:solidFill>
            </a:endParaRPr>
          </a:p>
        </p:txBody>
      </p:sp>
      <p:sp>
        <p:nvSpPr>
          <p:cNvPr id="10" name="右矢印 9"/>
          <p:cNvSpPr/>
          <p:nvPr/>
        </p:nvSpPr>
        <p:spPr>
          <a:xfrm rot="21207922">
            <a:off x="2307435" y="4391475"/>
            <a:ext cx="864096" cy="321008"/>
          </a:xfrm>
          <a:prstGeom prst="rightArrow">
            <a:avLst/>
          </a:prstGeom>
          <a:solidFill>
            <a:srgbClr val="FFFF66"/>
          </a:solidFill>
          <a:ln w="12700">
            <a:solidFill>
              <a:srgbClr val="FF47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右矢印 11"/>
          <p:cNvSpPr/>
          <p:nvPr/>
        </p:nvSpPr>
        <p:spPr>
          <a:xfrm rot="832939">
            <a:off x="6038050" y="4131196"/>
            <a:ext cx="864096" cy="321008"/>
          </a:xfrm>
          <a:prstGeom prst="rightArrow">
            <a:avLst/>
          </a:prstGeom>
          <a:solidFill>
            <a:srgbClr val="FFFF66"/>
          </a:solidFill>
          <a:ln w="12700">
            <a:solidFill>
              <a:srgbClr val="FF47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5113739" y="908720"/>
            <a:ext cx="1685077" cy="584775"/>
          </a:xfrm>
          <a:prstGeom prst="rect">
            <a:avLst/>
          </a:prstGeom>
        </p:spPr>
        <p:txBody>
          <a:bodyPr wrap="none">
            <a:spAutoFit/>
          </a:bodyPr>
          <a:lstStyle/>
          <a:p>
            <a:r>
              <a:rPr lang="ja-JP" altLang="en-US" sz="1600" dirty="0"/>
              <a:t>全般的活性（</a:t>
            </a:r>
            <a:r>
              <a:rPr lang="en-US" altLang="ja-JP" sz="1600" dirty="0"/>
              <a:t>GA</a:t>
            </a:r>
            <a:r>
              <a:rPr lang="ja-JP" altLang="en-US" sz="1600" dirty="0" smtClean="0"/>
              <a:t>）</a:t>
            </a:r>
            <a:endParaRPr lang="en-US" altLang="ja-JP" sz="1600" dirty="0" smtClean="0"/>
          </a:p>
          <a:p>
            <a:r>
              <a:rPr lang="ja-JP" altLang="en-US" sz="1600" dirty="0"/>
              <a:t>（</a:t>
            </a:r>
            <a:r>
              <a:rPr lang="en-US" altLang="ja-JP" sz="1600" dirty="0"/>
              <a:t>t(25</a:t>
            </a:r>
            <a:r>
              <a:rPr lang="en-US" altLang="ja-JP" sz="1600" smtClean="0"/>
              <a:t>)=0.61</a:t>
            </a:r>
            <a:r>
              <a:rPr lang="ja-JP" altLang="en-US" sz="1600" smtClean="0"/>
              <a:t>，</a:t>
            </a:r>
            <a:r>
              <a:rPr lang="en-US" altLang="ja-JP" sz="1600" smtClean="0"/>
              <a:t>n.s</a:t>
            </a:r>
            <a:r>
              <a:rPr lang="en-US" altLang="ja-JP" sz="1600" dirty="0" smtClean="0"/>
              <a:t>.</a:t>
            </a:r>
            <a:r>
              <a:rPr lang="ja-JP" altLang="en-US" sz="1600" dirty="0" smtClean="0"/>
              <a:t>）</a:t>
            </a:r>
            <a:endParaRPr lang="ja-JP" altLang="en-US" sz="1600" dirty="0"/>
          </a:p>
        </p:txBody>
      </p:sp>
      <p:sp>
        <p:nvSpPr>
          <p:cNvPr id="14" name="テキスト ボックス 13"/>
          <p:cNvSpPr txBox="1"/>
          <p:nvPr/>
        </p:nvSpPr>
        <p:spPr>
          <a:xfrm>
            <a:off x="1331640" y="3240135"/>
            <a:ext cx="2736304" cy="584775"/>
          </a:xfrm>
          <a:prstGeom prst="rect">
            <a:avLst/>
          </a:prstGeom>
          <a:noFill/>
        </p:spPr>
        <p:txBody>
          <a:bodyPr wrap="square" rtlCol="0">
            <a:spAutoFit/>
          </a:bodyPr>
          <a:lstStyle/>
          <a:p>
            <a:r>
              <a:rPr kumimoji="1" lang="ja-JP" altLang="en-US" sz="1600" dirty="0" smtClean="0"/>
              <a:t>脱活性</a:t>
            </a:r>
            <a:r>
              <a:rPr lang="ja-JP" altLang="en-US" sz="1600" dirty="0" smtClean="0"/>
              <a:t>－</a:t>
            </a:r>
            <a:r>
              <a:rPr kumimoji="1" lang="ja-JP" altLang="en-US" sz="1600" dirty="0" smtClean="0"/>
              <a:t>睡眠（</a:t>
            </a:r>
            <a:r>
              <a:rPr kumimoji="1" lang="en-US" altLang="ja-JP" sz="1600" dirty="0" smtClean="0"/>
              <a:t>GD</a:t>
            </a:r>
            <a:r>
              <a:rPr kumimoji="1" lang="ja-JP" altLang="en-US" sz="1600" dirty="0" smtClean="0"/>
              <a:t>）</a:t>
            </a:r>
            <a:endParaRPr kumimoji="1" lang="en-US" altLang="ja-JP" sz="1600" dirty="0" smtClean="0"/>
          </a:p>
          <a:p>
            <a:r>
              <a:rPr lang="ja-JP" altLang="en-US" sz="1600" dirty="0">
                <a:solidFill>
                  <a:srgbClr val="FF0000"/>
                </a:solidFill>
              </a:rPr>
              <a:t>（</a:t>
            </a:r>
            <a:r>
              <a:rPr lang="en-US" altLang="ja-JP" sz="1600" dirty="0">
                <a:solidFill>
                  <a:srgbClr val="FF0000"/>
                </a:solidFill>
              </a:rPr>
              <a:t>t(25</a:t>
            </a:r>
            <a:r>
              <a:rPr lang="en-US" altLang="ja-JP" sz="1600" dirty="0" smtClean="0">
                <a:solidFill>
                  <a:srgbClr val="FF0000"/>
                </a:solidFill>
              </a:rPr>
              <a:t>)=4.16</a:t>
            </a:r>
            <a:r>
              <a:rPr lang="ja-JP" altLang="en-US" sz="1600" dirty="0">
                <a:solidFill>
                  <a:srgbClr val="FF0000"/>
                </a:solidFill>
              </a:rPr>
              <a:t>，</a:t>
            </a:r>
            <a:r>
              <a:rPr lang="en-US" altLang="ja-JP" sz="1600" dirty="0" smtClean="0">
                <a:solidFill>
                  <a:srgbClr val="FF0000"/>
                </a:solidFill>
              </a:rPr>
              <a:t>p&lt;.001</a:t>
            </a:r>
            <a:r>
              <a:rPr lang="ja-JP" altLang="en-US" sz="1600" dirty="0" smtClean="0">
                <a:solidFill>
                  <a:srgbClr val="FF0000"/>
                </a:solidFill>
              </a:rPr>
              <a:t>）</a:t>
            </a:r>
            <a:endParaRPr lang="ja-JP" altLang="en-US" sz="1600" dirty="0">
              <a:solidFill>
                <a:srgbClr val="FF0000"/>
              </a:solidFill>
            </a:endParaRPr>
          </a:p>
        </p:txBody>
      </p:sp>
      <p:sp>
        <p:nvSpPr>
          <p:cNvPr id="16" name="テキスト ボックス 15"/>
          <p:cNvSpPr txBox="1"/>
          <p:nvPr/>
        </p:nvSpPr>
        <p:spPr>
          <a:xfrm>
            <a:off x="5113739" y="3240135"/>
            <a:ext cx="2736304" cy="584775"/>
          </a:xfrm>
          <a:prstGeom prst="rect">
            <a:avLst/>
          </a:prstGeom>
          <a:noFill/>
        </p:spPr>
        <p:txBody>
          <a:bodyPr wrap="square" rtlCol="0">
            <a:spAutoFit/>
          </a:bodyPr>
          <a:lstStyle/>
          <a:p>
            <a:r>
              <a:rPr kumimoji="1" lang="ja-JP" altLang="en-US" sz="1600" dirty="0" smtClean="0"/>
              <a:t>高活性（</a:t>
            </a:r>
            <a:r>
              <a:rPr lang="en-US" altLang="ja-JP" sz="1600" dirty="0"/>
              <a:t>H</a:t>
            </a:r>
            <a:r>
              <a:rPr kumimoji="1" lang="en-US" altLang="ja-JP" sz="1600" dirty="0" smtClean="0"/>
              <a:t>A</a:t>
            </a:r>
            <a:r>
              <a:rPr kumimoji="1" lang="ja-JP" altLang="en-US" sz="1600" dirty="0" smtClean="0"/>
              <a:t>）</a:t>
            </a:r>
            <a:endParaRPr kumimoji="1" lang="en-US" altLang="ja-JP" sz="1600" dirty="0" smtClean="0"/>
          </a:p>
          <a:p>
            <a:r>
              <a:rPr lang="ja-JP" altLang="en-US" sz="1600" dirty="0">
                <a:solidFill>
                  <a:srgbClr val="FF0000"/>
                </a:solidFill>
              </a:rPr>
              <a:t>（</a:t>
            </a:r>
            <a:r>
              <a:rPr lang="en-US" altLang="ja-JP" sz="1600" dirty="0">
                <a:solidFill>
                  <a:srgbClr val="FF0000"/>
                </a:solidFill>
              </a:rPr>
              <a:t>t(25</a:t>
            </a:r>
            <a:r>
              <a:rPr lang="en-US" altLang="ja-JP" sz="1600">
                <a:solidFill>
                  <a:srgbClr val="FF0000"/>
                </a:solidFill>
              </a:rPr>
              <a:t>)=</a:t>
            </a:r>
            <a:r>
              <a:rPr lang="en-US" altLang="ja-JP" sz="1600" smtClean="0">
                <a:solidFill>
                  <a:srgbClr val="FF0000"/>
                </a:solidFill>
              </a:rPr>
              <a:t>4.38</a:t>
            </a:r>
            <a:r>
              <a:rPr lang="ja-JP" altLang="en-US" sz="1600" smtClean="0">
                <a:solidFill>
                  <a:srgbClr val="FF0000"/>
                </a:solidFill>
              </a:rPr>
              <a:t>，</a:t>
            </a:r>
            <a:r>
              <a:rPr lang="en-US" altLang="ja-JP" sz="1600" smtClean="0">
                <a:solidFill>
                  <a:srgbClr val="FF0000"/>
                </a:solidFill>
              </a:rPr>
              <a:t>p</a:t>
            </a:r>
            <a:r>
              <a:rPr lang="en-US" altLang="ja-JP" sz="1600" dirty="0">
                <a:solidFill>
                  <a:srgbClr val="FF0000"/>
                </a:solidFill>
              </a:rPr>
              <a:t>&lt;.001</a:t>
            </a:r>
            <a:r>
              <a:rPr lang="ja-JP" altLang="en-US" sz="1600" dirty="0" smtClean="0">
                <a:solidFill>
                  <a:srgbClr val="FF0000"/>
                </a:solidFill>
              </a:rPr>
              <a:t>）</a:t>
            </a:r>
            <a:endParaRPr lang="ja-JP" altLang="en-US" sz="1600" dirty="0">
              <a:solidFill>
                <a:srgbClr val="FF0000"/>
              </a:solidFill>
            </a:endParaRPr>
          </a:p>
        </p:txBody>
      </p:sp>
      <p:sp>
        <p:nvSpPr>
          <p:cNvPr id="36" name="右矢印 35"/>
          <p:cNvSpPr/>
          <p:nvPr/>
        </p:nvSpPr>
        <p:spPr>
          <a:xfrm rot="20561276">
            <a:off x="2311661" y="1723011"/>
            <a:ext cx="864096" cy="321008"/>
          </a:xfrm>
          <a:prstGeom prst="rightArrow">
            <a:avLst/>
          </a:prstGeom>
          <a:solidFill>
            <a:srgbClr val="FFFF66"/>
          </a:solidFill>
          <a:ln w="12700">
            <a:solidFill>
              <a:srgbClr val="FF47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554896" y="5805264"/>
            <a:ext cx="8409592" cy="369332"/>
          </a:xfrm>
          <a:prstGeom prst="rect">
            <a:avLst/>
          </a:prstGeom>
        </p:spPr>
        <p:txBody>
          <a:bodyPr wrap="square">
            <a:spAutoFit/>
          </a:bodyPr>
          <a:lstStyle/>
          <a:p>
            <a:r>
              <a:rPr lang="ja-JP" altLang="en-US" dirty="0" smtClean="0"/>
              <a:t>過度</a:t>
            </a:r>
            <a:r>
              <a:rPr lang="ja-JP" altLang="en-US" dirty="0"/>
              <a:t>の活性（緊張やいらいら等）を低下させ</a:t>
            </a:r>
            <a:r>
              <a:rPr lang="ja-JP" altLang="en-US" dirty="0" smtClean="0"/>
              <a:t>、脱活性</a:t>
            </a:r>
            <a:r>
              <a:rPr lang="ja-JP" altLang="en-US" dirty="0"/>
              <a:t>（落ち着きやくつろぎ等）を</a:t>
            </a:r>
            <a:r>
              <a:rPr lang="ja-JP" altLang="en-US" dirty="0" smtClean="0"/>
              <a:t>高めた</a:t>
            </a:r>
            <a:endParaRPr lang="en-US" altLang="ja-JP" dirty="0"/>
          </a:p>
        </p:txBody>
      </p:sp>
      <p:sp>
        <p:nvSpPr>
          <p:cNvPr id="41" name="二等辺三角形 40"/>
          <p:cNvSpPr/>
          <p:nvPr/>
        </p:nvSpPr>
        <p:spPr>
          <a:xfrm rot="5400000">
            <a:off x="248537" y="5838242"/>
            <a:ext cx="293997" cy="303376"/>
          </a:xfrm>
          <a:prstGeom prst="triangle">
            <a:avLst/>
          </a:prstGeom>
          <a:solidFill>
            <a:srgbClr val="FFFF66"/>
          </a:solidFill>
          <a:ln w="12700">
            <a:solidFill>
              <a:srgbClr val="FF47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smtClean="0">
              <a:solidFill>
                <a:srgbClr val="000000"/>
              </a:solidFill>
            </a:endParaRPr>
          </a:p>
        </p:txBody>
      </p:sp>
    </p:spTree>
    <p:extLst>
      <p:ext uri="{BB962C8B-B14F-4D97-AF65-F5344CB8AC3E}">
        <p14:creationId xmlns:p14="http://schemas.microsoft.com/office/powerpoint/2010/main" val="2847432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fade">
                                      <p:cBhvr>
                                        <p:cTn id="20" dur="500"/>
                                        <p:tgtEl>
                                          <p:spTgt spid="4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36" grpId="0" animBg="1"/>
      <p:bldP spid="2" grpId="0"/>
      <p:bldP spid="4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98002" y="188640"/>
            <a:ext cx="1794081" cy="400110"/>
          </a:xfrm>
          <a:prstGeom prst="rect">
            <a:avLst/>
          </a:prstGeom>
        </p:spPr>
        <p:txBody>
          <a:bodyPr wrap="none">
            <a:spAutoFit/>
          </a:bodyPr>
          <a:lstStyle/>
          <a:p>
            <a:r>
              <a:rPr lang="ja-JP" altLang="en-US" sz="2000" smtClean="0"/>
              <a:t>結果と考察（</a:t>
            </a:r>
            <a:r>
              <a:rPr lang="en-US" altLang="ja-JP" sz="2000"/>
              <a:t>3</a:t>
            </a:r>
            <a:r>
              <a:rPr lang="ja-JP" altLang="en-US" sz="2000" smtClean="0"/>
              <a:t>）</a:t>
            </a:r>
            <a:endParaRPr lang="ja-JP" altLang="en-US" sz="2000" dirty="0"/>
          </a:p>
        </p:txBody>
      </p:sp>
      <p:grpSp>
        <p:nvGrpSpPr>
          <p:cNvPr id="11" name="グループ化 10"/>
          <p:cNvGrpSpPr/>
          <p:nvPr/>
        </p:nvGrpSpPr>
        <p:grpSpPr>
          <a:xfrm>
            <a:off x="-9353" y="620688"/>
            <a:ext cx="6400340" cy="72008"/>
            <a:chOff x="-9353" y="764704"/>
            <a:chExt cx="6400340" cy="72008"/>
          </a:xfrm>
        </p:grpSpPr>
        <p:cxnSp>
          <p:nvCxnSpPr>
            <p:cNvPr id="12" name="直線コネクタ 11"/>
            <p:cNvCxnSpPr/>
            <p:nvPr/>
          </p:nvCxnSpPr>
          <p:spPr>
            <a:xfrm>
              <a:off x="-9353" y="764704"/>
              <a:ext cx="6400340" cy="0"/>
            </a:xfrm>
            <a:prstGeom prst="line">
              <a:avLst/>
            </a:prstGeom>
            <a:ln w="28575">
              <a:solidFill>
                <a:srgbClr val="F49202"/>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8937" y="836712"/>
              <a:ext cx="5976664" cy="0"/>
            </a:xfrm>
            <a:prstGeom prst="line">
              <a:avLst/>
            </a:prstGeom>
            <a:ln w="19050">
              <a:solidFill>
                <a:srgbClr val="FFFF66"/>
              </a:solidFill>
            </a:ln>
          </p:spPr>
          <p:style>
            <a:lnRef idx="1">
              <a:schemeClr val="accent1"/>
            </a:lnRef>
            <a:fillRef idx="0">
              <a:schemeClr val="accent1"/>
            </a:fillRef>
            <a:effectRef idx="0">
              <a:schemeClr val="accent1"/>
            </a:effectRef>
            <a:fontRef idx="minor">
              <a:schemeClr val="tx1"/>
            </a:fontRef>
          </p:style>
        </p:cxnSp>
      </p:grpSp>
      <p:grpSp>
        <p:nvGrpSpPr>
          <p:cNvPr id="3" name="グループ化 2"/>
          <p:cNvGrpSpPr/>
          <p:nvPr/>
        </p:nvGrpSpPr>
        <p:grpSpPr>
          <a:xfrm>
            <a:off x="2288007" y="1331476"/>
            <a:ext cx="4047420" cy="3969732"/>
            <a:chOff x="2288007" y="1547500"/>
            <a:chExt cx="4047420" cy="3969732"/>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6564" y="1547500"/>
              <a:ext cx="3598863"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正方形/長方形 5"/>
            <p:cNvSpPr/>
            <p:nvPr/>
          </p:nvSpPr>
          <p:spPr>
            <a:xfrm>
              <a:off x="3563887" y="5147900"/>
              <a:ext cx="1944216" cy="369332"/>
            </a:xfrm>
            <a:prstGeom prst="rect">
              <a:avLst/>
            </a:prstGeom>
          </p:spPr>
          <p:txBody>
            <a:bodyPr wrap="square">
              <a:spAutoFit/>
            </a:bodyPr>
            <a:lstStyle/>
            <a:p>
              <a:pPr algn="ctr"/>
              <a:r>
                <a:rPr lang="ja-JP" altLang="en-US" dirty="0"/>
                <a:t>全般的活性（</a:t>
              </a:r>
              <a:r>
                <a:rPr lang="en-US" altLang="ja-JP" dirty="0"/>
                <a:t>GA</a:t>
              </a:r>
              <a:r>
                <a:rPr lang="ja-JP" altLang="en-US" dirty="0"/>
                <a:t>）</a:t>
              </a:r>
            </a:p>
          </p:txBody>
        </p:sp>
        <p:sp>
          <p:nvSpPr>
            <p:cNvPr id="7" name="テキスト ボックス 6"/>
            <p:cNvSpPr txBox="1"/>
            <p:nvPr/>
          </p:nvSpPr>
          <p:spPr>
            <a:xfrm>
              <a:off x="2288007" y="2241764"/>
              <a:ext cx="513410" cy="2211923"/>
            </a:xfrm>
            <a:prstGeom prst="rect">
              <a:avLst/>
            </a:prstGeom>
            <a:noFill/>
          </p:spPr>
          <p:txBody>
            <a:bodyPr vert="wordArtVertRtl" wrap="square" rtlCol="0">
              <a:spAutoFit/>
            </a:bodyPr>
            <a:lstStyle/>
            <a:p>
              <a:pPr algn="ctr"/>
              <a:r>
                <a:rPr kumimoji="1" lang="ja-JP" altLang="en-US" dirty="0" smtClean="0"/>
                <a:t>皮膚温（℃）</a:t>
              </a:r>
              <a:endParaRPr kumimoji="1" lang="ja-JP" altLang="en-US" dirty="0"/>
            </a:p>
          </p:txBody>
        </p:sp>
      </p:grpSp>
      <p:sp>
        <p:nvSpPr>
          <p:cNvPr id="14" name="正方形/長方形 13"/>
          <p:cNvSpPr/>
          <p:nvPr/>
        </p:nvSpPr>
        <p:spPr>
          <a:xfrm>
            <a:off x="323528" y="5599693"/>
            <a:ext cx="7992888" cy="369332"/>
          </a:xfrm>
          <a:prstGeom prst="rect">
            <a:avLst/>
          </a:prstGeom>
        </p:spPr>
        <p:txBody>
          <a:bodyPr wrap="square">
            <a:spAutoFit/>
          </a:bodyPr>
          <a:lstStyle/>
          <a:p>
            <a:r>
              <a:rPr lang="ja-JP" altLang="en-US" b="1" dirty="0" smtClean="0">
                <a:solidFill>
                  <a:srgbClr val="FF4747"/>
                </a:solidFill>
              </a:rPr>
              <a:t>▼</a:t>
            </a:r>
            <a:r>
              <a:rPr lang="ja-JP" altLang="en-US" dirty="0" smtClean="0"/>
              <a:t>施術期間の皮膚温と</a:t>
            </a:r>
            <a:r>
              <a:rPr lang="en-US" altLang="ja-JP" dirty="0" smtClean="0"/>
              <a:t>GA</a:t>
            </a:r>
            <a:r>
              <a:rPr lang="ja-JP" altLang="en-US" dirty="0" smtClean="0"/>
              <a:t>の間に、有意な負の相関が認められた</a:t>
            </a:r>
            <a:r>
              <a:rPr lang="ja-JP" altLang="en-US" dirty="0" smtClean="0">
                <a:solidFill>
                  <a:srgbClr val="FF4747"/>
                </a:solidFill>
              </a:rPr>
              <a:t>（</a:t>
            </a:r>
            <a:r>
              <a:rPr lang="en-US" altLang="ja-JP" dirty="0">
                <a:solidFill>
                  <a:srgbClr val="FF4747"/>
                </a:solidFill>
              </a:rPr>
              <a:t>r=-0.36</a:t>
            </a:r>
            <a:r>
              <a:rPr lang="ja-JP" altLang="en-US" dirty="0">
                <a:solidFill>
                  <a:srgbClr val="FF4747"/>
                </a:solidFill>
              </a:rPr>
              <a:t>，</a:t>
            </a:r>
            <a:r>
              <a:rPr lang="en-US" altLang="ja-JP" dirty="0">
                <a:solidFill>
                  <a:srgbClr val="FF4747"/>
                </a:solidFill>
              </a:rPr>
              <a:t>p&lt;.</a:t>
            </a:r>
            <a:r>
              <a:rPr lang="en-US" altLang="ja-JP" dirty="0" smtClean="0">
                <a:solidFill>
                  <a:srgbClr val="FF4747"/>
                </a:solidFill>
              </a:rPr>
              <a:t>10</a:t>
            </a:r>
            <a:r>
              <a:rPr lang="ja-JP" altLang="en-US" dirty="0" smtClean="0">
                <a:solidFill>
                  <a:srgbClr val="FF4747"/>
                </a:solidFill>
              </a:rPr>
              <a:t>）</a:t>
            </a:r>
            <a:endParaRPr lang="en-US" altLang="ja-JP" dirty="0">
              <a:solidFill>
                <a:srgbClr val="FF4747"/>
              </a:solidFill>
            </a:endParaRPr>
          </a:p>
        </p:txBody>
      </p:sp>
      <p:sp>
        <p:nvSpPr>
          <p:cNvPr id="15" name="二等辺三角形 14"/>
          <p:cNvSpPr/>
          <p:nvPr/>
        </p:nvSpPr>
        <p:spPr>
          <a:xfrm rot="5400000">
            <a:off x="600905" y="6086494"/>
            <a:ext cx="293997" cy="303376"/>
          </a:xfrm>
          <a:prstGeom prst="triangle">
            <a:avLst/>
          </a:prstGeom>
          <a:solidFill>
            <a:srgbClr val="FFFF66"/>
          </a:solidFill>
          <a:ln w="12700">
            <a:solidFill>
              <a:srgbClr val="FF47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smtClean="0">
              <a:solidFill>
                <a:sysClr val="windowText" lastClr="000000"/>
              </a:solidFill>
            </a:endParaRPr>
          </a:p>
        </p:txBody>
      </p:sp>
      <p:sp>
        <p:nvSpPr>
          <p:cNvPr id="16" name="正方形/長方形 15"/>
          <p:cNvSpPr/>
          <p:nvPr/>
        </p:nvSpPr>
        <p:spPr>
          <a:xfrm>
            <a:off x="914936" y="6053516"/>
            <a:ext cx="8049552" cy="369332"/>
          </a:xfrm>
          <a:prstGeom prst="rect">
            <a:avLst/>
          </a:prstGeom>
        </p:spPr>
        <p:txBody>
          <a:bodyPr wrap="square">
            <a:spAutoFit/>
          </a:bodyPr>
          <a:lstStyle/>
          <a:p>
            <a:r>
              <a:rPr lang="ja-JP" altLang="en-US" dirty="0"/>
              <a:t>活性状態（活動的な・活発な等）が低いほど、皮膚温が</a:t>
            </a:r>
            <a:r>
              <a:rPr lang="ja-JP" altLang="en-US" dirty="0" smtClean="0"/>
              <a:t>高い可能性</a:t>
            </a:r>
            <a:endParaRPr lang="en-US" altLang="ja-JP" dirty="0" smtClean="0"/>
          </a:p>
        </p:txBody>
      </p:sp>
    </p:spTree>
    <p:extLst>
      <p:ext uri="{BB962C8B-B14F-4D97-AF65-F5344CB8AC3E}">
        <p14:creationId xmlns:p14="http://schemas.microsoft.com/office/powerpoint/2010/main" val="2847432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98002" y="188640"/>
            <a:ext cx="2492990" cy="400110"/>
          </a:xfrm>
          <a:prstGeom prst="rect">
            <a:avLst/>
          </a:prstGeom>
        </p:spPr>
        <p:txBody>
          <a:bodyPr wrap="none">
            <a:spAutoFit/>
          </a:bodyPr>
          <a:lstStyle/>
          <a:p>
            <a:r>
              <a:rPr lang="ja-JP" altLang="en-US" sz="2000" dirty="0" smtClean="0"/>
              <a:t>皮膚温変化の個人差</a:t>
            </a:r>
            <a:endParaRPr lang="ja-JP" altLang="en-US" sz="2000" dirty="0"/>
          </a:p>
        </p:txBody>
      </p:sp>
      <p:grpSp>
        <p:nvGrpSpPr>
          <p:cNvPr id="5" name="グループ化 4"/>
          <p:cNvGrpSpPr/>
          <p:nvPr/>
        </p:nvGrpSpPr>
        <p:grpSpPr>
          <a:xfrm>
            <a:off x="-9353" y="620688"/>
            <a:ext cx="6400340" cy="72008"/>
            <a:chOff x="-9353" y="764704"/>
            <a:chExt cx="6400340" cy="72008"/>
          </a:xfrm>
        </p:grpSpPr>
        <p:cxnSp>
          <p:nvCxnSpPr>
            <p:cNvPr id="6" name="直線コネクタ 5"/>
            <p:cNvCxnSpPr/>
            <p:nvPr/>
          </p:nvCxnSpPr>
          <p:spPr>
            <a:xfrm>
              <a:off x="-9353" y="764704"/>
              <a:ext cx="6400340" cy="0"/>
            </a:xfrm>
            <a:prstGeom prst="line">
              <a:avLst/>
            </a:prstGeom>
            <a:ln w="28575">
              <a:solidFill>
                <a:srgbClr val="F49202"/>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8937" y="836712"/>
              <a:ext cx="5976664" cy="0"/>
            </a:xfrm>
            <a:prstGeom prst="line">
              <a:avLst/>
            </a:prstGeom>
            <a:ln w="19050">
              <a:solidFill>
                <a:srgbClr val="FFFF66"/>
              </a:solidFill>
            </a:ln>
          </p:spPr>
          <p:style>
            <a:lnRef idx="1">
              <a:schemeClr val="accent1"/>
            </a:lnRef>
            <a:fillRef idx="0">
              <a:schemeClr val="accent1"/>
            </a:fillRef>
            <a:effectRef idx="0">
              <a:schemeClr val="accent1"/>
            </a:effectRef>
            <a:fontRef idx="minor">
              <a:schemeClr val="tx1"/>
            </a:fontRef>
          </p:style>
        </p:cxnSp>
      </p:grpSp>
      <p:grpSp>
        <p:nvGrpSpPr>
          <p:cNvPr id="8" name="グループ化 7"/>
          <p:cNvGrpSpPr/>
          <p:nvPr/>
        </p:nvGrpSpPr>
        <p:grpSpPr>
          <a:xfrm>
            <a:off x="-36513" y="2390579"/>
            <a:ext cx="4400242" cy="1902518"/>
            <a:chOff x="3811566" y="4400830"/>
            <a:chExt cx="4792882" cy="1857515"/>
          </a:xfrm>
        </p:grpSpPr>
        <p:grpSp>
          <p:nvGrpSpPr>
            <p:cNvPr id="9" name="グループ化 8"/>
            <p:cNvGrpSpPr/>
            <p:nvPr/>
          </p:nvGrpSpPr>
          <p:grpSpPr>
            <a:xfrm>
              <a:off x="3811566" y="4400830"/>
              <a:ext cx="4792882" cy="1857515"/>
              <a:chOff x="103537" y="890198"/>
              <a:chExt cx="8797996" cy="3144921"/>
            </a:xfrm>
          </p:grpSpPr>
          <p:pic>
            <p:nvPicPr>
              <p:cNvPr id="12"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133" y="890198"/>
                <a:ext cx="8280400" cy="287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テキスト ボックス 12"/>
              <p:cNvSpPr txBox="1"/>
              <p:nvPr/>
            </p:nvSpPr>
            <p:spPr>
              <a:xfrm>
                <a:off x="103537" y="1626817"/>
                <a:ext cx="735378" cy="1421919"/>
              </a:xfrm>
              <a:prstGeom prst="rect">
                <a:avLst/>
              </a:prstGeom>
              <a:noFill/>
            </p:spPr>
            <p:txBody>
              <a:bodyPr vert="wordArtVertRtl" wrap="none" rtlCol="0">
                <a:spAutoFit/>
              </a:bodyPr>
              <a:lstStyle/>
              <a:p>
                <a:r>
                  <a:rPr lang="ja-JP" altLang="en-US" sz="1100"/>
                  <a:t>皮膚</a:t>
                </a:r>
                <a:r>
                  <a:rPr lang="ja-JP" altLang="en-US" sz="1100" smtClean="0"/>
                  <a:t>温</a:t>
                </a:r>
                <a:r>
                  <a:rPr lang="ja-JP" altLang="en-US" sz="1100"/>
                  <a:t>（</a:t>
                </a:r>
                <a:r>
                  <a:rPr lang="ja-JP" altLang="en-US" sz="1100" smtClean="0"/>
                  <a:t>℃）</a:t>
                </a:r>
                <a:endParaRPr kumimoji="1" lang="ja-JP" altLang="en-US" sz="1100" dirty="0"/>
              </a:p>
            </p:txBody>
          </p:sp>
          <p:cxnSp>
            <p:nvCxnSpPr>
              <p:cNvPr id="14" name="直線コネクタ 13"/>
              <p:cNvCxnSpPr/>
              <p:nvPr/>
            </p:nvCxnSpPr>
            <p:spPr>
              <a:xfrm flipV="1">
                <a:off x="2297179" y="1000741"/>
                <a:ext cx="0" cy="251605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V="1">
                <a:off x="5476724" y="1000741"/>
                <a:ext cx="0" cy="251605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V="1">
                <a:off x="7166192" y="1358697"/>
                <a:ext cx="0" cy="215809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1100204" y="989366"/>
                <a:ext cx="1196977" cy="417249"/>
              </a:xfrm>
              <a:prstGeom prst="rect">
                <a:avLst/>
              </a:prstGeom>
              <a:noFill/>
            </p:spPr>
            <p:txBody>
              <a:bodyPr wrap="square" rtlCol="0">
                <a:spAutoFit/>
              </a:bodyPr>
              <a:lstStyle/>
              <a:p>
                <a:pPr algn="ctr"/>
                <a:r>
                  <a:rPr kumimoji="1" lang="ja-JP" altLang="en-US" sz="1100" smtClean="0"/>
                  <a:t>安静</a:t>
                </a:r>
                <a:endParaRPr kumimoji="1" lang="ja-JP" altLang="en-US" sz="1100"/>
              </a:p>
            </p:txBody>
          </p:sp>
          <p:sp>
            <p:nvSpPr>
              <p:cNvPr id="18" name="テキスト ボックス 17"/>
              <p:cNvSpPr txBox="1"/>
              <p:nvPr/>
            </p:nvSpPr>
            <p:spPr>
              <a:xfrm>
                <a:off x="2306233" y="989366"/>
                <a:ext cx="3159714" cy="417249"/>
              </a:xfrm>
              <a:prstGeom prst="rect">
                <a:avLst/>
              </a:prstGeom>
              <a:noFill/>
            </p:spPr>
            <p:txBody>
              <a:bodyPr wrap="square" rtlCol="0">
                <a:spAutoFit/>
              </a:bodyPr>
              <a:lstStyle/>
              <a:p>
                <a:pPr algn="ctr"/>
                <a:r>
                  <a:rPr kumimoji="1" lang="ja-JP" altLang="en-US" sz="1100" dirty="0" smtClean="0"/>
                  <a:t>ネック</a:t>
                </a:r>
                <a:r>
                  <a:rPr kumimoji="1" lang="en-US" altLang="ja-JP" sz="1100" dirty="0" smtClean="0"/>
                  <a:t>&amp;</a:t>
                </a:r>
                <a:r>
                  <a:rPr kumimoji="1" lang="ja-JP" altLang="en-US" sz="1100" dirty="0" smtClean="0"/>
                  <a:t>ショルダー</a:t>
                </a:r>
                <a:endParaRPr kumimoji="1" lang="ja-JP" altLang="en-US" sz="1100" dirty="0"/>
              </a:p>
            </p:txBody>
          </p:sp>
          <p:sp>
            <p:nvSpPr>
              <p:cNvPr id="19" name="テキスト ボックス 18"/>
              <p:cNvSpPr txBox="1"/>
              <p:nvPr/>
            </p:nvSpPr>
            <p:spPr>
              <a:xfrm>
                <a:off x="5465949" y="989366"/>
                <a:ext cx="3420169" cy="417249"/>
              </a:xfrm>
              <a:prstGeom prst="rect">
                <a:avLst/>
              </a:prstGeom>
              <a:noFill/>
            </p:spPr>
            <p:txBody>
              <a:bodyPr wrap="square" rtlCol="0">
                <a:spAutoFit/>
              </a:bodyPr>
              <a:lstStyle/>
              <a:p>
                <a:pPr algn="ctr"/>
                <a:r>
                  <a:rPr kumimoji="1" lang="ja-JP" altLang="en-US" sz="1100" smtClean="0"/>
                  <a:t>ハンド</a:t>
                </a:r>
                <a:r>
                  <a:rPr kumimoji="1" lang="en-US" altLang="ja-JP" sz="1100" smtClean="0"/>
                  <a:t>&amp;</a:t>
                </a:r>
                <a:r>
                  <a:rPr kumimoji="1" lang="ja-JP" altLang="en-US" sz="1100" smtClean="0"/>
                  <a:t>アーム</a:t>
                </a:r>
                <a:endParaRPr kumimoji="1" lang="ja-JP" altLang="en-US" sz="1100"/>
              </a:p>
            </p:txBody>
          </p:sp>
          <p:sp>
            <p:nvSpPr>
              <p:cNvPr id="20" name="テキスト ボックス 19"/>
              <p:cNvSpPr txBox="1"/>
              <p:nvPr/>
            </p:nvSpPr>
            <p:spPr>
              <a:xfrm>
                <a:off x="1917096" y="3617869"/>
                <a:ext cx="838355" cy="417250"/>
              </a:xfrm>
              <a:prstGeom prst="rect">
                <a:avLst/>
              </a:prstGeom>
              <a:noFill/>
            </p:spPr>
            <p:txBody>
              <a:bodyPr vert="horz" wrap="none" rtlCol="0">
                <a:spAutoFit/>
              </a:bodyPr>
              <a:lstStyle/>
              <a:p>
                <a:r>
                  <a:rPr lang="en-US" altLang="ja-JP" sz="1100" smtClean="0"/>
                  <a:t>5:00</a:t>
                </a:r>
                <a:endParaRPr kumimoji="1" lang="ja-JP" altLang="en-US" sz="1100" dirty="0"/>
              </a:p>
            </p:txBody>
          </p:sp>
          <p:sp>
            <p:nvSpPr>
              <p:cNvPr id="21" name="テキスト ボックス 20"/>
              <p:cNvSpPr txBox="1"/>
              <p:nvPr/>
            </p:nvSpPr>
            <p:spPr>
              <a:xfrm>
                <a:off x="5023344" y="3617868"/>
                <a:ext cx="975938" cy="417250"/>
              </a:xfrm>
              <a:prstGeom prst="rect">
                <a:avLst/>
              </a:prstGeom>
              <a:noFill/>
            </p:spPr>
            <p:txBody>
              <a:bodyPr vert="horz" wrap="none" rtlCol="0">
                <a:spAutoFit/>
              </a:bodyPr>
              <a:lstStyle/>
              <a:p>
                <a:r>
                  <a:rPr lang="en-US" altLang="ja-JP" sz="1100" smtClean="0"/>
                  <a:t>18:00</a:t>
                </a:r>
                <a:endParaRPr kumimoji="1" lang="ja-JP" altLang="en-US" sz="1100" dirty="0"/>
              </a:p>
            </p:txBody>
          </p:sp>
          <p:sp>
            <p:nvSpPr>
              <p:cNvPr id="22" name="テキスト ボックス 21"/>
              <p:cNvSpPr txBox="1"/>
              <p:nvPr/>
            </p:nvSpPr>
            <p:spPr>
              <a:xfrm>
                <a:off x="6728314" y="3617866"/>
                <a:ext cx="975938" cy="417248"/>
              </a:xfrm>
              <a:prstGeom prst="rect">
                <a:avLst/>
              </a:prstGeom>
              <a:noFill/>
            </p:spPr>
            <p:txBody>
              <a:bodyPr vert="horz" wrap="none" rtlCol="0">
                <a:spAutoFit/>
              </a:bodyPr>
              <a:lstStyle/>
              <a:p>
                <a:r>
                  <a:rPr lang="en-US" altLang="ja-JP" sz="1100" smtClean="0"/>
                  <a:t>24:00</a:t>
                </a:r>
                <a:endParaRPr kumimoji="1" lang="ja-JP" altLang="en-US" sz="1100" dirty="0"/>
              </a:p>
            </p:txBody>
          </p:sp>
        </p:grpSp>
        <p:sp>
          <p:nvSpPr>
            <p:cNvPr id="10" name="テキスト ボックス 9"/>
            <p:cNvSpPr txBox="1"/>
            <p:nvPr/>
          </p:nvSpPr>
          <p:spPr>
            <a:xfrm>
              <a:off x="6732846" y="5184067"/>
              <a:ext cx="931602" cy="255422"/>
            </a:xfrm>
            <a:prstGeom prst="rect">
              <a:avLst/>
            </a:prstGeom>
            <a:noFill/>
          </p:spPr>
          <p:txBody>
            <a:bodyPr wrap="square" rtlCol="0">
              <a:spAutoFit/>
            </a:bodyPr>
            <a:lstStyle/>
            <a:p>
              <a:pPr algn="ctr"/>
              <a:r>
                <a:rPr lang="ja-JP" altLang="en-US" sz="1100" dirty="0" smtClean="0"/>
                <a:t>右手</a:t>
              </a:r>
              <a:endParaRPr kumimoji="1" lang="ja-JP" altLang="en-US" sz="1100" dirty="0"/>
            </a:p>
          </p:txBody>
        </p:sp>
        <p:sp>
          <p:nvSpPr>
            <p:cNvPr id="11" name="テキスト ボックス 10"/>
            <p:cNvSpPr txBox="1"/>
            <p:nvPr/>
          </p:nvSpPr>
          <p:spPr>
            <a:xfrm>
              <a:off x="7672846" y="5184067"/>
              <a:ext cx="931602" cy="255422"/>
            </a:xfrm>
            <a:prstGeom prst="rect">
              <a:avLst/>
            </a:prstGeom>
            <a:noFill/>
          </p:spPr>
          <p:txBody>
            <a:bodyPr wrap="square" rtlCol="0">
              <a:spAutoFit/>
            </a:bodyPr>
            <a:lstStyle/>
            <a:p>
              <a:pPr algn="ctr"/>
              <a:r>
                <a:rPr lang="ja-JP" altLang="en-US" sz="1100" dirty="0" smtClean="0"/>
                <a:t>左手</a:t>
              </a:r>
              <a:endParaRPr kumimoji="1" lang="ja-JP" altLang="en-US" sz="1100" dirty="0"/>
            </a:p>
          </p:txBody>
        </p:sp>
      </p:grpSp>
      <p:grpSp>
        <p:nvGrpSpPr>
          <p:cNvPr id="86" name="グループ化 85"/>
          <p:cNvGrpSpPr/>
          <p:nvPr/>
        </p:nvGrpSpPr>
        <p:grpSpPr>
          <a:xfrm>
            <a:off x="4427984" y="847745"/>
            <a:ext cx="4490254" cy="5723419"/>
            <a:chOff x="4427984" y="847745"/>
            <a:chExt cx="4490254" cy="5723419"/>
          </a:xfrm>
        </p:grpSpPr>
        <p:grpSp>
          <p:nvGrpSpPr>
            <p:cNvPr id="24" name="グループ化 23"/>
            <p:cNvGrpSpPr/>
            <p:nvPr/>
          </p:nvGrpSpPr>
          <p:grpSpPr>
            <a:xfrm>
              <a:off x="4429607" y="923381"/>
              <a:ext cx="4487009" cy="1781063"/>
              <a:chOff x="4427984" y="923381"/>
              <a:chExt cx="4487009" cy="1781063"/>
            </a:xfrm>
          </p:grpSpPr>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95281" y="923381"/>
                <a:ext cx="4219712" cy="1781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テキスト ボックス 29"/>
              <p:cNvSpPr txBox="1"/>
              <p:nvPr/>
            </p:nvSpPr>
            <p:spPr>
              <a:xfrm>
                <a:off x="4427984" y="1383818"/>
                <a:ext cx="367793" cy="860189"/>
              </a:xfrm>
              <a:prstGeom prst="rect">
                <a:avLst/>
              </a:prstGeom>
              <a:noFill/>
            </p:spPr>
            <p:txBody>
              <a:bodyPr vert="wordArtVertRtl" wrap="none" rtlCol="0">
                <a:spAutoFit/>
              </a:bodyPr>
              <a:lstStyle/>
              <a:p>
                <a:r>
                  <a:rPr lang="ja-JP" altLang="en-US" sz="1100" dirty="0"/>
                  <a:t>皮膚</a:t>
                </a:r>
                <a:r>
                  <a:rPr lang="ja-JP" altLang="en-US" sz="1100" dirty="0" smtClean="0"/>
                  <a:t>温</a:t>
                </a:r>
                <a:r>
                  <a:rPr lang="ja-JP" altLang="en-US" sz="1100" dirty="0"/>
                  <a:t>（</a:t>
                </a:r>
                <a:r>
                  <a:rPr lang="ja-JP" altLang="en-US" sz="1100" dirty="0" smtClean="0"/>
                  <a:t>℃）</a:t>
                </a:r>
                <a:endParaRPr kumimoji="1" lang="ja-JP" altLang="en-US" sz="1100" dirty="0"/>
              </a:p>
            </p:txBody>
          </p:sp>
        </p:grpSp>
        <p:cxnSp>
          <p:nvCxnSpPr>
            <p:cNvPr id="31" name="直線コネクタ 30"/>
            <p:cNvCxnSpPr/>
            <p:nvPr/>
          </p:nvCxnSpPr>
          <p:spPr>
            <a:xfrm flipV="1">
              <a:off x="5565627" y="1011954"/>
              <a:ext cx="0" cy="529736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49" name="グループ化 48"/>
            <p:cNvGrpSpPr/>
            <p:nvPr/>
          </p:nvGrpSpPr>
          <p:grpSpPr>
            <a:xfrm>
              <a:off x="4427984" y="2768372"/>
              <a:ext cx="4490254" cy="1793942"/>
              <a:chOff x="4427984" y="2932066"/>
              <a:chExt cx="4490254" cy="1793942"/>
            </a:xfrm>
          </p:grpSpPr>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95525" y="2932066"/>
                <a:ext cx="4222713" cy="1793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テキスト ボックス 52"/>
              <p:cNvSpPr txBox="1"/>
              <p:nvPr/>
            </p:nvSpPr>
            <p:spPr>
              <a:xfrm>
                <a:off x="4427984" y="3398943"/>
                <a:ext cx="367793" cy="860189"/>
              </a:xfrm>
              <a:prstGeom prst="rect">
                <a:avLst/>
              </a:prstGeom>
              <a:noFill/>
            </p:spPr>
            <p:txBody>
              <a:bodyPr vert="wordArtVertRtl" wrap="none" rtlCol="0">
                <a:spAutoFit/>
              </a:bodyPr>
              <a:lstStyle/>
              <a:p>
                <a:r>
                  <a:rPr lang="ja-JP" altLang="en-US" sz="1100" dirty="0"/>
                  <a:t>皮膚</a:t>
                </a:r>
                <a:r>
                  <a:rPr lang="ja-JP" altLang="en-US" sz="1100" dirty="0" smtClean="0"/>
                  <a:t>温</a:t>
                </a:r>
                <a:r>
                  <a:rPr lang="ja-JP" altLang="en-US" sz="1100" dirty="0"/>
                  <a:t>（</a:t>
                </a:r>
                <a:r>
                  <a:rPr lang="ja-JP" altLang="en-US" sz="1100" dirty="0" smtClean="0"/>
                  <a:t>℃）</a:t>
                </a:r>
                <a:endParaRPr kumimoji="1" lang="ja-JP" altLang="en-US" sz="1100" dirty="0"/>
              </a:p>
            </p:txBody>
          </p:sp>
        </p:grpSp>
        <p:grpSp>
          <p:nvGrpSpPr>
            <p:cNvPr id="50" name="グループ化 49"/>
            <p:cNvGrpSpPr/>
            <p:nvPr/>
          </p:nvGrpSpPr>
          <p:grpSpPr>
            <a:xfrm>
              <a:off x="4429607" y="4626241"/>
              <a:ext cx="4487009" cy="1783901"/>
              <a:chOff x="4427984" y="4889160"/>
              <a:chExt cx="4487009" cy="1783901"/>
            </a:xfrm>
          </p:grpSpPr>
          <p:pic>
            <p:nvPicPr>
              <p:cNvPr id="1032"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91998" y="4889160"/>
                <a:ext cx="4222995" cy="1783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 name="テキスト ボックス 60"/>
              <p:cNvSpPr txBox="1"/>
              <p:nvPr/>
            </p:nvSpPr>
            <p:spPr>
              <a:xfrm>
                <a:off x="4427984" y="5351016"/>
                <a:ext cx="367793" cy="860189"/>
              </a:xfrm>
              <a:prstGeom prst="rect">
                <a:avLst/>
              </a:prstGeom>
              <a:noFill/>
            </p:spPr>
            <p:txBody>
              <a:bodyPr vert="wordArtVertRtl" wrap="none" rtlCol="0">
                <a:spAutoFit/>
              </a:bodyPr>
              <a:lstStyle/>
              <a:p>
                <a:r>
                  <a:rPr lang="ja-JP" altLang="en-US" sz="1100" dirty="0"/>
                  <a:t>皮膚</a:t>
                </a:r>
                <a:r>
                  <a:rPr lang="ja-JP" altLang="en-US" sz="1100" dirty="0" smtClean="0"/>
                  <a:t>温</a:t>
                </a:r>
                <a:r>
                  <a:rPr lang="ja-JP" altLang="en-US" sz="1100" dirty="0"/>
                  <a:t>（</a:t>
                </a:r>
                <a:r>
                  <a:rPr lang="ja-JP" altLang="en-US" sz="1100" dirty="0" smtClean="0"/>
                  <a:t>℃）</a:t>
                </a:r>
                <a:endParaRPr kumimoji="1" lang="ja-JP" altLang="en-US" sz="1100" dirty="0"/>
              </a:p>
            </p:txBody>
          </p:sp>
        </p:grpSp>
        <p:sp>
          <p:nvSpPr>
            <p:cNvPr id="64" name="テキスト ボックス 63"/>
            <p:cNvSpPr txBox="1"/>
            <p:nvPr/>
          </p:nvSpPr>
          <p:spPr>
            <a:xfrm>
              <a:off x="5401290" y="6318749"/>
              <a:ext cx="419296" cy="252415"/>
            </a:xfrm>
            <a:prstGeom prst="rect">
              <a:avLst/>
            </a:prstGeom>
            <a:noFill/>
          </p:spPr>
          <p:txBody>
            <a:bodyPr vert="horz" wrap="none" rtlCol="0">
              <a:spAutoFit/>
            </a:bodyPr>
            <a:lstStyle/>
            <a:p>
              <a:r>
                <a:rPr lang="en-US" altLang="ja-JP" sz="1100" dirty="0" smtClean="0"/>
                <a:t>5:00</a:t>
              </a:r>
              <a:endParaRPr kumimoji="1" lang="ja-JP" altLang="en-US" sz="1100" dirty="0"/>
            </a:p>
          </p:txBody>
        </p:sp>
        <p:sp>
          <p:nvSpPr>
            <p:cNvPr id="65" name="テキスト ボックス 64"/>
            <p:cNvSpPr txBox="1"/>
            <p:nvPr/>
          </p:nvSpPr>
          <p:spPr>
            <a:xfrm>
              <a:off x="6954853" y="6318748"/>
              <a:ext cx="488107" cy="252415"/>
            </a:xfrm>
            <a:prstGeom prst="rect">
              <a:avLst/>
            </a:prstGeom>
            <a:noFill/>
          </p:spPr>
          <p:txBody>
            <a:bodyPr vert="horz" wrap="none" rtlCol="0">
              <a:spAutoFit/>
            </a:bodyPr>
            <a:lstStyle/>
            <a:p>
              <a:r>
                <a:rPr lang="en-US" altLang="ja-JP" sz="1100" smtClean="0"/>
                <a:t>18:00</a:t>
              </a:r>
              <a:endParaRPr kumimoji="1" lang="ja-JP" altLang="en-US" sz="1100" dirty="0"/>
            </a:p>
          </p:txBody>
        </p:sp>
        <p:sp>
          <p:nvSpPr>
            <p:cNvPr id="66" name="テキスト ボックス 65"/>
            <p:cNvSpPr txBox="1"/>
            <p:nvPr/>
          </p:nvSpPr>
          <p:spPr>
            <a:xfrm>
              <a:off x="7807579" y="6318747"/>
              <a:ext cx="488107" cy="252414"/>
            </a:xfrm>
            <a:prstGeom prst="rect">
              <a:avLst/>
            </a:prstGeom>
            <a:noFill/>
          </p:spPr>
          <p:txBody>
            <a:bodyPr vert="horz" wrap="none" rtlCol="0">
              <a:spAutoFit/>
            </a:bodyPr>
            <a:lstStyle/>
            <a:p>
              <a:r>
                <a:rPr lang="en-US" altLang="ja-JP" sz="1100" smtClean="0"/>
                <a:t>24:00</a:t>
              </a:r>
              <a:endParaRPr kumimoji="1" lang="ja-JP" altLang="en-US" sz="1100" dirty="0"/>
            </a:p>
          </p:txBody>
        </p:sp>
        <p:cxnSp>
          <p:nvCxnSpPr>
            <p:cNvPr id="77" name="直線コネクタ 76"/>
            <p:cNvCxnSpPr/>
            <p:nvPr/>
          </p:nvCxnSpPr>
          <p:spPr>
            <a:xfrm flipV="1">
              <a:off x="7160127" y="1011954"/>
              <a:ext cx="0" cy="529736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flipV="1">
              <a:off x="8024223" y="1011953"/>
              <a:ext cx="0" cy="529736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5" name="テキスト ボックス 84"/>
            <p:cNvSpPr txBox="1"/>
            <p:nvPr/>
          </p:nvSpPr>
          <p:spPr>
            <a:xfrm>
              <a:off x="5004048" y="847745"/>
              <a:ext cx="648072" cy="276999"/>
            </a:xfrm>
            <a:prstGeom prst="rect">
              <a:avLst/>
            </a:prstGeom>
            <a:noFill/>
          </p:spPr>
          <p:txBody>
            <a:bodyPr wrap="square" rtlCol="0">
              <a:spAutoFit/>
            </a:bodyPr>
            <a:lstStyle/>
            <a:p>
              <a:r>
                <a:rPr kumimoji="1" lang="en-US" altLang="ja-JP" sz="1200" dirty="0" smtClean="0"/>
                <a:t>1</a:t>
              </a:r>
              <a:r>
                <a:rPr kumimoji="1" lang="ja-JP" altLang="en-US" sz="1200" dirty="0" smtClean="0"/>
                <a:t>日目</a:t>
              </a:r>
              <a:endParaRPr kumimoji="1" lang="ja-JP" altLang="en-US" sz="1200" dirty="0"/>
            </a:p>
          </p:txBody>
        </p:sp>
        <p:sp>
          <p:nvSpPr>
            <p:cNvPr id="93" name="テキスト ボックス 92"/>
            <p:cNvSpPr txBox="1"/>
            <p:nvPr/>
          </p:nvSpPr>
          <p:spPr>
            <a:xfrm>
              <a:off x="5004048" y="2730986"/>
              <a:ext cx="648072" cy="276999"/>
            </a:xfrm>
            <a:prstGeom prst="rect">
              <a:avLst/>
            </a:prstGeom>
            <a:noFill/>
          </p:spPr>
          <p:txBody>
            <a:bodyPr wrap="square" rtlCol="0">
              <a:spAutoFit/>
            </a:bodyPr>
            <a:lstStyle/>
            <a:p>
              <a:r>
                <a:rPr kumimoji="1" lang="en-US" altLang="ja-JP" sz="1200" dirty="0" smtClean="0"/>
                <a:t>2</a:t>
              </a:r>
              <a:r>
                <a:rPr kumimoji="1" lang="ja-JP" altLang="en-US" sz="1200" dirty="0" smtClean="0"/>
                <a:t>日目</a:t>
              </a:r>
              <a:endParaRPr kumimoji="1" lang="ja-JP" altLang="en-US" sz="1200" dirty="0"/>
            </a:p>
          </p:txBody>
        </p:sp>
        <p:sp>
          <p:nvSpPr>
            <p:cNvPr id="94" name="テキスト ボックス 93"/>
            <p:cNvSpPr txBox="1"/>
            <p:nvPr/>
          </p:nvSpPr>
          <p:spPr>
            <a:xfrm>
              <a:off x="5004048" y="4592161"/>
              <a:ext cx="648072" cy="276999"/>
            </a:xfrm>
            <a:prstGeom prst="rect">
              <a:avLst/>
            </a:prstGeom>
            <a:noFill/>
          </p:spPr>
          <p:txBody>
            <a:bodyPr wrap="square" rtlCol="0">
              <a:spAutoFit/>
            </a:bodyPr>
            <a:lstStyle/>
            <a:p>
              <a:r>
                <a:rPr lang="en-US" altLang="ja-JP" sz="1200" dirty="0"/>
                <a:t>3</a:t>
              </a:r>
              <a:r>
                <a:rPr kumimoji="1" lang="ja-JP" altLang="en-US" sz="1200" dirty="0" smtClean="0"/>
                <a:t>日目</a:t>
              </a:r>
              <a:endParaRPr kumimoji="1" lang="ja-JP" altLang="en-US" sz="1200" dirty="0"/>
            </a:p>
          </p:txBody>
        </p:sp>
      </p:grpSp>
    </p:spTree>
    <p:extLst>
      <p:ext uri="{BB962C8B-B14F-4D97-AF65-F5344CB8AC3E}">
        <p14:creationId xmlns:p14="http://schemas.microsoft.com/office/powerpoint/2010/main" val="1999571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575556" y="836712"/>
            <a:ext cx="7992888" cy="369332"/>
          </a:xfrm>
          <a:prstGeom prst="rect">
            <a:avLst/>
          </a:prstGeom>
          <a:noFill/>
        </p:spPr>
        <p:txBody>
          <a:bodyPr wrap="square" rtlCol="0">
            <a:spAutoFit/>
          </a:bodyPr>
          <a:lstStyle/>
          <a:p>
            <a:pPr algn="ctr"/>
            <a:r>
              <a:rPr kumimoji="1" lang="ja-JP" altLang="en-US" dirty="0" smtClean="0"/>
              <a:t>撤収時に、</a:t>
            </a:r>
            <a:r>
              <a:rPr kumimoji="1" lang="ja-JP" altLang="en-US" dirty="0" smtClean="0">
                <a:solidFill>
                  <a:srgbClr val="FF4747"/>
                </a:solidFill>
              </a:rPr>
              <a:t>測定結果について積極的なディスカッション</a:t>
            </a:r>
            <a:r>
              <a:rPr kumimoji="1" lang="ja-JP" altLang="en-US" dirty="0" smtClean="0"/>
              <a:t>が行われた</a:t>
            </a:r>
            <a:endParaRPr kumimoji="1" lang="ja-JP" altLang="en-US" dirty="0"/>
          </a:p>
        </p:txBody>
      </p:sp>
      <p:grpSp>
        <p:nvGrpSpPr>
          <p:cNvPr id="4" name="グループ化 3"/>
          <p:cNvGrpSpPr/>
          <p:nvPr/>
        </p:nvGrpSpPr>
        <p:grpSpPr>
          <a:xfrm>
            <a:off x="1185485" y="1402904"/>
            <a:ext cx="6773030" cy="2376264"/>
            <a:chOff x="1185485" y="1402904"/>
            <a:chExt cx="6773030" cy="2376264"/>
          </a:xfrm>
        </p:grpSpPr>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17000" contrast="8000"/>
                      </a14:imgEffect>
                    </a14:imgLayer>
                  </a14:imgProps>
                </a:ext>
                <a:ext uri="{28A0092B-C50C-407E-A947-70E740481C1C}">
                  <a14:useLocalDpi xmlns:a14="http://schemas.microsoft.com/office/drawing/2010/main" val="0"/>
                </a:ext>
              </a:extLst>
            </a:blip>
            <a:srcRect/>
            <a:stretch>
              <a:fillRect/>
            </a:stretch>
          </p:blipFill>
          <p:spPr bwMode="auto">
            <a:xfrm>
              <a:off x="1185485" y="1402904"/>
              <a:ext cx="3167734" cy="2376264"/>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37000"/>
                      </a14:imgEffect>
                    </a14:imgLayer>
                  </a14:imgProps>
                </a:ext>
                <a:ext uri="{28A0092B-C50C-407E-A947-70E740481C1C}">
                  <a14:useLocalDpi xmlns:a14="http://schemas.microsoft.com/office/drawing/2010/main" val="0"/>
                </a:ext>
              </a:extLst>
            </a:blip>
            <a:srcRect/>
            <a:stretch>
              <a:fillRect/>
            </a:stretch>
          </p:blipFill>
          <p:spPr bwMode="auto">
            <a:xfrm>
              <a:off x="4790781" y="1402904"/>
              <a:ext cx="3167734" cy="2376264"/>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grpSp>
      <p:sp>
        <p:nvSpPr>
          <p:cNvPr id="6" name="テキスト ボックス 5"/>
          <p:cNvSpPr txBox="1"/>
          <p:nvPr/>
        </p:nvSpPr>
        <p:spPr>
          <a:xfrm>
            <a:off x="395536" y="3976028"/>
            <a:ext cx="8352928" cy="1200329"/>
          </a:xfrm>
          <a:prstGeom prst="rect">
            <a:avLst/>
          </a:prstGeom>
          <a:noFill/>
        </p:spPr>
        <p:txBody>
          <a:bodyPr wrap="square" rtlCol="0">
            <a:spAutoFit/>
          </a:bodyPr>
          <a:lstStyle/>
          <a:p>
            <a:r>
              <a:rPr lang="ja-JP" altLang="en-US" dirty="0" smtClean="0"/>
              <a:t>・計測器の取り扱いに注意が必要で施術者が緊張してしまう</a:t>
            </a:r>
            <a:endParaRPr lang="en-US" altLang="ja-JP" dirty="0" smtClean="0"/>
          </a:p>
          <a:p>
            <a:r>
              <a:rPr kumimoji="1" lang="ja-JP" altLang="en-US" dirty="0" smtClean="0"/>
              <a:t>・測定対象の</a:t>
            </a:r>
            <a:r>
              <a:rPr lang="ja-JP" altLang="en-US" dirty="0" smtClean="0"/>
              <a:t>手</a:t>
            </a:r>
            <a:r>
              <a:rPr lang="ja-JP" altLang="en-US" dirty="0"/>
              <a:t>の</a:t>
            </a:r>
            <a:r>
              <a:rPr lang="ja-JP" altLang="en-US" dirty="0" smtClean="0"/>
              <a:t>向きや位置を一定にした方が良い</a:t>
            </a:r>
            <a:endParaRPr lang="ja-JP" altLang="en-US" dirty="0"/>
          </a:p>
          <a:p>
            <a:r>
              <a:rPr kumimoji="1" lang="ja-JP" altLang="en-US" dirty="0" smtClean="0"/>
              <a:t>・参加者から話しかけられても、施術者は会話ができない（普段行っているケアと違う）</a:t>
            </a:r>
            <a:endParaRPr kumimoji="1" lang="en-US" altLang="ja-JP" dirty="0" smtClean="0"/>
          </a:p>
          <a:p>
            <a:r>
              <a:rPr kumimoji="1" lang="ja-JP" altLang="en-US" dirty="0" smtClean="0"/>
              <a:t>・心理指標に回答困難な参加者が多</a:t>
            </a:r>
            <a:r>
              <a:rPr lang="ja-JP" altLang="en-US" dirty="0"/>
              <a:t>い</a:t>
            </a:r>
            <a:endParaRPr kumimoji="1" lang="ja-JP" altLang="en-US" dirty="0"/>
          </a:p>
        </p:txBody>
      </p:sp>
      <p:sp>
        <p:nvSpPr>
          <p:cNvPr id="11" name="正方形/長方形 10"/>
          <p:cNvSpPr/>
          <p:nvPr/>
        </p:nvSpPr>
        <p:spPr>
          <a:xfrm>
            <a:off x="198002" y="188640"/>
            <a:ext cx="2531462" cy="400110"/>
          </a:xfrm>
          <a:prstGeom prst="rect">
            <a:avLst/>
          </a:prstGeom>
        </p:spPr>
        <p:txBody>
          <a:bodyPr wrap="none">
            <a:spAutoFit/>
          </a:bodyPr>
          <a:lstStyle/>
          <a:p>
            <a:r>
              <a:rPr lang="ja-JP" altLang="en-US" sz="2000" dirty="0" smtClean="0"/>
              <a:t>ケア記録ノートの導入</a:t>
            </a:r>
            <a:endParaRPr lang="ja-JP" altLang="en-US" sz="2000" dirty="0"/>
          </a:p>
        </p:txBody>
      </p:sp>
      <p:grpSp>
        <p:nvGrpSpPr>
          <p:cNvPr id="12" name="グループ化 11"/>
          <p:cNvGrpSpPr/>
          <p:nvPr/>
        </p:nvGrpSpPr>
        <p:grpSpPr>
          <a:xfrm>
            <a:off x="-9353" y="620688"/>
            <a:ext cx="6400340" cy="72008"/>
            <a:chOff x="-9353" y="764704"/>
            <a:chExt cx="6400340" cy="72008"/>
          </a:xfrm>
        </p:grpSpPr>
        <p:cxnSp>
          <p:nvCxnSpPr>
            <p:cNvPr id="13" name="直線コネクタ 12"/>
            <p:cNvCxnSpPr/>
            <p:nvPr/>
          </p:nvCxnSpPr>
          <p:spPr>
            <a:xfrm>
              <a:off x="-9353" y="764704"/>
              <a:ext cx="6400340" cy="0"/>
            </a:xfrm>
            <a:prstGeom prst="line">
              <a:avLst/>
            </a:prstGeom>
            <a:ln w="28575">
              <a:solidFill>
                <a:srgbClr val="F49202"/>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8937" y="836712"/>
              <a:ext cx="5976664" cy="0"/>
            </a:xfrm>
            <a:prstGeom prst="line">
              <a:avLst/>
            </a:prstGeom>
            <a:ln w="19050">
              <a:solidFill>
                <a:srgbClr val="FFFF66"/>
              </a:solidFill>
            </a:ln>
          </p:spPr>
          <p:style>
            <a:lnRef idx="1">
              <a:schemeClr val="accent1"/>
            </a:lnRef>
            <a:fillRef idx="0">
              <a:schemeClr val="accent1"/>
            </a:fillRef>
            <a:effectRef idx="0">
              <a:schemeClr val="accent1"/>
            </a:effectRef>
            <a:fontRef idx="minor">
              <a:schemeClr val="tx1"/>
            </a:fontRef>
          </p:style>
        </p:cxnSp>
      </p:grpSp>
      <p:sp>
        <p:nvSpPr>
          <p:cNvPr id="2" name="角丸四角形 1"/>
          <p:cNvSpPr/>
          <p:nvPr/>
        </p:nvSpPr>
        <p:spPr>
          <a:xfrm>
            <a:off x="1799692" y="5373216"/>
            <a:ext cx="2108270" cy="684076"/>
          </a:xfrm>
          <a:prstGeom prst="roundRect">
            <a:avLst/>
          </a:prstGeom>
          <a:solidFill>
            <a:schemeClr val="bg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FF4747"/>
                </a:solidFill>
              </a:rPr>
              <a:t>振り返り</a:t>
            </a:r>
            <a:r>
              <a:rPr kumimoji="1" lang="ja-JP" altLang="en-US" dirty="0" smtClean="0">
                <a:solidFill>
                  <a:sysClr val="windowText" lastClr="000000"/>
                </a:solidFill>
              </a:rPr>
              <a:t>の重要性</a:t>
            </a:r>
          </a:p>
        </p:txBody>
      </p:sp>
      <p:sp>
        <p:nvSpPr>
          <p:cNvPr id="3" name="右矢印 2"/>
          <p:cNvSpPr/>
          <p:nvPr/>
        </p:nvSpPr>
        <p:spPr>
          <a:xfrm>
            <a:off x="4098721" y="5463226"/>
            <a:ext cx="647454" cy="504056"/>
          </a:xfrm>
          <a:prstGeom prst="rightArrow">
            <a:avLst/>
          </a:prstGeom>
          <a:solidFill>
            <a:srgbClr val="FFFF66"/>
          </a:solidFill>
          <a:ln w="12700">
            <a:solidFill>
              <a:srgbClr val="FF47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smtClean="0">
              <a:solidFill>
                <a:sysClr val="windowText" lastClr="000000"/>
              </a:solidFill>
            </a:endParaRPr>
          </a:p>
        </p:txBody>
      </p:sp>
      <p:sp>
        <p:nvSpPr>
          <p:cNvPr id="17" name="角丸四角形 16"/>
          <p:cNvSpPr/>
          <p:nvPr/>
        </p:nvSpPr>
        <p:spPr>
          <a:xfrm>
            <a:off x="4936935" y="5373216"/>
            <a:ext cx="2407373" cy="684076"/>
          </a:xfrm>
          <a:prstGeom prst="roundRect">
            <a:avLst/>
          </a:prstGeom>
          <a:solidFill>
            <a:schemeClr val="bg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FF4747"/>
                </a:solidFill>
              </a:rPr>
              <a:t>ケア記録ノート</a:t>
            </a:r>
            <a:r>
              <a:rPr kumimoji="1" lang="ja-JP" altLang="en-US" dirty="0" smtClean="0">
                <a:solidFill>
                  <a:sysClr val="windowText" lastClr="000000"/>
                </a:solidFill>
              </a:rPr>
              <a:t>の作成</a:t>
            </a:r>
          </a:p>
        </p:txBody>
      </p:sp>
    </p:spTree>
    <p:extLst>
      <p:ext uri="{BB962C8B-B14F-4D97-AF65-F5344CB8AC3E}">
        <p14:creationId xmlns:p14="http://schemas.microsoft.com/office/powerpoint/2010/main" val="2070941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3"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1" y="155747"/>
            <a:ext cx="4580157" cy="65136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角丸四角形吹き出し 12"/>
          <p:cNvSpPr/>
          <p:nvPr/>
        </p:nvSpPr>
        <p:spPr>
          <a:xfrm>
            <a:off x="5590798" y="600217"/>
            <a:ext cx="2448000" cy="540000"/>
          </a:xfrm>
          <a:prstGeom prst="wedgeRoundRectCallout">
            <a:avLst>
              <a:gd name="adj1" fmla="val -49358"/>
              <a:gd name="adj2" fmla="val 103610"/>
              <a:gd name="adj3" fmla="val 16667"/>
            </a:avLst>
          </a:prstGeom>
          <a:solidFill>
            <a:schemeClr val="bg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ysClr val="windowText" lastClr="000000"/>
                </a:solidFill>
              </a:rPr>
              <a:t>その日に行った全員分の</a:t>
            </a:r>
            <a:endParaRPr kumimoji="1" lang="en-US" altLang="ja-JP" sz="1600" dirty="0" smtClean="0">
              <a:solidFill>
                <a:sysClr val="windowText" lastClr="000000"/>
              </a:solidFill>
            </a:endParaRPr>
          </a:p>
          <a:p>
            <a:pPr algn="ctr"/>
            <a:r>
              <a:rPr kumimoji="1" lang="ja-JP" altLang="en-US" sz="1600" dirty="0" smtClean="0">
                <a:solidFill>
                  <a:sysClr val="windowText" lastClr="000000"/>
                </a:solidFill>
              </a:rPr>
              <a:t>皮膚温の平均値</a:t>
            </a:r>
            <a:endParaRPr kumimoji="1" lang="ja-JP" altLang="en-US" sz="1600" dirty="0">
              <a:solidFill>
                <a:sysClr val="windowText" lastClr="000000"/>
              </a:solidFill>
            </a:endParaRPr>
          </a:p>
        </p:txBody>
      </p:sp>
      <p:sp>
        <p:nvSpPr>
          <p:cNvPr id="14" name="角丸四角形吹き出し 13"/>
          <p:cNvSpPr/>
          <p:nvPr/>
        </p:nvSpPr>
        <p:spPr>
          <a:xfrm>
            <a:off x="5590798" y="1556792"/>
            <a:ext cx="2448000" cy="432000"/>
          </a:xfrm>
          <a:prstGeom prst="wedgeRoundRectCallout">
            <a:avLst>
              <a:gd name="adj1" fmla="val -49496"/>
              <a:gd name="adj2" fmla="val 113301"/>
              <a:gd name="adj3" fmla="val 16667"/>
            </a:avLst>
          </a:prstGeom>
          <a:solidFill>
            <a:schemeClr val="bg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ysClr val="windowText" lastClr="000000"/>
                </a:solidFill>
              </a:rPr>
              <a:t>担当した参加者の皮膚温</a:t>
            </a:r>
            <a:endParaRPr kumimoji="1" lang="ja-JP" altLang="en-US" sz="1600" dirty="0">
              <a:solidFill>
                <a:sysClr val="windowText" lastClr="000000"/>
              </a:solidFill>
            </a:endParaRPr>
          </a:p>
        </p:txBody>
      </p:sp>
      <p:sp>
        <p:nvSpPr>
          <p:cNvPr id="15" name="角丸四角形吹き出し 14"/>
          <p:cNvSpPr/>
          <p:nvPr/>
        </p:nvSpPr>
        <p:spPr>
          <a:xfrm>
            <a:off x="6094123" y="3284984"/>
            <a:ext cx="2772000" cy="432000"/>
          </a:xfrm>
          <a:prstGeom prst="wedgeRoundRectCallout">
            <a:avLst>
              <a:gd name="adj1" fmla="val -60528"/>
              <a:gd name="adj2" fmla="val 75004"/>
              <a:gd name="adj3" fmla="val 16667"/>
            </a:avLst>
          </a:prstGeom>
          <a:solidFill>
            <a:schemeClr val="bg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ysClr val="windowText" lastClr="000000"/>
                </a:solidFill>
              </a:rPr>
              <a:t>施術中に気づいたことを記入</a:t>
            </a:r>
            <a:endParaRPr kumimoji="1" lang="ja-JP" altLang="en-US" sz="1400" dirty="0">
              <a:solidFill>
                <a:sysClr val="windowText" lastClr="000000"/>
              </a:solidFill>
            </a:endParaRPr>
          </a:p>
        </p:txBody>
      </p:sp>
      <p:sp>
        <p:nvSpPr>
          <p:cNvPr id="16" name="角丸四角形吹き出し 15"/>
          <p:cNvSpPr/>
          <p:nvPr/>
        </p:nvSpPr>
        <p:spPr>
          <a:xfrm>
            <a:off x="6099467" y="3933056"/>
            <a:ext cx="2772000" cy="432048"/>
          </a:xfrm>
          <a:prstGeom prst="wedgeRoundRectCallout">
            <a:avLst>
              <a:gd name="adj1" fmla="val -62333"/>
              <a:gd name="adj2" fmla="val 96921"/>
              <a:gd name="adj3" fmla="val 16667"/>
            </a:avLst>
          </a:prstGeom>
          <a:solidFill>
            <a:schemeClr val="bg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ysClr val="windowText" lastClr="000000"/>
                </a:solidFill>
              </a:rPr>
              <a:t>皮膚温測定についての感想</a:t>
            </a:r>
            <a:endParaRPr kumimoji="1" lang="ja-JP" altLang="en-US" sz="1600" dirty="0">
              <a:solidFill>
                <a:sysClr val="windowText" lastClr="000000"/>
              </a:solidFill>
            </a:endParaRPr>
          </a:p>
        </p:txBody>
      </p:sp>
      <p:sp>
        <p:nvSpPr>
          <p:cNvPr id="17" name="角丸四角形吹き出し 16"/>
          <p:cNvSpPr/>
          <p:nvPr/>
        </p:nvSpPr>
        <p:spPr>
          <a:xfrm>
            <a:off x="322071" y="5949328"/>
            <a:ext cx="2772000" cy="432000"/>
          </a:xfrm>
          <a:prstGeom prst="wedgeRoundRectCallout">
            <a:avLst>
              <a:gd name="adj1" fmla="val 45572"/>
              <a:gd name="adj2" fmla="val -142066"/>
              <a:gd name="adj3" fmla="val 16667"/>
            </a:avLst>
          </a:prstGeom>
          <a:solidFill>
            <a:schemeClr val="bg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ysClr val="windowText" lastClr="000000"/>
                </a:solidFill>
              </a:rPr>
              <a:t>その他、気がついた点を記入</a:t>
            </a:r>
            <a:endParaRPr kumimoji="1" lang="ja-JP" altLang="en-US" sz="1600" dirty="0">
              <a:solidFill>
                <a:sysClr val="windowText" lastClr="000000"/>
              </a:solidFill>
            </a:endParaRPr>
          </a:p>
        </p:txBody>
      </p:sp>
      <p:sp>
        <p:nvSpPr>
          <p:cNvPr id="19" name="角丸四角形吹き出し 18"/>
          <p:cNvSpPr/>
          <p:nvPr/>
        </p:nvSpPr>
        <p:spPr>
          <a:xfrm>
            <a:off x="322071" y="2590834"/>
            <a:ext cx="2052000" cy="432000"/>
          </a:xfrm>
          <a:prstGeom prst="wedgeRoundRectCallout">
            <a:avLst>
              <a:gd name="adj1" fmla="val 62377"/>
              <a:gd name="adj2" fmla="val 101417"/>
              <a:gd name="adj3" fmla="val 16667"/>
            </a:avLst>
          </a:prstGeom>
          <a:solidFill>
            <a:schemeClr val="bg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ysClr val="windowText" lastClr="000000"/>
                </a:solidFill>
              </a:rPr>
              <a:t>実験者からのコメント</a:t>
            </a:r>
            <a:endParaRPr kumimoji="1" lang="ja-JP" altLang="en-US" sz="1600" dirty="0">
              <a:solidFill>
                <a:sysClr val="windowText" lastClr="000000"/>
              </a:solidFill>
            </a:endParaRPr>
          </a:p>
        </p:txBody>
      </p:sp>
      <p:sp>
        <p:nvSpPr>
          <p:cNvPr id="2" name="正方形/長方形 1"/>
          <p:cNvSpPr/>
          <p:nvPr/>
        </p:nvSpPr>
        <p:spPr>
          <a:xfrm>
            <a:off x="6381462" y="2472426"/>
            <a:ext cx="251707" cy="251707"/>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smtClean="0">
              <a:solidFill>
                <a:sysClr val="windowText" lastClr="000000"/>
              </a:solidFill>
            </a:endParaRPr>
          </a:p>
        </p:txBody>
      </p:sp>
    </p:spTree>
    <p:extLst>
      <p:ext uri="{BB962C8B-B14F-4D97-AF65-F5344CB8AC3E}">
        <p14:creationId xmlns:p14="http://schemas.microsoft.com/office/powerpoint/2010/main" val="3508349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95536" y="1371432"/>
            <a:ext cx="7739699" cy="2031325"/>
          </a:xfrm>
          <a:prstGeom prst="rect">
            <a:avLst/>
          </a:prstGeom>
          <a:noFill/>
        </p:spPr>
        <p:txBody>
          <a:bodyPr wrap="square" rtlCol="0">
            <a:spAutoFit/>
          </a:bodyPr>
          <a:lstStyle/>
          <a:p>
            <a:r>
              <a:rPr lang="ja-JP" altLang="en-US" dirty="0" smtClean="0"/>
              <a:t>・外</a:t>
            </a:r>
            <a:r>
              <a:rPr lang="ja-JP" altLang="en-US" dirty="0"/>
              <a:t>気温</a:t>
            </a:r>
            <a:r>
              <a:rPr lang="ja-JP" altLang="en-US" dirty="0" smtClean="0"/>
              <a:t>と皮膚温の関係</a:t>
            </a:r>
            <a:endParaRPr lang="en-US" altLang="ja-JP" dirty="0"/>
          </a:p>
          <a:p>
            <a:r>
              <a:rPr lang="ja-JP" altLang="en-US" dirty="0" smtClean="0"/>
              <a:t>　 エアコン</a:t>
            </a:r>
            <a:r>
              <a:rPr lang="ja-JP" altLang="en-US" dirty="0"/>
              <a:t>の風が吹いて</a:t>
            </a:r>
            <a:r>
              <a:rPr lang="ja-JP" altLang="en-US" dirty="0" smtClean="0"/>
              <a:t>いた </a:t>
            </a:r>
            <a:r>
              <a:rPr lang="en-US" altLang="ja-JP" dirty="0" smtClean="0"/>
              <a:t>/</a:t>
            </a:r>
            <a:r>
              <a:rPr lang="ja-JP" altLang="en-US" dirty="0" smtClean="0"/>
              <a:t> 部屋</a:t>
            </a:r>
            <a:r>
              <a:rPr lang="ja-JP" altLang="en-US" dirty="0"/>
              <a:t>が広くて</a:t>
            </a:r>
            <a:r>
              <a:rPr lang="ja-JP" altLang="en-US" dirty="0" smtClean="0"/>
              <a:t>寒い</a:t>
            </a:r>
            <a:endParaRPr lang="en-US" altLang="ja-JP" dirty="0" smtClean="0">
              <a:solidFill>
                <a:srgbClr val="FF4747"/>
              </a:solidFill>
            </a:endParaRPr>
          </a:p>
          <a:p>
            <a:r>
              <a:rPr lang="ja-JP" altLang="en-US" dirty="0" smtClean="0">
                <a:solidFill>
                  <a:srgbClr val="FF4747"/>
                </a:solidFill>
              </a:rPr>
              <a:t>→</a:t>
            </a:r>
            <a:r>
              <a:rPr lang="ja-JP" altLang="en-US" dirty="0" smtClean="0"/>
              <a:t>皮膚温は、環境の影響を受け易すぎるとの指摘（長野・廣田，</a:t>
            </a:r>
            <a:r>
              <a:rPr lang="en-US" altLang="ja-JP" dirty="0" smtClean="0"/>
              <a:t>1997</a:t>
            </a:r>
            <a:r>
              <a:rPr lang="ja-JP" altLang="en-US" dirty="0" smtClean="0"/>
              <a:t>）</a:t>
            </a:r>
            <a:endParaRPr lang="en-US" altLang="ja-JP" dirty="0" smtClean="0"/>
          </a:p>
          <a:p>
            <a:r>
              <a:rPr lang="en-US" altLang="ja-JP" dirty="0"/>
              <a:t> </a:t>
            </a:r>
            <a:r>
              <a:rPr lang="en-US" altLang="ja-JP" dirty="0" smtClean="0"/>
              <a:t>                     </a:t>
            </a:r>
            <a:r>
              <a:rPr lang="ja-JP" altLang="en-US" dirty="0" smtClean="0"/>
              <a:t>　 測定環境の室温を一定に保つよう工夫する必要がある</a:t>
            </a:r>
            <a:endParaRPr lang="en-US" altLang="ja-JP" dirty="0" smtClean="0"/>
          </a:p>
          <a:p>
            <a:endParaRPr lang="en-US" altLang="ja-JP" dirty="0" smtClean="0"/>
          </a:p>
          <a:p>
            <a:r>
              <a:rPr lang="ja-JP" altLang="en-US" dirty="0" smtClean="0"/>
              <a:t>・ネック</a:t>
            </a:r>
            <a:r>
              <a:rPr lang="en-US" altLang="ja-JP" dirty="0"/>
              <a:t>&amp;</a:t>
            </a:r>
            <a:r>
              <a:rPr lang="ja-JP" altLang="en-US" dirty="0" smtClean="0"/>
              <a:t>ショルダーの中盤で皮膚温が下がるのが気になった</a:t>
            </a:r>
            <a:endParaRPr lang="en-US" altLang="ja-JP" dirty="0" smtClean="0"/>
          </a:p>
          <a:p>
            <a:r>
              <a:rPr lang="ja-JP" altLang="en-US" dirty="0" smtClean="0">
                <a:solidFill>
                  <a:srgbClr val="FF4747"/>
                </a:solidFill>
              </a:rPr>
              <a:t>→</a:t>
            </a:r>
            <a:r>
              <a:rPr lang="ja-JP" altLang="en-US" dirty="0" smtClean="0"/>
              <a:t>開始後</a:t>
            </a:r>
            <a:r>
              <a:rPr lang="en-US" altLang="ja-JP" dirty="0" smtClean="0"/>
              <a:t>10</a:t>
            </a:r>
            <a:r>
              <a:rPr lang="ja-JP" altLang="en-US" dirty="0"/>
              <a:t>分</a:t>
            </a:r>
            <a:r>
              <a:rPr lang="ja-JP" altLang="en-US" dirty="0" smtClean="0"/>
              <a:t>の時点で行う、立ち上がってのケアが原因の可能性</a:t>
            </a:r>
            <a:endParaRPr lang="ja-JP" altLang="en-US" dirty="0"/>
          </a:p>
        </p:txBody>
      </p:sp>
      <p:grpSp>
        <p:nvGrpSpPr>
          <p:cNvPr id="6" name="グループ化 5"/>
          <p:cNvGrpSpPr/>
          <p:nvPr/>
        </p:nvGrpSpPr>
        <p:grpSpPr>
          <a:xfrm>
            <a:off x="1300204" y="3861048"/>
            <a:ext cx="7231382" cy="2560013"/>
            <a:chOff x="240244" y="890198"/>
            <a:chExt cx="8661289" cy="3066221"/>
          </a:xfrm>
        </p:grpSpPr>
        <p:pic>
          <p:nvPicPr>
            <p:cNvPr id="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133" y="890198"/>
              <a:ext cx="8280400" cy="287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テキスト ボックス 7"/>
            <p:cNvSpPr txBox="1"/>
            <p:nvPr/>
          </p:nvSpPr>
          <p:spPr>
            <a:xfrm>
              <a:off x="240244" y="1626814"/>
              <a:ext cx="476862" cy="1254959"/>
            </a:xfrm>
            <a:prstGeom prst="rect">
              <a:avLst/>
            </a:prstGeom>
            <a:noFill/>
          </p:spPr>
          <p:txBody>
            <a:bodyPr vert="wordArtVertRtl" wrap="none" rtlCol="0">
              <a:spAutoFit/>
            </a:bodyPr>
            <a:lstStyle/>
            <a:p>
              <a:r>
                <a:rPr lang="ja-JP" altLang="en-US" sz="1600"/>
                <a:t>皮膚</a:t>
              </a:r>
              <a:r>
                <a:rPr lang="ja-JP" altLang="en-US" sz="1600" smtClean="0"/>
                <a:t>温</a:t>
              </a:r>
              <a:r>
                <a:rPr lang="ja-JP" altLang="en-US" sz="1600"/>
                <a:t>（</a:t>
              </a:r>
              <a:r>
                <a:rPr lang="ja-JP" altLang="en-US" sz="1600" smtClean="0"/>
                <a:t>℃）</a:t>
              </a:r>
              <a:endParaRPr kumimoji="1" lang="ja-JP" altLang="en-US" sz="1600" dirty="0"/>
            </a:p>
          </p:txBody>
        </p:sp>
        <p:cxnSp>
          <p:nvCxnSpPr>
            <p:cNvPr id="9" name="直線コネクタ 8"/>
            <p:cNvCxnSpPr/>
            <p:nvPr/>
          </p:nvCxnSpPr>
          <p:spPr>
            <a:xfrm flipV="1">
              <a:off x="2297179" y="1000741"/>
              <a:ext cx="0" cy="251605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flipV="1">
              <a:off x="5465947" y="1000741"/>
              <a:ext cx="0" cy="251605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flipV="1">
              <a:off x="7166980" y="1358697"/>
              <a:ext cx="0" cy="215809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1100203" y="989365"/>
              <a:ext cx="1196976" cy="369332"/>
            </a:xfrm>
            <a:prstGeom prst="rect">
              <a:avLst/>
            </a:prstGeom>
            <a:noFill/>
          </p:spPr>
          <p:txBody>
            <a:bodyPr wrap="square" rtlCol="0">
              <a:spAutoFit/>
            </a:bodyPr>
            <a:lstStyle/>
            <a:p>
              <a:pPr algn="ctr"/>
              <a:r>
                <a:rPr kumimoji="1" lang="ja-JP" altLang="en-US" dirty="0" smtClean="0"/>
                <a:t>安静</a:t>
              </a:r>
              <a:endParaRPr kumimoji="1" lang="ja-JP" altLang="en-US" dirty="0"/>
            </a:p>
          </p:txBody>
        </p:sp>
        <p:sp>
          <p:nvSpPr>
            <p:cNvPr id="13" name="テキスト ボックス 12"/>
            <p:cNvSpPr txBox="1"/>
            <p:nvPr/>
          </p:nvSpPr>
          <p:spPr>
            <a:xfrm>
              <a:off x="2306232" y="989365"/>
              <a:ext cx="3159715" cy="369332"/>
            </a:xfrm>
            <a:prstGeom prst="rect">
              <a:avLst/>
            </a:prstGeom>
            <a:noFill/>
          </p:spPr>
          <p:txBody>
            <a:bodyPr wrap="square" rtlCol="0">
              <a:spAutoFit/>
            </a:bodyPr>
            <a:lstStyle/>
            <a:p>
              <a:pPr algn="ctr"/>
              <a:r>
                <a:rPr kumimoji="1" lang="ja-JP" altLang="en-US" dirty="0" smtClean="0"/>
                <a:t>ネック</a:t>
              </a:r>
              <a:r>
                <a:rPr kumimoji="1" lang="en-US" altLang="ja-JP" dirty="0" smtClean="0"/>
                <a:t>&amp;</a:t>
              </a:r>
              <a:r>
                <a:rPr kumimoji="1" lang="ja-JP" altLang="en-US" dirty="0" smtClean="0"/>
                <a:t>ショルダー</a:t>
              </a:r>
              <a:endParaRPr kumimoji="1" lang="ja-JP" altLang="en-US" dirty="0"/>
            </a:p>
          </p:txBody>
        </p:sp>
        <p:sp>
          <p:nvSpPr>
            <p:cNvPr id="14" name="テキスト ボックス 13"/>
            <p:cNvSpPr txBox="1"/>
            <p:nvPr/>
          </p:nvSpPr>
          <p:spPr>
            <a:xfrm>
              <a:off x="5465948" y="989365"/>
              <a:ext cx="3420170" cy="369332"/>
            </a:xfrm>
            <a:prstGeom prst="rect">
              <a:avLst/>
            </a:prstGeom>
            <a:noFill/>
          </p:spPr>
          <p:txBody>
            <a:bodyPr wrap="square" rtlCol="0">
              <a:spAutoFit/>
            </a:bodyPr>
            <a:lstStyle/>
            <a:p>
              <a:pPr algn="ctr"/>
              <a:r>
                <a:rPr kumimoji="1" lang="ja-JP" altLang="en-US" smtClean="0"/>
                <a:t>ハンド</a:t>
              </a:r>
              <a:r>
                <a:rPr kumimoji="1" lang="en-US" altLang="ja-JP" smtClean="0"/>
                <a:t>&amp;</a:t>
              </a:r>
              <a:r>
                <a:rPr kumimoji="1" lang="ja-JP" altLang="en-US" smtClean="0"/>
                <a:t>アーム</a:t>
              </a:r>
              <a:endParaRPr kumimoji="1" lang="ja-JP" altLang="en-US"/>
            </a:p>
          </p:txBody>
        </p:sp>
        <p:sp>
          <p:nvSpPr>
            <p:cNvPr id="15" name="テキスト ボックス 14"/>
            <p:cNvSpPr txBox="1"/>
            <p:nvPr/>
          </p:nvSpPr>
          <p:spPr>
            <a:xfrm>
              <a:off x="2033457" y="3617865"/>
              <a:ext cx="551754" cy="338554"/>
            </a:xfrm>
            <a:prstGeom prst="rect">
              <a:avLst/>
            </a:prstGeom>
            <a:noFill/>
          </p:spPr>
          <p:txBody>
            <a:bodyPr vert="horz" wrap="none" rtlCol="0">
              <a:spAutoFit/>
            </a:bodyPr>
            <a:lstStyle/>
            <a:p>
              <a:r>
                <a:rPr lang="en-US" altLang="ja-JP" sz="1600" smtClean="0"/>
                <a:t>5:00</a:t>
              </a:r>
              <a:endParaRPr kumimoji="1" lang="ja-JP" altLang="en-US" sz="1600" dirty="0"/>
            </a:p>
          </p:txBody>
        </p:sp>
        <p:sp>
          <p:nvSpPr>
            <p:cNvPr id="16" name="テキスト ボックス 15"/>
            <p:cNvSpPr txBox="1"/>
            <p:nvPr/>
          </p:nvSpPr>
          <p:spPr>
            <a:xfrm>
              <a:off x="5201393" y="3617865"/>
              <a:ext cx="655949" cy="338554"/>
            </a:xfrm>
            <a:prstGeom prst="rect">
              <a:avLst/>
            </a:prstGeom>
            <a:noFill/>
          </p:spPr>
          <p:txBody>
            <a:bodyPr vert="horz" wrap="none" rtlCol="0">
              <a:spAutoFit/>
            </a:bodyPr>
            <a:lstStyle/>
            <a:p>
              <a:r>
                <a:rPr lang="en-US" altLang="ja-JP" sz="1600" smtClean="0"/>
                <a:t>18:00</a:t>
              </a:r>
              <a:endParaRPr kumimoji="1" lang="ja-JP" altLang="en-US" sz="1600" dirty="0"/>
            </a:p>
          </p:txBody>
        </p:sp>
        <p:sp>
          <p:nvSpPr>
            <p:cNvPr id="17" name="テキスト ボックス 16"/>
            <p:cNvSpPr txBox="1"/>
            <p:nvPr/>
          </p:nvSpPr>
          <p:spPr>
            <a:xfrm>
              <a:off x="6843912" y="3617865"/>
              <a:ext cx="655949" cy="338554"/>
            </a:xfrm>
            <a:prstGeom prst="rect">
              <a:avLst/>
            </a:prstGeom>
            <a:noFill/>
          </p:spPr>
          <p:txBody>
            <a:bodyPr vert="horz" wrap="none" rtlCol="0">
              <a:spAutoFit/>
            </a:bodyPr>
            <a:lstStyle/>
            <a:p>
              <a:r>
                <a:rPr lang="en-US" altLang="ja-JP" sz="1600" smtClean="0"/>
                <a:t>24:00</a:t>
              </a:r>
              <a:endParaRPr kumimoji="1" lang="ja-JP" altLang="en-US" sz="1600" dirty="0"/>
            </a:p>
          </p:txBody>
        </p:sp>
      </p:grpSp>
      <p:sp>
        <p:nvSpPr>
          <p:cNvPr id="19" name="正方形/長方形 18"/>
          <p:cNvSpPr/>
          <p:nvPr/>
        </p:nvSpPr>
        <p:spPr>
          <a:xfrm>
            <a:off x="198002" y="188640"/>
            <a:ext cx="3970959" cy="400110"/>
          </a:xfrm>
          <a:prstGeom prst="rect">
            <a:avLst/>
          </a:prstGeom>
        </p:spPr>
        <p:txBody>
          <a:bodyPr wrap="none">
            <a:spAutoFit/>
          </a:bodyPr>
          <a:lstStyle/>
          <a:p>
            <a:r>
              <a:rPr lang="ja-JP" altLang="en-US" sz="2000" dirty="0"/>
              <a:t>ケア記録ノートから</a:t>
            </a:r>
            <a:r>
              <a:rPr lang="ja-JP" altLang="en-US" sz="2000" dirty="0" smtClean="0"/>
              <a:t>わか</a:t>
            </a:r>
            <a:r>
              <a:rPr lang="ja-JP" altLang="en-US" sz="2000" dirty="0"/>
              <a:t>った</a:t>
            </a:r>
            <a:r>
              <a:rPr lang="ja-JP" altLang="en-US" sz="2000" dirty="0" smtClean="0"/>
              <a:t>こと</a:t>
            </a:r>
            <a:r>
              <a:rPr lang="ja-JP" altLang="en-US" sz="2000" dirty="0"/>
              <a:t>（</a:t>
            </a:r>
            <a:r>
              <a:rPr lang="en-US" altLang="ja-JP" sz="2000" dirty="0" smtClean="0"/>
              <a:t>1</a:t>
            </a:r>
            <a:r>
              <a:rPr lang="ja-JP" altLang="en-US" sz="2000" dirty="0"/>
              <a:t>）</a:t>
            </a:r>
            <a:endParaRPr lang="en-US" altLang="ja-JP" sz="2000" dirty="0"/>
          </a:p>
        </p:txBody>
      </p:sp>
      <p:grpSp>
        <p:nvGrpSpPr>
          <p:cNvPr id="20" name="グループ化 19"/>
          <p:cNvGrpSpPr/>
          <p:nvPr/>
        </p:nvGrpSpPr>
        <p:grpSpPr>
          <a:xfrm>
            <a:off x="-9353" y="620688"/>
            <a:ext cx="6400340" cy="72008"/>
            <a:chOff x="-9353" y="764704"/>
            <a:chExt cx="6400340" cy="72008"/>
          </a:xfrm>
        </p:grpSpPr>
        <p:cxnSp>
          <p:nvCxnSpPr>
            <p:cNvPr id="21" name="直線コネクタ 20"/>
            <p:cNvCxnSpPr/>
            <p:nvPr/>
          </p:nvCxnSpPr>
          <p:spPr>
            <a:xfrm>
              <a:off x="-9353" y="764704"/>
              <a:ext cx="6400340" cy="0"/>
            </a:xfrm>
            <a:prstGeom prst="line">
              <a:avLst/>
            </a:prstGeom>
            <a:ln w="28575">
              <a:solidFill>
                <a:srgbClr val="F49202"/>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8937" y="836712"/>
              <a:ext cx="5976664" cy="0"/>
            </a:xfrm>
            <a:prstGeom prst="line">
              <a:avLst/>
            </a:prstGeom>
            <a:ln w="19050">
              <a:solidFill>
                <a:srgbClr val="FFFF66"/>
              </a:solidFill>
            </a:ln>
          </p:spPr>
          <p:style>
            <a:lnRef idx="1">
              <a:schemeClr val="accent1"/>
            </a:lnRef>
            <a:fillRef idx="0">
              <a:schemeClr val="accent1"/>
            </a:fillRef>
            <a:effectRef idx="0">
              <a:schemeClr val="accent1"/>
            </a:effectRef>
            <a:fontRef idx="minor">
              <a:schemeClr val="tx1"/>
            </a:fontRef>
          </p:style>
        </p:cxnSp>
      </p:grpSp>
      <p:sp>
        <p:nvSpPr>
          <p:cNvPr id="23" name="右矢印 22"/>
          <p:cNvSpPr/>
          <p:nvPr/>
        </p:nvSpPr>
        <p:spPr>
          <a:xfrm rot="16200000">
            <a:off x="3958498" y="5036729"/>
            <a:ext cx="485745" cy="378162"/>
          </a:xfrm>
          <a:prstGeom prst="rightArrow">
            <a:avLst/>
          </a:prstGeom>
          <a:solidFill>
            <a:srgbClr val="FFFF66"/>
          </a:solidFill>
          <a:ln w="12700">
            <a:solidFill>
              <a:srgbClr val="FF47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smtClean="0">
              <a:solidFill>
                <a:sysClr val="windowText" lastClr="000000"/>
              </a:solidFill>
            </a:endParaRPr>
          </a:p>
        </p:txBody>
      </p:sp>
      <p:sp>
        <p:nvSpPr>
          <p:cNvPr id="24" name="角丸四角形 23"/>
          <p:cNvSpPr/>
          <p:nvPr/>
        </p:nvSpPr>
        <p:spPr>
          <a:xfrm>
            <a:off x="145955" y="902365"/>
            <a:ext cx="5723493" cy="344070"/>
          </a:xfrm>
          <a:prstGeom prst="round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srgbClr val="FF4747"/>
                </a:solidFill>
              </a:rPr>
              <a:t>▼</a:t>
            </a:r>
            <a:r>
              <a:rPr lang="ja-JP" altLang="en-US" u="sng" dirty="0" smtClean="0">
                <a:solidFill>
                  <a:schemeClr val="tx1"/>
                </a:solidFill>
              </a:rPr>
              <a:t>皮膚</a:t>
            </a:r>
            <a:r>
              <a:rPr lang="ja-JP" altLang="en-US" u="sng" dirty="0">
                <a:solidFill>
                  <a:schemeClr val="tx1"/>
                </a:solidFill>
              </a:rPr>
              <a:t>温測定により得られた</a:t>
            </a:r>
            <a:r>
              <a:rPr lang="ja-JP" altLang="en-US" u="sng" dirty="0" smtClean="0">
                <a:solidFill>
                  <a:schemeClr val="tx1"/>
                </a:solidFill>
              </a:rPr>
              <a:t>気づき</a:t>
            </a:r>
          </a:p>
        </p:txBody>
      </p:sp>
    </p:spTree>
    <p:extLst>
      <p:ext uri="{BB962C8B-B14F-4D97-AF65-F5344CB8AC3E}">
        <p14:creationId xmlns:p14="http://schemas.microsoft.com/office/powerpoint/2010/main" val="1732009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右矢印 19"/>
          <p:cNvSpPr/>
          <p:nvPr/>
        </p:nvSpPr>
        <p:spPr>
          <a:xfrm>
            <a:off x="260765" y="3647180"/>
            <a:ext cx="8622470" cy="713106"/>
          </a:xfrm>
          <a:prstGeom prst="rightArrow">
            <a:avLst/>
          </a:prstGeom>
          <a:solidFill>
            <a:srgbClr val="FFFF66"/>
          </a:solidFill>
          <a:ln w="12700">
            <a:solidFill>
              <a:srgbClr val="FF47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smtClean="0">
              <a:solidFill>
                <a:sysClr val="windowText" lastClr="000000"/>
              </a:solidFill>
            </a:endParaRPr>
          </a:p>
        </p:txBody>
      </p:sp>
      <p:sp>
        <p:nvSpPr>
          <p:cNvPr id="3" name="テキスト ボックス 2"/>
          <p:cNvSpPr txBox="1"/>
          <p:nvPr/>
        </p:nvSpPr>
        <p:spPr>
          <a:xfrm>
            <a:off x="395536" y="1340768"/>
            <a:ext cx="8352928" cy="1754326"/>
          </a:xfrm>
          <a:prstGeom prst="rect">
            <a:avLst/>
          </a:prstGeom>
          <a:noFill/>
        </p:spPr>
        <p:txBody>
          <a:bodyPr wrap="square" rtlCol="0">
            <a:spAutoFit/>
          </a:bodyPr>
          <a:lstStyle/>
          <a:p>
            <a:r>
              <a:rPr lang="ja-JP" altLang="en-US" dirty="0" smtClean="0"/>
              <a:t>・初めての人と何度目かの人はリラックス状態が違うのではないか</a:t>
            </a:r>
            <a:endParaRPr lang="en-US" altLang="ja-JP" dirty="0" smtClean="0"/>
          </a:p>
          <a:p>
            <a:r>
              <a:rPr lang="ja-JP" altLang="en-US" dirty="0">
                <a:solidFill>
                  <a:srgbClr val="FF4747"/>
                </a:solidFill>
              </a:rPr>
              <a:t>→</a:t>
            </a:r>
            <a:r>
              <a:rPr lang="ja-JP" altLang="en-US" dirty="0" smtClean="0"/>
              <a:t>ケア経験の量が</a:t>
            </a:r>
            <a:r>
              <a:rPr lang="ja-JP" altLang="en-US" dirty="0"/>
              <a:t>皮膚温変化に影響を与えている</a:t>
            </a:r>
            <a:r>
              <a:rPr lang="ja-JP" altLang="en-US" dirty="0" smtClean="0"/>
              <a:t>可能性</a:t>
            </a:r>
            <a:endParaRPr lang="en-US" altLang="ja-JP" dirty="0" smtClean="0"/>
          </a:p>
          <a:p>
            <a:endParaRPr lang="en-US" altLang="ja-JP" dirty="0" smtClean="0"/>
          </a:p>
          <a:p>
            <a:r>
              <a:rPr lang="ja-JP" altLang="en-US" dirty="0" smtClean="0"/>
              <a:t>・初心者</a:t>
            </a:r>
            <a:r>
              <a:rPr lang="ja-JP" altLang="en-US" dirty="0"/>
              <a:t>の方は、何をされるかわからないという不安があり</a:t>
            </a:r>
            <a:r>
              <a:rPr lang="ja-JP" altLang="en-US" dirty="0" smtClean="0"/>
              <a:t>、</a:t>
            </a:r>
            <a:endParaRPr lang="en-US" altLang="ja-JP" dirty="0" smtClean="0"/>
          </a:p>
          <a:p>
            <a:r>
              <a:rPr lang="ja-JP" altLang="en-US" dirty="0"/>
              <a:t>　</a:t>
            </a:r>
            <a:r>
              <a:rPr lang="ja-JP" altLang="en-US" dirty="0" smtClean="0"/>
              <a:t>会話</a:t>
            </a:r>
            <a:r>
              <a:rPr lang="ja-JP" altLang="en-US" dirty="0"/>
              <a:t>ができないことが余計不安を高め、皮膚温上昇を妨げたのではない</a:t>
            </a:r>
            <a:r>
              <a:rPr lang="ja-JP" altLang="en-US" dirty="0" smtClean="0"/>
              <a:t>か</a:t>
            </a:r>
            <a:endParaRPr lang="en-US" altLang="ja-JP" dirty="0" smtClean="0"/>
          </a:p>
          <a:p>
            <a:r>
              <a:rPr lang="ja-JP" altLang="en-US" dirty="0" smtClean="0">
                <a:solidFill>
                  <a:srgbClr val="FF4747"/>
                </a:solidFill>
              </a:rPr>
              <a:t>→</a:t>
            </a:r>
            <a:r>
              <a:rPr lang="ja-JP" altLang="en-US" dirty="0" smtClean="0"/>
              <a:t>初心者には、積極的</a:t>
            </a:r>
            <a:r>
              <a:rPr lang="ja-JP" altLang="en-US" dirty="0"/>
              <a:t>な会話を通して信頼感を築いていくことが</a:t>
            </a:r>
            <a:r>
              <a:rPr lang="ja-JP" altLang="en-US" dirty="0" smtClean="0"/>
              <a:t>大切</a:t>
            </a:r>
            <a:endParaRPr lang="en-US" altLang="ja-JP" dirty="0" smtClean="0"/>
          </a:p>
        </p:txBody>
      </p:sp>
      <p:sp>
        <p:nvSpPr>
          <p:cNvPr id="10" name="角丸四角形 9"/>
          <p:cNvSpPr/>
          <p:nvPr/>
        </p:nvSpPr>
        <p:spPr>
          <a:xfrm>
            <a:off x="480862" y="3471391"/>
            <a:ext cx="2136241" cy="1064685"/>
          </a:xfrm>
          <a:prstGeom prst="roundRect">
            <a:avLst/>
          </a:prstGeom>
          <a:solidFill>
            <a:schemeClr val="bg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600" dirty="0" smtClean="0">
                <a:solidFill>
                  <a:sysClr val="windowText" lastClr="000000"/>
                </a:solidFill>
              </a:rPr>
              <a:t>記憶</a:t>
            </a:r>
            <a:r>
              <a:rPr lang="ja-JP" altLang="en-US" sz="1600" dirty="0">
                <a:solidFill>
                  <a:sysClr val="windowText" lastClr="000000"/>
                </a:solidFill>
              </a:rPr>
              <a:t>が明確な</a:t>
            </a:r>
            <a:r>
              <a:rPr lang="ja-JP" altLang="en-US" sz="1600">
                <a:solidFill>
                  <a:sysClr val="windowText" lastClr="000000"/>
                </a:solidFill>
              </a:rPr>
              <a:t>うち</a:t>
            </a:r>
            <a:r>
              <a:rPr lang="ja-JP" altLang="en-US" sz="1600" smtClean="0">
                <a:solidFill>
                  <a:sysClr val="windowText" lastClr="000000"/>
                </a:solidFill>
              </a:rPr>
              <a:t>に</a:t>
            </a:r>
            <a:endParaRPr lang="en-US" altLang="ja-JP" sz="1600" dirty="0" smtClean="0">
              <a:solidFill>
                <a:sysClr val="windowText" lastClr="000000"/>
              </a:solidFill>
            </a:endParaRPr>
          </a:p>
          <a:p>
            <a:pPr algn="ctr"/>
            <a:r>
              <a:rPr lang="ja-JP" altLang="en-US" sz="1600" dirty="0" smtClean="0">
                <a:solidFill>
                  <a:sysClr val="windowText" lastClr="000000"/>
                </a:solidFill>
              </a:rPr>
              <a:t>ケア記録ノートを記入</a:t>
            </a:r>
            <a:endParaRPr kumimoji="1" lang="ja-JP" altLang="en-US" sz="1600" dirty="0" smtClean="0">
              <a:solidFill>
                <a:sysClr val="windowText" lastClr="000000"/>
              </a:solidFill>
            </a:endParaRPr>
          </a:p>
        </p:txBody>
      </p:sp>
      <p:sp>
        <p:nvSpPr>
          <p:cNvPr id="11" name="角丸四角形 10"/>
          <p:cNvSpPr/>
          <p:nvPr/>
        </p:nvSpPr>
        <p:spPr>
          <a:xfrm>
            <a:off x="2838615" y="3471391"/>
            <a:ext cx="2664000" cy="1064684"/>
          </a:xfrm>
          <a:prstGeom prst="roundRect">
            <a:avLst/>
          </a:prstGeom>
          <a:solidFill>
            <a:schemeClr val="bg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600" dirty="0" smtClean="0">
                <a:solidFill>
                  <a:sysClr val="windowText" lastClr="000000"/>
                </a:solidFill>
              </a:rPr>
              <a:t>皮膚温変化傾向から</a:t>
            </a:r>
            <a:endParaRPr lang="en-US" altLang="ja-JP" sz="1600" dirty="0" smtClean="0">
              <a:solidFill>
                <a:sysClr val="windowText" lastClr="000000"/>
              </a:solidFill>
            </a:endParaRPr>
          </a:p>
          <a:p>
            <a:pPr algn="ctr"/>
            <a:r>
              <a:rPr lang="ja-JP" altLang="en-US" sz="1600" dirty="0" smtClean="0">
                <a:solidFill>
                  <a:sysClr val="windowText" lastClr="000000"/>
                </a:solidFill>
              </a:rPr>
              <a:t>心身相関への気づきを促す</a:t>
            </a:r>
            <a:endParaRPr lang="ja-JP" altLang="en-US" sz="1600" dirty="0">
              <a:solidFill>
                <a:sysClr val="windowText" lastClr="000000"/>
              </a:solidFill>
            </a:endParaRPr>
          </a:p>
        </p:txBody>
      </p:sp>
      <p:sp>
        <p:nvSpPr>
          <p:cNvPr id="13" name="角丸四角形 12"/>
          <p:cNvSpPr/>
          <p:nvPr/>
        </p:nvSpPr>
        <p:spPr>
          <a:xfrm>
            <a:off x="5724127" y="3471391"/>
            <a:ext cx="2664000" cy="1064685"/>
          </a:xfrm>
          <a:prstGeom prst="roundRect">
            <a:avLst/>
          </a:prstGeom>
          <a:solidFill>
            <a:schemeClr val="bg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600" dirty="0" smtClean="0">
                <a:solidFill>
                  <a:sysClr val="windowText" lastClr="000000"/>
                </a:solidFill>
              </a:rPr>
              <a:t>参加者</a:t>
            </a:r>
            <a:r>
              <a:rPr lang="ja-JP" altLang="en-US" sz="1600" dirty="0">
                <a:solidFill>
                  <a:sysClr val="windowText" lastClr="000000"/>
                </a:solidFill>
              </a:rPr>
              <a:t>の生体反応</a:t>
            </a:r>
            <a:r>
              <a:rPr lang="ja-JP" altLang="en-US" sz="1600" dirty="0" smtClean="0">
                <a:solidFill>
                  <a:sysClr val="windowText" lastClr="000000"/>
                </a:solidFill>
              </a:rPr>
              <a:t>が</a:t>
            </a:r>
            <a:endParaRPr lang="en-US" altLang="ja-JP" sz="1600" dirty="0" smtClean="0">
              <a:solidFill>
                <a:sysClr val="windowText" lastClr="000000"/>
              </a:solidFill>
            </a:endParaRPr>
          </a:p>
          <a:p>
            <a:pPr algn="ctr"/>
            <a:r>
              <a:rPr lang="ja-JP" altLang="en-US" sz="1600" dirty="0" smtClean="0">
                <a:solidFill>
                  <a:sysClr val="windowText" lastClr="000000"/>
                </a:solidFill>
              </a:rPr>
              <a:t>自己</a:t>
            </a:r>
            <a:r>
              <a:rPr lang="ja-JP" altLang="en-US" sz="1600" dirty="0">
                <a:solidFill>
                  <a:sysClr val="windowText" lastClr="000000"/>
                </a:solidFill>
              </a:rPr>
              <a:t>にフィードバック</a:t>
            </a:r>
            <a:r>
              <a:rPr lang="ja-JP" altLang="en-US" sz="1600" dirty="0" smtClean="0">
                <a:solidFill>
                  <a:sysClr val="windowText" lastClr="000000"/>
                </a:solidFill>
              </a:rPr>
              <a:t>され</a:t>
            </a:r>
            <a:endParaRPr lang="ja-JP" altLang="en-US" sz="1600" dirty="0">
              <a:solidFill>
                <a:sysClr val="windowText" lastClr="000000"/>
              </a:solidFill>
            </a:endParaRPr>
          </a:p>
          <a:p>
            <a:pPr algn="ctr"/>
            <a:r>
              <a:rPr lang="ja-JP" altLang="en-US" sz="1600" dirty="0" smtClean="0">
                <a:solidFill>
                  <a:sysClr val="windowText" lastClr="000000"/>
                </a:solidFill>
              </a:rPr>
              <a:t>学習が促進される</a:t>
            </a:r>
            <a:endParaRPr lang="ja-JP" altLang="en-US" sz="1600" dirty="0">
              <a:solidFill>
                <a:sysClr val="windowText" lastClr="000000"/>
              </a:solidFill>
            </a:endParaRPr>
          </a:p>
        </p:txBody>
      </p:sp>
      <p:sp>
        <p:nvSpPr>
          <p:cNvPr id="16" name="テキスト ボックス 15"/>
          <p:cNvSpPr txBox="1"/>
          <p:nvPr/>
        </p:nvSpPr>
        <p:spPr>
          <a:xfrm>
            <a:off x="1447577" y="5805264"/>
            <a:ext cx="6569910" cy="461665"/>
          </a:xfrm>
          <a:prstGeom prst="rect">
            <a:avLst/>
          </a:prstGeom>
          <a:noFill/>
        </p:spPr>
        <p:txBody>
          <a:bodyPr wrap="square" rtlCol="0">
            <a:spAutoFit/>
          </a:bodyPr>
          <a:lstStyle/>
          <a:p>
            <a:pPr algn="ctr"/>
            <a:r>
              <a:rPr lang="ja-JP" altLang="en-US" sz="2400" dirty="0">
                <a:solidFill>
                  <a:srgbClr val="FF4747"/>
                </a:solidFill>
              </a:rPr>
              <a:t>ある</a:t>
            </a:r>
            <a:r>
              <a:rPr lang="ja-JP" altLang="en-US" sz="2400" dirty="0" smtClean="0">
                <a:solidFill>
                  <a:srgbClr val="FF4747"/>
                </a:solidFill>
              </a:rPr>
              <a:t>種の新しいバイオフィードバックと言える</a:t>
            </a:r>
            <a:endParaRPr kumimoji="1" lang="ja-JP" altLang="en-US" sz="2400" dirty="0">
              <a:solidFill>
                <a:srgbClr val="FF4747"/>
              </a:solidFill>
            </a:endParaRPr>
          </a:p>
        </p:txBody>
      </p:sp>
      <p:sp>
        <p:nvSpPr>
          <p:cNvPr id="12" name="正方形/長方形 11"/>
          <p:cNvSpPr/>
          <p:nvPr/>
        </p:nvSpPr>
        <p:spPr>
          <a:xfrm>
            <a:off x="198002" y="188640"/>
            <a:ext cx="3970959" cy="400110"/>
          </a:xfrm>
          <a:prstGeom prst="rect">
            <a:avLst/>
          </a:prstGeom>
        </p:spPr>
        <p:txBody>
          <a:bodyPr wrap="none">
            <a:spAutoFit/>
          </a:bodyPr>
          <a:lstStyle/>
          <a:p>
            <a:r>
              <a:rPr lang="ja-JP" altLang="en-US" sz="2000" dirty="0"/>
              <a:t>ケア記録ノートから</a:t>
            </a:r>
            <a:r>
              <a:rPr lang="ja-JP" altLang="en-US" sz="2000" dirty="0" smtClean="0"/>
              <a:t>わか</a:t>
            </a:r>
            <a:r>
              <a:rPr lang="ja-JP" altLang="en-US" sz="2000" dirty="0"/>
              <a:t>った</a:t>
            </a:r>
            <a:r>
              <a:rPr lang="ja-JP" altLang="en-US" sz="2000" dirty="0" smtClean="0"/>
              <a:t>こと（</a:t>
            </a:r>
            <a:r>
              <a:rPr lang="en-US" altLang="ja-JP" sz="2000" dirty="0" smtClean="0"/>
              <a:t>2</a:t>
            </a:r>
            <a:r>
              <a:rPr lang="ja-JP" altLang="en-US" sz="2000" dirty="0" smtClean="0"/>
              <a:t>）</a:t>
            </a:r>
            <a:endParaRPr lang="en-US" altLang="ja-JP" sz="2000" dirty="0"/>
          </a:p>
        </p:txBody>
      </p:sp>
      <p:grpSp>
        <p:nvGrpSpPr>
          <p:cNvPr id="14" name="グループ化 13"/>
          <p:cNvGrpSpPr/>
          <p:nvPr/>
        </p:nvGrpSpPr>
        <p:grpSpPr>
          <a:xfrm>
            <a:off x="-9353" y="620688"/>
            <a:ext cx="6400340" cy="72008"/>
            <a:chOff x="-9353" y="764704"/>
            <a:chExt cx="6400340" cy="72008"/>
          </a:xfrm>
        </p:grpSpPr>
        <p:cxnSp>
          <p:nvCxnSpPr>
            <p:cNvPr id="17" name="直線コネクタ 16"/>
            <p:cNvCxnSpPr/>
            <p:nvPr/>
          </p:nvCxnSpPr>
          <p:spPr>
            <a:xfrm>
              <a:off x="-9353" y="764704"/>
              <a:ext cx="6400340" cy="0"/>
            </a:xfrm>
            <a:prstGeom prst="line">
              <a:avLst/>
            </a:prstGeom>
            <a:ln w="28575">
              <a:solidFill>
                <a:srgbClr val="F49202"/>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8937" y="836712"/>
              <a:ext cx="5976664" cy="0"/>
            </a:xfrm>
            <a:prstGeom prst="line">
              <a:avLst/>
            </a:prstGeom>
            <a:ln w="19050">
              <a:solidFill>
                <a:srgbClr val="FFFF66"/>
              </a:solidFill>
            </a:ln>
          </p:spPr>
          <p:style>
            <a:lnRef idx="1">
              <a:schemeClr val="accent1"/>
            </a:lnRef>
            <a:fillRef idx="0">
              <a:schemeClr val="accent1"/>
            </a:fillRef>
            <a:effectRef idx="0">
              <a:schemeClr val="accent1"/>
            </a:effectRef>
            <a:fontRef idx="minor">
              <a:schemeClr val="tx1"/>
            </a:fontRef>
          </p:style>
        </p:cxnSp>
      </p:grpSp>
      <p:sp>
        <p:nvSpPr>
          <p:cNvPr id="19" name="角丸四角形 18"/>
          <p:cNvSpPr/>
          <p:nvPr/>
        </p:nvSpPr>
        <p:spPr>
          <a:xfrm>
            <a:off x="145955" y="902365"/>
            <a:ext cx="6010221" cy="344070"/>
          </a:xfrm>
          <a:prstGeom prst="round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srgbClr val="FF4747"/>
                </a:solidFill>
              </a:rPr>
              <a:t>▼</a:t>
            </a:r>
            <a:r>
              <a:rPr lang="ja-JP" altLang="en-US" u="sng" dirty="0">
                <a:solidFill>
                  <a:schemeClr val="tx1"/>
                </a:solidFill>
              </a:rPr>
              <a:t>参加者の特徴と皮膚温変化の関係から得られた</a:t>
            </a:r>
            <a:r>
              <a:rPr lang="ja-JP" altLang="en-US" u="sng" dirty="0" smtClean="0">
                <a:solidFill>
                  <a:schemeClr val="tx1"/>
                </a:solidFill>
              </a:rPr>
              <a:t>気づき</a:t>
            </a:r>
          </a:p>
        </p:txBody>
      </p:sp>
      <p:sp>
        <p:nvSpPr>
          <p:cNvPr id="2" name="テキスト ボックス 1"/>
          <p:cNvSpPr txBox="1"/>
          <p:nvPr/>
        </p:nvSpPr>
        <p:spPr>
          <a:xfrm>
            <a:off x="480862" y="4797152"/>
            <a:ext cx="8123586" cy="369332"/>
          </a:xfrm>
          <a:prstGeom prst="rect">
            <a:avLst/>
          </a:prstGeom>
          <a:noFill/>
        </p:spPr>
        <p:txBody>
          <a:bodyPr wrap="square" rtlCol="0">
            <a:spAutoFit/>
          </a:bodyPr>
          <a:lstStyle/>
          <a:p>
            <a:r>
              <a:rPr kumimoji="1" lang="ja-JP" altLang="en-US" dirty="0" smtClean="0"/>
              <a:t>フィードバック刺激への集中は、しばしばリラクセーションを妨げる</a:t>
            </a:r>
            <a:r>
              <a:rPr kumimoji="1" lang="ja-JP" altLang="en-US" sz="1600" dirty="0" smtClean="0"/>
              <a:t>（市井・根建，</a:t>
            </a:r>
            <a:r>
              <a:rPr kumimoji="1" lang="en-US" altLang="ja-JP" sz="1600" dirty="0" smtClean="0"/>
              <a:t>1988</a:t>
            </a:r>
            <a:r>
              <a:rPr kumimoji="1" lang="ja-JP" altLang="en-US" sz="1600" dirty="0" smtClean="0"/>
              <a:t>）</a:t>
            </a:r>
            <a:endParaRPr kumimoji="1" lang="ja-JP" altLang="en-US" dirty="0"/>
          </a:p>
        </p:txBody>
      </p:sp>
      <p:sp>
        <p:nvSpPr>
          <p:cNvPr id="4" name="テキスト ボックス 3"/>
          <p:cNvSpPr txBox="1"/>
          <p:nvPr/>
        </p:nvSpPr>
        <p:spPr>
          <a:xfrm>
            <a:off x="899592" y="5219908"/>
            <a:ext cx="6572633" cy="369332"/>
          </a:xfrm>
          <a:prstGeom prst="rect">
            <a:avLst/>
          </a:prstGeom>
          <a:noFill/>
        </p:spPr>
        <p:txBody>
          <a:bodyPr wrap="none" rtlCol="0">
            <a:spAutoFit/>
          </a:bodyPr>
          <a:lstStyle/>
          <a:p>
            <a:r>
              <a:rPr kumimoji="1" lang="ja-JP" altLang="en-US" dirty="0" smtClean="0"/>
              <a:t>施術者へフィードバックすることで、効率よくリラックスできる可能性</a:t>
            </a:r>
            <a:endParaRPr kumimoji="1" lang="ja-JP" altLang="en-US" dirty="0"/>
          </a:p>
        </p:txBody>
      </p:sp>
      <p:sp>
        <p:nvSpPr>
          <p:cNvPr id="15" name="二等辺三角形 14"/>
          <p:cNvSpPr/>
          <p:nvPr/>
        </p:nvSpPr>
        <p:spPr>
          <a:xfrm rot="5400000">
            <a:off x="592804" y="5252886"/>
            <a:ext cx="293997" cy="303376"/>
          </a:xfrm>
          <a:prstGeom prst="triangle">
            <a:avLst/>
          </a:prstGeom>
          <a:solidFill>
            <a:srgbClr val="FFFF66"/>
          </a:solidFill>
          <a:ln w="12700">
            <a:solidFill>
              <a:srgbClr val="FF47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smtClean="0">
              <a:solidFill>
                <a:srgbClr val="000000"/>
              </a:solidFill>
            </a:endParaRPr>
          </a:p>
        </p:txBody>
      </p:sp>
    </p:spTree>
    <p:extLst>
      <p:ext uri="{BB962C8B-B14F-4D97-AF65-F5344CB8AC3E}">
        <p14:creationId xmlns:p14="http://schemas.microsoft.com/office/powerpoint/2010/main" val="4162178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0-#ppt_w/2"/>
                                          </p:val>
                                        </p:tav>
                                        <p:tav tm="100000">
                                          <p:val>
                                            <p:strVal val="#ppt_x"/>
                                          </p:val>
                                        </p:tav>
                                      </p:tavLst>
                                    </p:anim>
                                    <p:anim calcmode="lin" valueType="num">
                                      <p:cBhvr additive="base">
                                        <p:cTn id="23"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0" grpId="0" animBg="1"/>
      <p:bldP spid="11" grpId="0" animBg="1"/>
      <p:bldP spid="13" grpId="0" animBg="1"/>
      <p:bldP spid="16" grpId="0"/>
      <p:bldP spid="2" grpId="0"/>
      <p:bldP spid="4" grpId="0"/>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98002" y="188640"/>
            <a:ext cx="862737" cy="400110"/>
          </a:xfrm>
          <a:prstGeom prst="rect">
            <a:avLst/>
          </a:prstGeom>
        </p:spPr>
        <p:txBody>
          <a:bodyPr wrap="none">
            <a:spAutoFit/>
          </a:bodyPr>
          <a:lstStyle/>
          <a:p>
            <a:r>
              <a:rPr lang="ja-JP" altLang="en-US" sz="2000" dirty="0" smtClean="0"/>
              <a:t>まとめ</a:t>
            </a:r>
            <a:endParaRPr lang="en-US" altLang="ja-JP" sz="2000" dirty="0"/>
          </a:p>
        </p:txBody>
      </p:sp>
      <p:grpSp>
        <p:nvGrpSpPr>
          <p:cNvPr id="5" name="グループ化 4"/>
          <p:cNvGrpSpPr/>
          <p:nvPr/>
        </p:nvGrpSpPr>
        <p:grpSpPr>
          <a:xfrm>
            <a:off x="-9353" y="620688"/>
            <a:ext cx="6400340" cy="72008"/>
            <a:chOff x="-9353" y="764704"/>
            <a:chExt cx="6400340" cy="72008"/>
          </a:xfrm>
        </p:grpSpPr>
        <p:cxnSp>
          <p:nvCxnSpPr>
            <p:cNvPr id="6" name="直線コネクタ 5"/>
            <p:cNvCxnSpPr/>
            <p:nvPr/>
          </p:nvCxnSpPr>
          <p:spPr>
            <a:xfrm>
              <a:off x="-9353" y="764704"/>
              <a:ext cx="6400340" cy="0"/>
            </a:xfrm>
            <a:prstGeom prst="line">
              <a:avLst/>
            </a:prstGeom>
            <a:ln w="28575">
              <a:solidFill>
                <a:srgbClr val="F49202"/>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8937" y="836712"/>
              <a:ext cx="5976664" cy="0"/>
            </a:xfrm>
            <a:prstGeom prst="line">
              <a:avLst/>
            </a:prstGeom>
            <a:ln w="19050">
              <a:solidFill>
                <a:srgbClr val="FFFF66"/>
              </a:solidFill>
            </a:ln>
          </p:spPr>
          <p:style>
            <a:lnRef idx="1">
              <a:schemeClr val="accent1"/>
            </a:lnRef>
            <a:fillRef idx="0">
              <a:schemeClr val="accent1"/>
            </a:fillRef>
            <a:effectRef idx="0">
              <a:schemeClr val="accent1"/>
            </a:effectRef>
            <a:fontRef idx="minor">
              <a:schemeClr val="tx1"/>
            </a:fontRef>
          </p:style>
        </p:cxnSp>
      </p:grpSp>
      <p:sp>
        <p:nvSpPr>
          <p:cNvPr id="8" name="テキスト ボックス 7"/>
          <p:cNvSpPr txBox="1"/>
          <p:nvPr/>
        </p:nvSpPr>
        <p:spPr>
          <a:xfrm>
            <a:off x="879808" y="1820723"/>
            <a:ext cx="7159332" cy="400110"/>
          </a:xfrm>
          <a:prstGeom prst="rect">
            <a:avLst/>
          </a:prstGeom>
          <a:noFill/>
        </p:spPr>
        <p:txBody>
          <a:bodyPr wrap="none" rtlCol="0">
            <a:spAutoFit/>
          </a:bodyPr>
          <a:lstStyle/>
          <a:p>
            <a:pPr algn="ctr"/>
            <a:r>
              <a:rPr kumimoji="1" lang="ja-JP" altLang="en-US" sz="2000" dirty="0" smtClean="0"/>
              <a:t>リラクセーション現場での皮膚温変化を明らかにすることができた</a:t>
            </a:r>
            <a:endParaRPr kumimoji="1" lang="ja-JP" altLang="en-US" sz="2000" dirty="0"/>
          </a:p>
        </p:txBody>
      </p:sp>
      <p:sp>
        <p:nvSpPr>
          <p:cNvPr id="9" name="テキスト ボックス 8"/>
          <p:cNvSpPr txBox="1"/>
          <p:nvPr/>
        </p:nvSpPr>
        <p:spPr>
          <a:xfrm>
            <a:off x="755576" y="2463826"/>
            <a:ext cx="7407797" cy="400110"/>
          </a:xfrm>
          <a:prstGeom prst="rect">
            <a:avLst/>
          </a:prstGeom>
          <a:noFill/>
        </p:spPr>
        <p:txBody>
          <a:bodyPr wrap="none" rtlCol="0">
            <a:spAutoFit/>
          </a:bodyPr>
          <a:lstStyle/>
          <a:p>
            <a:pPr algn="ctr"/>
            <a:r>
              <a:rPr kumimoji="1" lang="ja-JP" altLang="en-US" sz="2000" smtClean="0"/>
              <a:t>作成した測定器は、現場で運用するうえで必要十分な機能があった</a:t>
            </a:r>
            <a:endParaRPr kumimoji="1" lang="ja-JP" altLang="en-US" sz="2000" dirty="0"/>
          </a:p>
        </p:txBody>
      </p:sp>
      <p:sp>
        <p:nvSpPr>
          <p:cNvPr id="10" name="テキスト ボックス 9"/>
          <p:cNvSpPr txBox="1"/>
          <p:nvPr/>
        </p:nvSpPr>
        <p:spPr>
          <a:xfrm>
            <a:off x="940722" y="3106929"/>
            <a:ext cx="7037504" cy="400110"/>
          </a:xfrm>
          <a:prstGeom prst="rect">
            <a:avLst/>
          </a:prstGeom>
          <a:noFill/>
        </p:spPr>
        <p:txBody>
          <a:bodyPr wrap="none" rtlCol="0">
            <a:spAutoFit/>
          </a:bodyPr>
          <a:lstStyle/>
          <a:p>
            <a:pPr algn="ctr"/>
            <a:r>
              <a:rPr kumimoji="1" lang="ja-JP" altLang="en-US" sz="2000" dirty="0" smtClean="0"/>
              <a:t>皮膚温変化を</a:t>
            </a:r>
            <a:r>
              <a:rPr kumimoji="1" lang="en-US" altLang="ja-JP" sz="2000" dirty="0" smtClean="0"/>
              <a:t>FB</a:t>
            </a:r>
            <a:r>
              <a:rPr kumimoji="1" lang="ja-JP" altLang="en-US" sz="2000" dirty="0" smtClean="0"/>
              <a:t>することで、施術者の気づきを促すことができた</a:t>
            </a:r>
            <a:endParaRPr kumimoji="1" lang="ja-JP" altLang="en-US" sz="2000" dirty="0"/>
          </a:p>
        </p:txBody>
      </p:sp>
      <p:sp>
        <p:nvSpPr>
          <p:cNvPr id="11" name="テキスト ボックス 10"/>
          <p:cNvSpPr txBox="1"/>
          <p:nvPr/>
        </p:nvSpPr>
        <p:spPr>
          <a:xfrm>
            <a:off x="3597700" y="4472832"/>
            <a:ext cx="1723549" cy="461665"/>
          </a:xfrm>
          <a:prstGeom prst="rect">
            <a:avLst/>
          </a:prstGeom>
          <a:noFill/>
        </p:spPr>
        <p:txBody>
          <a:bodyPr wrap="none" rtlCol="0">
            <a:spAutoFit/>
          </a:bodyPr>
          <a:lstStyle/>
          <a:p>
            <a:pPr algn="ctr"/>
            <a:r>
              <a:rPr kumimoji="1" lang="ja-JP" altLang="en-US" sz="2400" dirty="0" smtClean="0">
                <a:solidFill>
                  <a:srgbClr val="FF4747"/>
                </a:solidFill>
              </a:rPr>
              <a:t>今後の課題</a:t>
            </a:r>
            <a:endParaRPr kumimoji="1" lang="ja-JP" altLang="en-US" sz="2400" dirty="0">
              <a:solidFill>
                <a:srgbClr val="FF4747"/>
              </a:solidFill>
            </a:endParaRPr>
          </a:p>
        </p:txBody>
      </p:sp>
      <p:sp>
        <p:nvSpPr>
          <p:cNvPr id="12" name="テキスト ボックス 11"/>
          <p:cNvSpPr txBox="1"/>
          <p:nvPr/>
        </p:nvSpPr>
        <p:spPr>
          <a:xfrm>
            <a:off x="1437883" y="5124150"/>
            <a:ext cx="6043182" cy="400110"/>
          </a:xfrm>
          <a:prstGeom prst="rect">
            <a:avLst/>
          </a:prstGeom>
          <a:noFill/>
        </p:spPr>
        <p:txBody>
          <a:bodyPr wrap="square" rtlCol="0">
            <a:spAutoFit/>
          </a:bodyPr>
          <a:lstStyle/>
          <a:p>
            <a:pPr algn="ctr"/>
            <a:r>
              <a:rPr kumimoji="1" lang="en-US" altLang="ja-JP" sz="2000" dirty="0" smtClean="0"/>
              <a:t>BF</a:t>
            </a:r>
            <a:r>
              <a:rPr kumimoji="1" lang="ja-JP" altLang="en-US" sz="2000" dirty="0" smtClean="0"/>
              <a:t>機能の付加および現場での適用方法の検証</a:t>
            </a:r>
            <a:endParaRPr kumimoji="1" lang="ja-JP" altLang="en-US" sz="2000" dirty="0"/>
          </a:p>
        </p:txBody>
      </p:sp>
      <p:sp>
        <p:nvSpPr>
          <p:cNvPr id="13" name="テキスト ボックス 12"/>
          <p:cNvSpPr txBox="1"/>
          <p:nvPr/>
        </p:nvSpPr>
        <p:spPr>
          <a:xfrm>
            <a:off x="1399134" y="5693186"/>
            <a:ext cx="6120680" cy="400110"/>
          </a:xfrm>
          <a:prstGeom prst="rect">
            <a:avLst/>
          </a:prstGeom>
          <a:noFill/>
        </p:spPr>
        <p:txBody>
          <a:bodyPr wrap="square" rtlCol="0">
            <a:spAutoFit/>
          </a:bodyPr>
          <a:lstStyle/>
          <a:p>
            <a:pPr algn="ctr"/>
            <a:r>
              <a:rPr kumimoji="1" lang="ja-JP" altLang="en-US" sz="2000" dirty="0" smtClean="0"/>
              <a:t>より多くの現場で使ってもらうにはどうすべきか</a:t>
            </a:r>
            <a:endParaRPr kumimoji="1" lang="ja-JP" altLang="en-US" sz="2000" dirty="0"/>
          </a:p>
        </p:txBody>
      </p:sp>
      <p:sp>
        <p:nvSpPr>
          <p:cNvPr id="14" name="テキスト ボックス 13"/>
          <p:cNvSpPr txBox="1"/>
          <p:nvPr/>
        </p:nvSpPr>
        <p:spPr>
          <a:xfrm>
            <a:off x="3597700" y="1084674"/>
            <a:ext cx="1723549" cy="461665"/>
          </a:xfrm>
          <a:prstGeom prst="rect">
            <a:avLst/>
          </a:prstGeom>
          <a:noFill/>
        </p:spPr>
        <p:txBody>
          <a:bodyPr wrap="none" rtlCol="0">
            <a:spAutoFit/>
          </a:bodyPr>
          <a:lstStyle/>
          <a:p>
            <a:pPr algn="ctr"/>
            <a:r>
              <a:rPr kumimoji="1" lang="ja-JP" altLang="en-US" sz="2400" dirty="0" smtClean="0">
                <a:solidFill>
                  <a:srgbClr val="FF4747"/>
                </a:solidFill>
              </a:rPr>
              <a:t>今回の成果</a:t>
            </a:r>
            <a:endParaRPr kumimoji="1" lang="ja-JP" altLang="en-US" sz="2400" dirty="0">
              <a:solidFill>
                <a:srgbClr val="FF4747"/>
              </a:solidFill>
            </a:endParaRPr>
          </a:p>
        </p:txBody>
      </p:sp>
    </p:spTree>
    <p:extLst>
      <p:ext uri="{BB962C8B-B14F-4D97-AF65-F5344CB8AC3E}">
        <p14:creationId xmlns:p14="http://schemas.microsoft.com/office/powerpoint/2010/main" val="3244108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27584" y="908720"/>
            <a:ext cx="7905570" cy="646331"/>
          </a:xfrm>
          <a:prstGeom prst="rect">
            <a:avLst/>
          </a:prstGeom>
          <a:noFill/>
        </p:spPr>
        <p:txBody>
          <a:bodyPr wrap="square" rtlCol="0">
            <a:spAutoFit/>
          </a:bodyPr>
          <a:lstStyle/>
          <a:p>
            <a:pPr algn="ctr"/>
            <a:r>
              <a:rPr lang="ja-JP" altLang="en-US" sz="3600" dirty="0" smtClean="0"/>
              <a:t>ご清聴ありがとうございました</a:t>
            </a:r>
            <a:endParaRPr lang="en-US" altLang="ja-JP" sz="3600" dirty="0" smtClean="0"/>
          </a:p>
        </p:txBody>
      </p:sp>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72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339752" y="1700808"/>
            <a:ext cx="4717137" cy="3537853"/>
          </a:xfrm>
          <a:prstGeom prst="rect">
            <a:avLst/>
          </a:prstGeom>
          <a:ln>
            <a:noFill/>
          </a:ln>
          <a:effectLst>
            <a:outerShdw blurRad="292100" dist="139700" dir="2700000" algn="tl" rotWithShape="0">
              <a:srgbClr val="333333">
                <a:alpha val="65000"/>
              </a:srgbClr>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1572185" y="5450701"/>
            <a:ext cx="6416367" cy="646331"/>
          </a:xfrm>
          <a:prstGeom prst="rect">
            <a:avLst/>
          </a:prstGeom>
          <a:noFill/>
        </p:spPr>
        <p:txBody>
          <a:bodyPr wrap="square" rtlCol="0">
            <a:spAutoFit/>
          </a:bodyPr>
          <a:lstStyle/>
          <a:p>
            <a:r>
              <a:rPr kumimoji="1" lang="ja-JP" altLang="en-US" dirty="0" smtClean="0"/>
              <a:t>今回の研究にご協力いただきました日本セラピューティック・ケア協会の皆様にこの場をお借りしてお礼申し上げます。</a:t>
            </a:r>
            <a:endParaRPr kumimoji="1" lang="ja-JP" altLang="en-US" dirty="0"/>
          </a:p>
        </p:txBody>
      </p:sp>
    </p:spTree>
    <p:extLst>
      <p:ext uri="{BB962C8B-B14F-4D97-AF65-F5344CB8AC3E}">
        <p14:creationId xmlns:p14="http://schemas.microsoft.com/office/powerpoint/2010/main" val="1978575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6103216" y="1232726"/>
            <a:ext cx="1925168" cy="1477328"/>
          </a:xfrm>
          <a:prstGeom prst="rect">
            <a:avLst/>
          </a:prstGeom>
          <a:noFill/>
        </p:spPr>
        <p:txBody>
          <a:bodyPr wrap="square" rtlCol="0">
            <a:spAutoFit/>
          </a:bodyPr>
          <a:lstStyle/>
          <a:p>
            <a:pPr marL="182563" indent="-182563"/>
            <a:r>
              <a:rPr lang="ja-JP" altLang="en-US" dirty="0" smtClean="0">
                <a:solidFill>
                  <a:srgbClr val="E27EA4"/>
                </a:solidFill>
              </a:rPr>
              <a:t>その他の手法</a:t>
            </a:r>
            <a:endParaRPr lang="en-US" altLang="ja-JP" dirty="0" smtClean="0">
              <a:solidFill>
                <a:srgbClr val="E27EA4"/>
              </a:solidFill>
            </a:endParaRPr>
          </a:p>
          <a:p>
            <a:pPr marL="182563" indent="-182563"/>
            <a:r>
              <a:rPr lang="ja-JP" altLang="en-US" dirty="0" smtClean="0"/>
              <a:t>　 音楽聴取</a:t>
            </a:r>
            <a:endParaRPr lang="en-US" altLang="ja-JP" dirty="0" smtClean="0"/>
          </a:p>
          <a:p>
            <a:pPr marL="182563" indent="-182563"/>
            <a:r>
              <a:rPr lang="ja-JP" altLang="en-US" dirty="0"/>
              <a:t>　</a:t>
            </a:r>
            <a:r>
              <a:rPr lang="ja-JP" altLang="en-US" dirty="0" smtClean="0"/>
              <a:t> 映像視聴</a:t>
            </a:r>
            <a:endParaRPr lang="en-US" altLang="ja-JP" dirty="0" smtClean="0"/>
          </a:p>
          <a:p>
            <a:pPr marL="182563" indent="-182563"/>
            <a:r>
              <a:rPr lang="ja-JP" altLang="en-US" dirty="0"/>
              <a:t>　 </a:t>
            </a:r>
            <a:r>
              <a:rPr lang="ja-JP" altLang="en-US" dirty="0" smtClean="0"/>
              <a:t>呼吸法</a:t>
            </a:r>
            <a:endParaRPr lang="en-US" altLang="ja-JP" dirty="0" smtClean="0"/>
          </a:p>
          <a:p>
            <a:pPr marL="182563" indent="-182563"/>
            <a:r>
              <a:rPr lang="ja-JP" altLang="en-US" dirty="0"/>
              <a:t>　 </a:t>
            </a:r>
            <a:r>
              <a:rPr lang="ja-JP" altLang="en-US" dirty="0" smtClean="0"/>
              <a:t>瞑想法</a:t>
            </a:r>
            <a:endParaRPr lang="en-US" altLang="ja-JP" dirty="0" smtClean="0"/>
          </a:p>
        </p:txBody>
      </p:sp>
      <p:sp>
        <p:nvSpPr>
          <p:cNvPr id="6" name="AutoShape 2" descr="http://www.lymphdetox.jp/_p/559/images/pc/76dd9726.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テキスト ボックス 16"/>
          <p:cNvSpPr txBox="1"/>
          <p:nvPr/>
        </p:nvSpPr>
        <p:spPr>
          <a:xfrm>
            <a:off x="251520" y="188640"/>
            <a:ext cx="1407758" cy="400110"/>
          </a:xfrm>
          <a:prstGeom prst="rect">
            <a:avLst/>
          </a:prstGeom>
          <a:noFill/>
        </p:spPr>
        <p:txBody>
          <a:bodyPr wrap="none" rtlCol="0">
            <a:spAutoFit/>
          </a:bodyPr>
          <a:lstStyle/>
          <a:p>
            <a:r>
              <a:rPr lang="ja-JP" altLang="en-US" sz="2000" dirty="0" smtClean="0"/>
              <a:t>問題と目的</a:t>
            </a:r>
            <a:endParaRPr lang="ja-JP" altLang="en-US" sz="2000" dirty="0"/>
          </a:p>
        </p:txBody>
      </p:sp>
      <p:grpSp>
        <p:nvGrpSpPr>
          <p:cNvPr id="18" name="グループ化 17"/>
          <p:cNvGrpSpPr/>
          <p:nvPr/>
        </p:nvGrpSpPr>
        <p:grpSpPr>
          <a:xfrm>
            <a:off x="-9353" y="629980"/>
            <a:ext cx="6400340" cy="72008"/>
            <a:chOff x="-9353" y="764704"/>
            <a:chExt cx="6400340" cy="72008"/>
          </a:xfrm>
        </p:grpSpPr>
        <p:cxnSp>
          <p:nvCxnSpPr>
            <p:cNvPr id="19" name="直線コネクタ 18"/>
            <p:cNvCxnSpPr/>
            <p:nvPr/>
          </p:nvCxnSpPr>
          <p:spPr>
            <a:xfrm>
              <a:off x="-9353" y="764704"/>
              <a:ext cx="6400340" cy="0"/>
            </a:xfrm>
            <a:prstGeom prst="line">
              <a:avLst/>
            </a:prstGeom>
            <a:ln w="28575">
              <a:solidFill>
                <a:srgbClr val="F49202"/>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8937" y="836712"/>
              <a:ext cx="5976664" cy="0"/>
            </a:xfrm>
            <a:prstGeom prst="line">
              <a:avLst/>
            </a:prstGeom>
            <a:ln w="19050">
              <a:solidFill>
                <a:srgbClr val="FFFF66"/>
              </a:solidFill>
            </a:ln>
          </p:spPr>
          <p:style>
            <a:lnRef idx="1">
              <a:schemeClr val="accent1"/>
            </a:lnRef>
            <a:fillRef idx="0">
              <a:schemeClr val="accent1"/>
            </a:fillRef>
            <a:effectRef idx="0">
              <a:schemeClr val="accent1"/>
            </a:effectRef>
            <a:fontRef idx="minor">
              <a:schemeClr val="tx1"/>
            </a:fontRef>
          </p:style>
        </p:cxnSp>
      </p:grpSp>
      <p:sp>
        <p:nvSpPr>
          <p:cNvPr id="27" name="角丸四角形 26"/>
          <p:cNvSpPr/>
          <p:nvPr/>
        </p:nvSpPr>
        <p:spPr>
          <a:xfrm>
            <a:off x="145956" y="908720"/>
            <a:ext cx="3341598" cy="344070"/>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rgbClr val="FF4747"/>
                </a:solidFill>
              </a:rPr>
              <a:t>▼</a:t>
            </a:r>
            <a:r>
              <a:rPr lang="ja-JP" altLang="en-US" u="sng" dirty="0" smtClean="0">
                <a:solidFill>
                  <a:sysClr val="windowText" lastClr="000000"/>
                </a:solidFill>
              </a:rPr>
              <a:t>リラクセーション手法の概観</a:t>
            </a:r>
            <a:endParaRPr kumimoji="1" lang="ja-JP" altLang="en-US" u="sng" dirty="0">
              <a:solidFill>
                <a:schemeClr val="tx1"/>
              </a:solidFill>
            </a:endParaRPr>
          </a:p>
        </p:txBody>
      </p:sp>
      <p:grpSp>
        <p:nvGrpSpPr>
          <p:cNvPr id="7" name="グループ化 6"/>
          <p:cNvGrpSpPr/>
          <p:nvPr/>
        </p:nvGrpSpPr>
        <p:grpSpPr>
          <a:xfrm>
            <a:off x="3265279" y="1232726"/>
            <a:ext cx="2556042" cy="2037405"/>
            <a:chOff x="3104225" y="1232726"/>
            <a:chExt cx="2556042" cy="2037405"/>
          </a:xfrm>
        </p:grpSpPr>
        <p:pic>
          <p:nvPicPr>
            <p:cNvPr id="1031" name="Picture 7"/>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15000" contrast="25000"/>
                      </a14:imgEffect>
                    </a14:imgLayer>
                  </a14:imgProps>
                </a:ext>
                <a:ext uri="{28A0092B-C50C-407E-A947-70E740481C1C}">
                  <a14:useLocalDpi xmlns:a14="http://schemas.microsoft.com/office/drawing/2010/main" val="0"/>
                </a:ext>
              </a:extLst>
            </a:blip>
            <a:srcRect/>
            <a:stretch>
              <a:fillRect/>
            </a:stretch>
          </p:blipFill>
          <p:spPr bwMode="auto">
            <a:xfrm>
              <a:off x="3104225" y="1518237"/>
              <a:ext cx="2556042" cy="1751894"/>
            </a:xfrm>
            <a:prstGeom prst="rect">
              <a:avLst/>
            </a:prstGeom>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正方形/長方形 28"/>
            <p:cNvSpPr/>
            <p:nvPr/>
          </p:nvSpPr>
          <p:spPr>
            <a:xfrm>
              <a:off x="3175775" y="1232726"/>
              <a:ext cx="1609736" cy="369332"/>
            </a:xfrm>
            <a:prstGeom prst="rect">
              <a:avLst/>
            </a:prstGeom>
          </p:spPr>
          <p:txBody>
            <a:bodyPr wrap="none">
              <a:spAutoFit/>
            </a:bodyPr>
            <a:lstStyle/>
            <a:p>
              <a:pPr marL="182563" indent="-182563"/>
              <a:r>
                <a:rPr lang="ja-JP" altLang="en-US" dirty="0" smtClean="0">
                  <a:solidFill>
                    <a:srgbClr val="E27EA4"/>
                  </a:solidFill>
                </a:rPr>
                <a:t>アロマテラピー</a:t>
              </a:r>
              <a:endParaRPr lang="en-US" altLang="ja-JP" dirty="0">
                <a:solidFill>
                  <a:srgbClr val="E27EA4"/>
                </a:solidFill>
              </a:endParaRPr>
            </a:p>
          </p:txBody>
        </p:sp>
      </p:grpSp>
      <p:sp>
        <p:nvSpPr>
          <p:cNvPr id="35" name="二等辺三角形 34"/>
          <p:cNvSpPr/>
          <p:nvPr/>
        </p:nvSpPr>
        <p:spPr>
          <a:xfrm rot="5400000">
            <a:off x="760266" y="3740717"/>
            <a:ext cx="293997" cy="303376"/>
          </a:xfrm>
          <a:prstGeom prst="triangle">
            <a:avLst/>
          </a:prstGeom>
          <a:solidFill>
            <a:srgbClr val="FFFF66"/>
          </a:solidFill>
          <a:ln w="12700">
            <a:solidFill>
              <a:srgbClr val="FF47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smtClean="0">
              <a:solidFill>
                <a:sysClr val="windowText" lastClr="000000"/>
              </a:solidFill>
            </a:endParaRPr>
          </a:p>
        </p:txBody>
      </p:sp>
      <p:sp>
        <p:nvSpPr>
          <p:cNvPr id="36" name="角丸四角形 35"/>
          <p:cNvSpPr/>
          <p:nvPr/>
        </p:nvSpPr>
        <p:spPr>
          <a:xfrm>
            <a:off x="145956" y="4293096"/>
            <a:ext cx="3312030" cy="344070"/>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mtClean="0">
                <a:solidFill>
                  <a:srgbClr val="FF4747"/>
                </a:solidFill>
              </a:rPr>
              <a:t>▼</a:t>
            </a:r>
            <a:r>
              <a:rPr lang="ja-JP" altLang="en-US" u="sng" smtClean="0">
                <a:solidFill>
                  <a:sysClr val="windowText" lastClr="000000"/>
                </a:solidFill>
              </a:rPr>
              <a:t>リラクセーション</a:t>
            </a:r>
            <a:r>
              <a:rPr lang="ja-JP" altLang="en-US" u="sng" dirty="0">
                <a:solidFill>
                  <a:sysClr val="windowText" lastClr="000000"/>
                </a:solidFill>
              </a:rPr>
              <a:t>効果の検証</a:t>
            </a:r>
            <a:endParaRPr kumimoji="1" lang="ja-JP" altLang="en-US" u="sng" dirty="0">
              <a:solidFill>
                <a:schemeClr val="tx1"/>
              </a:solidFill>
            </a:endParaRPr>
          </a:p>
        </p:txBody>
      </p:sp>
      <p:sp>
        <p:nvSpPr>
          <p:cNvPr id="24" name="テキスト ボックス 23"/>
          <p:cNvSpPr txBox="1"/>
          <p:nvPr/>
        </p:nvSpPr>
        <p:spPr>
          <a:xfrm>
            <a:off x="1055930" y="3707740"/>
            <a:ext cx="5475631" cy="369332"/>
          </a:xfrm>
          <a:prstGeom prst="rect">
            <a:avLst/>
          </a:prstGeom>
          <a:noFill/>
        </p:spPr>
        <p:txBody>
          <a:bodyPr wrap="square" rtlCol="0">
            <a:spAutoFit/>
          </a:bodyPr>
          <a:lstStyle/>
          <a:p>
            <a:r>
              <a:rPr lang="ja-JP" altLang="en-US" smtClean="0">
                <a:solidFill>
                  <a:srgbClr val="FF4747"/>
                </a:solidFill>
              </a:rPr>
              <a:t>身体</a:t>
            </a:r>
            <a:r>
              <a:rPr lang="ja-JP" altLang="en-US" dirty="0">
                <a:solidFill>
                  <a:srgbClr val="FF4747"/>
                </a:solidFill>
              </a:rPr>
              <a:t>にどのような効果が現れる</a:t>
            </a:r>
            <a:r>
              <a:rPr lang="ja-JP" altLang="en-US">
                <a:solidFill>
                  <a:srgbClr val="FF4747"/>
                </a:solidFill>
              </a:rPr>
              <a:t>の</a:t>
            </a:r>
            <a:r>
              <a:rPr lang="ja-JP" altLang="en-US" smtClean="0">
                <a:solidFill>
                  <a:srgbClr val="FF4747"/>
                </a:solidFill>
              </a:rPr>
              <a:t>か</a:t>
            </a:r>
            <a:r>
              <a:rPr lang="ja-JP" altLang="en-US" smtClean="0"/>
              <a:t>明らか</a:t>
            </a:r>
            <a:r>
              <a:rPr lang="ja-JP" altLang="en-US" dirty="0"/>
              <a:t>にする必要</a:t>
            </a:r>
            <a:endParaRPr kumimoji="1" lang="ja-JP" altLang="en-US" dirty="0"/>
          </a:p>
        </p:txBody>
      </p:sp>
      <p:sp>
        <p:nvSpPr>
          <p:cNvPr id="28" name="テキスト ボックス 27"/>
          <p:cNvSpPr txBox="1"/>
          <p:nvPr/>
        </p:nvSpPr>
        <p:spPr>
          <a:xfrm>
            <a:off x="399976" y="3356992"/>
            <a:ext cx="7772424" cy="369332"/>
          </a:xfrm>
          <a:prstGeom prst="rect">
            <a:avLst/>
          </a:prstGeom>
          <a:noFill/>
        </p:spPr>
        <p:txBody>
          <a:bodyPr wrap="square" rtlCol="0">
            <a:spAutoFit/>
          </a:bodyPr>
          <a:lstStyle/>
          <a:p>
            <a:r>
              <a:rPr lang="ja-JP" altLang="en-US" dirty="0"/>
              <a:t>現場で</a:t>
            </a:r>
            <a:r>
              <a:rPr lang="ja-JP" altLang="en-US" dirty="0" smtClean="0"/>
              <a:t>は、データ測定の困難さ</a:t>
            </a:r>
            <a:r>
              <a:rPr lang="ja-JP" altLang="en-US" smtClean="0"/>
              <a:t>からリラクセーション効果</a:t>
            </a:r>
            <a:r>
              <a:rPr lang="ja-JP" altLang="en-US" dirty="0" smtClean="0"/>
              <a:t>の検証が十分ではない</a:t>
            </a:r>
            <a:endParaRPr kumimoji="1" lang="ja-JP" altLang="en-US" dirty="0"/>
          </a:p>
        </p:txBody>
      </p:sp>
      <p:sp>
        <p:nvSpPr>
          <p:cNvPr id="25" name="テキスト ボックス 24"/>
          <p:cNvSpPr txBox="1"/>
          <p:nvPr/>
        </p:nvSpPr>
        <p:spPr>
          <a:xfrm>
            <a:off x="3274235" y="4920848"/>
            <a:ext cx="2589582" cy="335756"/>
          </a:xfrm>
          <a:prstGeom prst="rect">
            <a:avLst/>
          </a:prstGeom>
          <a:noFill/>
        </p:spPr>
        <p:txBody>
          <a:bodyPr wrap="square" rtlCol="0">
            <a:spAutoFit/>
          </a:bodyPr>
          <a:lstStyle/>
          <a:p>
            <a:r>
              <a:rPr lang="ja-JP" altLang="en-US" dirty="0" smtClean="0"/>
              <a:t>①測定</a:t>
            </a:r>
            <a:r>
              <a:rPr lang="ja-JP" altLang="en-US" dirty="0"/>
              <a:t>原理のシンプルさ</a:t>
            </a:r>
            <a:endParaRPr kumimoji="1" lang="ja-JP" altLang="en-US" dirty="0"/>
          </a:p>
        </p:txBody>
      </p:sp>
      <p:sp>
        <p:nvSpPr>
          <p:cNvPr id="39" name="テキスト ボックス 38"/>
          <p:cNvSpPr txBox="1"/>
          <p:nvPr/>
        </p:nvSpPr>
        <p:spPr>
          <a:xfrm>
            <a:off x="3274235" y="5227272"/>
            <a:ext cx="2464338" cy="335756"/>
          </a:xfrm>
          <a:prstGeom prst="rect">
            <a:avLst/>
          </a:prstGeom>
          <a:noFill/>
        </p:spPr>
        <p:txBody>
          <a:bodyPr wrap="square" rtlCol="0">
            <a:spAutoFit/>
          </a:bodyPr>
          <a:lstStyle/>
          <a:p>
            <a:r>
              <a:rPr lang="ja-JP" altLang="en-US" dirty="0"/>
              <a:t>②</a:t>
            </a:r>
            <a:r>
              <a:rPr lang="ja-JP" altLang="en-US" dirty="0" smtClean="0"/>
              <a:t>現場</a:t>
            </a:r>
            <a:r>
              <a:rPr lang="ja-JP" altLang="en-US" dirty="0"/>
              <a:t>での運用性</a:t>
            </a:r>
            <a:endParaRPr kumimoji="1" lang="ja-JP" altLang="en-US" dirty="0"/>
          </a:p>
        </p:txBody>
      </p:sp>
      <p:sp>
        <p:nvSpPr>
          <p:cNvPr id="26" name="正方形/長方形 25"/>
          <p:cNvSpPr/>
          <p:nvPr/>
        </p:nvSpPr>
        <p:spPr>
          <a:xfrm>
            <a:off x="3457985" y="6104914"/>
            <a:ext cx="2222082" cy="400110"/>
          </a:xfrm>
          <a:prstGeom prst="rect">
            <a:avLst/>
          </a:prstGeom>
        </p:spPr>
        <p:txBody>
          <a:bodyPr wrap="none">
            <a:spAutoFit/>
          </a:bodyPr>
          <a:lstStyle/>
          <a:p>
            <a:pPr algn="ctr"/>
            <a:r>
              <a:rPr lang="ja-JP" altLang="en-US" sz="2000" dirty="0">
                <a:solidFill>
                  <a:srgbClr val="FF4747"/>
                </a:solidFill>
              </a:rPr>
              <a:t>末梢皮膚温</a:t>
            </a:r>
            <a:r>
              <a:rPr lang="ja-JP" altLang="en-US" dirty="0"/>
              <a:t>に注目</a:t>
            </a:r>
          </a:p>
        </p:txBody>
      </p:sp>
      <p:sp>
        <p:nvSpPr>
          <p:cNvPr id="47" name="二等辺三角形 46"/>
          <p:cNvSpPr/>
          <p:nvPr/>
        </p:nvSpPr>
        <p:spPr>
          <a:xfrm rot="10800000">
            <a:off x="4422028" y="5682283"/>
            <a:ext cx="293997" cy="303376"/>
          </a:xfrm>
          <a:prstGeom prst="triangle">
            <a:avLst/>
          </a:prstGeom>
          <a:solidFill>
            <a:srgbClr val="FFFF66"/>
          </a:solidFill>
          <a:ln w="12700">
            <a:solidFill>
              <a:srgbClr val="FF47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smtClean="0">
              <a:solidFill>
                <a:sysClr val="windowText" lastClr="000000"/>
              </a:solidFill>
            </a:endParaRPr>
          </a:p>
        </p:txBody>
      </p:sp>
      <p:grpSp>
        <p:nvGrpSpPr>
          <p:cNvPr id="44" name="グループ化 43"/>
          <p:cNvGrpSpPr/>
          <p:nvPr/>
        </p:nvGrpSpPr>
        <p:grpSpPr>
          <a:xfrm>
            <a:off x="5930821" y="4720247"/>
            <a:ext cx="2695575" cy="1866900"/>
            <a:chOff x="6115205" y="4720247"/>
            <a:chExt cx="2695575" cy="1866900"/>
          </a:xfrm>
        </p:grpSpPr>
        <p:pic>
          <p:nvPicPr>
            <p:cNvPr id="1032" name="Picture 8"/>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6000" contrast="5000"/>
                      </a14:imgEffect>
                    </a14:imgLayer>
                  </a14:imgProps>
                </a:ext>
                <a:ext uri="{28A0092B-C50C-407E-A947-70E740481C1C}">
                  <a14:useLocalDpi xmlns:a14="http://schemas.microsoft.com/office/drawing/2010/main" val="0"/>
                </a:ext>
              </a:extLst>
            </a:blip>
            <a:srcRect/>
            <a:stretch>
              <a:fillRect/>
            </a:stretch>
          </p:blipFill>
          <p:spPr bwMode="auto">
            <a:xfrm>
              <a:off x="6115205" y="4720247"/>
              <a:ext cx="2695575" cy="18669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
          <p:nvSpPr>
            <p:cNvPr id="48" name="正方形/長方形 47"/>
            <p:cNvSpPr/>
            <p:nvPr/>
          </p:nvSpPr>
          <p:spPr>
            <a:xfrm>
              <a:off x="6407334" y="5960831"/>
              <a:ext cx="2111317" cy="432048"/>
            </a:xfrm>
            <a:prstGeom prst="rect">
              <a:avLst/>
            </a:prstGeom>
            <a:solidFill>
              <a:schemeClr val="bg1">
                <a:alpha val="65000"/>
              </a:schemeClr>
            </a:solidFill>
            <a:ln w="12700">
              <a:solidFill>
                <a:srgbClr val="F49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ysClr val="windowText" lastClr="000000"/>
                  </a:solidFill>
                </a:rPr>
                <a:t>自作皮膚温測定装置</a:t>
              </a:r>
              <a:endParaRPr kumimoji="1" lang="ja-JP" altLang="en-US" sz="1600" dirty="0">
                <a:solidFill>
                  <a:sysClr val="windowText" lastClr="000000"/>
                </a:solidFill>
              </a:endParaRPr>
            </a:p>
          </p:txBody>
        </p:sp>
      </p:grpSp>
      <p:sp>
        <p:nvSpPr>
          <p:cNvPr id="22" name="正方形/長方形 21"/>
          <p:cNvSpPr/>
          <p:nvPr/>
        </p:nvSpPr>
        <p:spPr>
          <a:xfrm>
            <a:off x="395536" y="4638035"/>
            <a:ext cx="2795281" cy="2031325"/>
          </a:xfrm>
          <a:prstGeom prst="rect">
            <a:avLst/>
          </a:prstGeom>
        </p:spPr>
        <p:txBody>
          <a:bodyPr wrap="square">
            <a:spAutoFit/>
          </a:bodyPr>
          <a:lstStyle/>
          <a:p>
            <a:r>
              <a:rPr lang="ja-JP" altLang="en-US" dirty="0" smtClean="0"/>
              <a:t>心拍数</a:t>
            </a:r>
            <a:r>
              <a:rPr lang="ja-JP" altLang="en-US" dirty="0"/>
              <a:t>・・</a:t>
            </a:r>
            <a:r>
              <a:rPr lang="ja-JP" altLang="en-US" dirty="0" smtClean="0"/>
              <a:t>・・・・・減少</a:t>
            </a:r>
            <a:r>
              <a:rPr lang="ja-JP" altLang="en-US" dirty="0"/>
              <a:t>する</a:t>
            </a:r>
            <a:endParaRPr lang="en-US" altLang="ja-JP" dirty="0"/>
          </a:p>
          <a:p>
            <a:r>
              <a:rPr lang="ja-JP" altLang="en-US" dirty="0" smtClean="0"/>
              <a:t>血圧</a:t>
            </a:r>
            <a:r>
              <a:rPr lang="ja-JP" altLang="en-US" dirty="0"/>
              <a:t>・・</a:t>
            </a:r>
            <a:r>
              <a:rPr lang="ja-JP" altLang="en-US" dirty="0" smtClean="0"/>
              <a:t>・・・・・・・低下</a:t>
            </a:r>
            <a:r>
              <a:rPr lang="ja-JP" altLang="en-US" dirty="0"/>
              <a:t>する</a:t>
            </a:r>
            <a:endParaRPr lang="en-US" altLang="ja-JP" dirty="0"/>
          </a:p>
          <a:p>
            <a:r>
              <a:rPr lang="ja-JP" altLang="en-US" dirty="0" smtClean="0"/>
              <a:t>末梢</a:t>
            </a:r>
            <a:r>
              <a:rPr lang="ja-JP" altLang="en-US" dirty="0"/>
              <a:t>血流・</a:t>
            </a:r>
            <a:r>
              <a:rPr lang="ja-JP" altLang="en-US" dirty="0" smtClean="0"/>
              <a:t>・・・・増加</a:t>
            </a:r>
            <a:r>
              <a:rPr lang="ja-JP" altLang="en-US" dirty="0"/>
              <a:t>する</a:t>
            </a:r>
            <a:endParaRPr lang="en-US" altLang="ja-JP" dirty="0"/>
          </a:p>
          <a:p>
            <a:r>
              <a:rPr lang="ja-JP" altLang="en-US" dirty="0"/>
              <a:t>（末梢皮膚</a:t>
            </a:r>
            <a:r>
              <a:rPr lang="ja-JP" altLang="en-US" dirty="0" smtClean="0"/>
              <a:t>温・</a:t>
            </a:r>
            <a:r>
              <a:rPr lang="ja-JP" altLang="en-US" dirty="0"/>
              <a:t>・上昇する）</a:t>
            </a:r>
            <a:endParaRPr lang="en-US" altLang="ja-JP" dirty="0"/>
          </a:p>
          <a:p>
            <a:r>
              <a:rPr lang="ja-JP" altLang="en-US" dirty="0" smtClean="0"/>
              <a:t>発汗</a:t>
            </a:r>
            <a:r>
              <a:rPr lang="ja-JP" altLang="en-US" dirty="0"/>
              <a:t>・・</a:t>
            </a:r>
            <a:r>
              <a:rPr lang="ja-JP" altLang="en-US" dirty="0" smtClean="0"/>
              <a:t>・・・・・・・減少</a:t>
            </a:r>
            <a:r>
              <a:rPr lang="ja-JP" altLang="en-US" dirty="0"/>
              <a:t>する</a:t>
            </a:r>
            <a:endParaRPr lang="en-US" altLang="ja-JP" dirty="0"/>
          </a:p>
          <a:p>
            <a:r>
              <a:rPr lang="ja-JP" altLang="en-US" dirty="0" smtClean="0"/>
              <a:t>筋</a:t>
            </a:r>
            <a:r>
              <a:rPr lang="ja-JP" altLang="en-US" dirty="0"/>
              <a:t>電位・・</a:t>
            </a:r>
            <a:r>
              <a:rPr lang="ja-JP" altLang="en-US" dirty="0" smtClean="0"/>
              <a:t>・・・・・増加</a:t>
            </a:r>
            <a:r>
              <a:rPr lang="ja-JP" altLang="en-US" dirty="0"/>
              <a:t>する</a:t>
            </a:r>
            <a:endParaRPr lang="en-US" altLang="ja-JP" dirty="0"/>
          </a:p>
          <a:p>
            <a:r>
              <a:rPr lang="ja-JP" altLang="en-US" dirty="0" smtClean="0"/>
              <a:t>呼吸</a:t>
            </a:r>
            <a:r>
              <a:rPr lang="ja-JP" altLang="en-US" dirty="0"/>
              <a:t>・</a:t>
            </a:r>
            <a:r>
              <a:rPr lang="ja-JP" altLang="en-US" dirty="0" smtClean="0"/>
              <a:t>・深く</a:t>
            </a:r>
            <a:r>
              <a:rPr lang="ja-JP" altLang="en-US" dirty="0"/>
              <a:t>ゆっくりになる</a:t>
            </a:r>
            <a:endParaRPr lang="en-US" altLang="ja-JP" dirty="0"/>
          </a:p>
        </p:txBody>
      </p:sp>
      <p:sp>
        <p:nvSpPr>
          <p:cNvPr id="9" name="角丸四角形 8"/>
          <p:cNvSpPr/>
          <p:nvPr/>
        </p:nvSpPr>
        <p:spPr>
          <a:xfrm>
            <a:off x="444066" y="5515341"/>
            <a:ext cx="2521739" cy="270929"/>
          </a:xfrm>
          <a:prstGeom prst="roundRect">
            <a:avLst/>
          </a:prstGeom>
          <a:noFill/>
          <a:ln w="19050">
            <a:solidFill>
              <a:srgbClr val="FF47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a:p>
        </p:txBody>
      </p:sp>
      <p:grpSp>
        <p:nvGrpSpPr>
          <p:cNvPr id="5" name="グループ化 4"/>
          <p:cNvGrpSpPr/>
          <p:nvPr/>
        </p:nvGrpSpPr>
        <p:grpSpPr>
          <a:xfrm>
            <a:off x="539552" y="1237166"/>
            <a:ext cx="2443831" cy="2032965"/>
            <a:chOff x="399976" y="1237166"/>
            <a:chExt cx="2443831" cy="2032965"/>
          </a:xfrm>
        </p:grpSpPr>
        <p:pic>
          <p:nvPicPr>
            <p:cNvPr id="1026" name="Picture 2"/>
            <p:cNvPicPr>
              <a:picLocks noChangeAspect="1" noChangeArrowheads="1"/>
            </p:cNvPicPr>
            <p:nvPr/>
          </p:nvPicPr>
          <p:blipFill>
            <a:blip r:embed="rId7" cstate="print">
              <a:extLst>
                <a:ext uri="{BEBA8EAE-BF5A-486C-A8C5-ECC9F3942E4B}">
                  <a14:imgProps xmlns:a14="http://schemas.microsoft.com/office/drawing/2010/main">
                    <a14:imgLayer r:embed="rId8">
                      <a14:imgEffect>
                        <a14:brightnessContrast bright="20000" contrast="10000"/>
                      </a14:imgEffect>
                    </a14:imgLayer>
                  </a14:imgProps>
                </a:ext>
                <a:ext uri="{28A0092B-C50C-407E-A947-70E740481C1C}">
                  <a14:useLocalDpi xmlns:a14="http://schemas.microsoft.com/office/drawing/2010/main" val="0"/>
                </a:ext>
              </a:extLst>
            </a:blip>
            <a:srcRect/>
            <a:stretch>
              <a:fillRect/>
            </a:stretch>
          </p:blipFill>
          <p:spPr bwMode="auto">
            <a:xfrm>
              <a:off x="460374" y="1398043"/>
              <a:ext cx="2383433" cy="187208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正方形/長方形 20"/>
            <p:cNvSpPr/>
            <p:nvPr/>
          </p:nvSpPr>
          <p:spPr>
            <a:xfrm>
              <a:off x="399976" y="1237166"/>
              <a:ext cx="1221809" cy="369332"/>
            </a:xfrm>
            <a:prstGeom prst="rect">
              <a:avLst/>
            </a:prstGeom>
          </p:spPr>
          <p:txBody>
            <a:bodyPr wrap="none">
              <a:spAutoFit/>
            </a:bodyPr>
            <a:lstStyle/>
            <a:p>
              <a:pPr marL="182563" indent="-182563"/>
              <a:r>
                <a:rPr lang="ja-JP" altLang="en-US" dirty="0" smtClean="0">
                  <a:solidFill>
                    <a:srgbClr val="E27EA4"/>
                  </a:solidFill>
                </a:rPr>
                <a:t>マッサージ</a:t>
              </a:r>
              <a:endParaRPr lang="en-US" altLang="ja-JP" dirty="0">
                <a:solidFill>
                  <a:srgbClr val="E27EA4"/>
                </a:solidFill>
              </a:endParaRPr>
            </a:p>
          </p:txBody>
        </p:sp>
      </p:grpSp>
    </p:spTree>
    <p:extLst>
      <p:ext uri="{BB962C8B-B14F-4D97-AF65-F5344CB8AC3E}">
        <p14:creationId xmlns:p14="http://schemas.microsoft.com/office/powerpoint/2010/main" val="1767248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1000"/>
                                        <p:tgtEl>
                                          <p:spTgt spid="35"/>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childTnLst>
                                </p:cTn>
                              </p:par>
                            </p:childTnLst>
                          </p:cTn>
                        </p:par>
                        <p:par>
                          <p:cTn id="40" fill="hold">
                            <p:stCondLst>
                              <p:cond delay="1000"/>
                            </p:stCondLst>
                            <p:childTnLst>
                              <p:par>
                                <p:cTn id="41" presetID="10" presetClass="entr" presetSubtype="0"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fade">
                                      <p:cBhvr>
                                        <p:cTn id="43" dur="500"/>
                                        <p:tgtEl>
                                          <p:spTgt spid="3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up)">
                                      <p:cBhvr>
                                        <p:cTn id="48" dur="1000"/>
                                        <p:tgtEl>
                                          <p:spTgt spid="47"/>
                                        </p:tgtEl>
                                      </p:cBhvr>
                                    </p:animEffect>
                                  </p:childTnLst>
                                </p:cTn>
                              </p:par>
                            </p:childTnLst>
                          </p:cTn>
                        </p:par>
                        <p:par>
                          <p:cTn id="49" fill="hold">
                            <p:stCondLst>
                              <p:cond delay="1000"/>
                            </p:stCondLst>
                            <p:childTnLst>
                              <p:par>
                                <p:cTn id="50" presetID="10"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1000"/>
                                        <p:tgtEl>
                                          <p:spTgt spid="9"/>
                                        </p:tgtEl>
                                      </p:cBhvr>
                                    </p:animEffect>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nodeType="click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fade">
                                      <p:cBhvr>
                                        <p:cTn id="60" dur="1000"/>
                                        <p:tgtEl>
                                          <p:spTgt spid="44"/>
                                        </p:tgtEl>
                                      </p:cBhvr>
                                    </p:animEffect>
                                    <p:anim calcmode="lin" valueType="num">
                                      <p:cBhvr>
                                        <p:cTn id="61" dur="1000" fill="hold"/>
                                        <p:tgtEl>
                                          <p:spTgt spid="44"/>
                                        </p:tgtEl>
                                        <p:attrNameLst>
                                          <p:attrName>ppt_x</p:attrName>
                                        </p:attrNameLst>
                                      </p:cBhvr>
                                      <p:tavLst>
                                        <p:tav tm="0">
                                          <p:val>
                                            <p:strVal val="#ppt_x"/>
                                          </p:val>
                                        </p:tav>
                                        <p:tav tm="100000">
                                          <p:val>
                                            <p:strVal val="#ppt_x"/>
                                          </p:val>
                                        </p:tav>
                                      </p:tavLst>
                                    </p:anim>
                                    <p:anim calcmode="lin" valueType="num">
                                      <p:cBhvr>
                                        <p:cTn id="62"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5" grpId="0" animBg="1"/>
      <p:bldP spid="24" grpId="0"/>
      <p:bldP spid="28" grpId="0"/>
      <p:bldP spid="25" grpId="0"/>
      <p:bldP spid="39" grpId="0"/>
      <p:bldP spid="26" grpId="0"/>
      <p:bldP spid="47" grpId="0" animBg="1"/>
      <p:bldP spid="22" grpId="0"/>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0" y="188640"/>
            <a:ext cx="1467068" cy="400110"/>
          </a:xfrm>
          <a:prstGeom prst="rect">
            <a:avLst/>
          </a:prstGeom>
          <a:noFill/>
        </p:spPr>
        <p:txBody>
          <a:bodyPr wrap="none" rtlCol="0">
            <a:spAutoFit/>
          </a:bodyPr>
          <a:lstStyle/>
          <a:p>
            <a:r>
              <a:rPr lang="ja-JP" altLang="en-US" sz="2000" dirty="0"/>
              <a:t>実験の</a:t>
            </a:r>
            <a:r>
              <a:rPr lang="ja-JP" altLang="en-US" sz="2000" dirty="0" smtClean="0"/>
              <a:t>概要</a:t>
            </a:r>
            <a:endParaRPr lang="en-US" altLang="ja-JP" sz="2000" dirty="0"/>
          </a:p>
        </p:txBody>
      </p:sp>
      <p:grpSp>
        <p:nvGrpSpPr>
          <p:cNvPr id="40" name="グループ化 39"/>
          <p:cNvGrpSpPr/>
          <p:nvPr/>
        </p:nvGrpSpPr>
        <p:grpSpPr>
          <a:xfrm>
            <a:off x="-9353" y="629980"/>
            <a:ext cx="6400340" cy="72008"/>
            <a:chOff x="-9353" y="764704"/>
            <a:chExt cx="6400340" cy="72008"/>
          </a:xfrm>
        </p:grpSpPr>
        <p:cxnSp>
          <p:nvCxnSpPr>
            <p:cNvPr id="43" name="直線コネクタ 42"/>
            <p:cNvCxnSpPr/>
            <p:nvPr/>
          </p:nvCxnSpPr>
          <p:spPr>
            <a:xfrm>
              <a:off x="-9353" y="764704"/>
              <a:ext cx="6400340" cy="0"/>
            </a:xfrm>
            <a:prstGeom prst="line">
              <a:avLst/>
            </a:prstGeom>
            <a:ln w="28575">
              <a:solidFill>
                <a:srgbClr val="F49202"/>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8937" y="836712"/>
              <a:ext cx="5976664" cy="0"/>
            </a:xfrm>
            <a:prstGeom prst="line">
              <a:avLst/>
            </a:prstGeom>
            <a:ln w="19050">
              <a:solidFill>
                <a:srgbClr val="FFFF66"/>
              </a:solidFill>
            </a:ln>
          </p:spPr>
          <p:style>
            <a:lnRef idx="1">
              <a:schemeClr val="accent1"/>
            </a:lnRef>
            <a:fillRef idx="0">
              <a:schemeClr val="accent1"/>
            </a:fillRef>
            <a:effectRef idx="0">
              <a:schemeClr val="accent1"/>
            </a:effectRef>
            <a:fontRef idx="minor">
              <a:schemeClr val="tx1"/>
            </a:fontRef>
          </p:style>
        </p:cxnSp>
      </p:grpSp>
      <p:grpSp>
        <p:nvGrpSpPr>
          <p:cNvPr id="19" name="グループ化 18"/>
          <p:cNvGrpSpPr/>
          <p:nvPr/>
        </p:nvGrpSpPr>
        <p:grpSpPr>
          <a:xfrm>
            <a:off x="145956" y="2774380"/>
            <a:ext cx="7807021" cy="943001"/>
            <a:chOff x="145956" y="2774379"/>
            <a:chExt cx="7807021" cy="943001"/>
          </a:xfrm>
        </p:grpSpPr>
        <p:sp>
          <p:nvSpPr>
            <p:cNvPr id="7" name="角丸四角形 6"/>
            <p:cNvSpPr/>
            <p:nvPr/>
          </p:nvSpPr>
          <p:spPr>
            <a:xfrm>
              <a:off x="145956" y="2774379"/>
              <a:ext cx="1903297" cy="344070"/>
            </a:xfrm>
            <a:prstGeom prst="round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rgbClr val="FF4747"/>
                  </a:solidFill>
                </a:rPr>
                <a:t>▼</a:t>
              </a:r>
              <a:r>
                <a:rPr lang="ja-JP" altLang="en-US" u="sng" dirty="0" smtClean="0">
                  <a:solidFill>
                    <a:schemeClr val="tx1"/>
                  </a:solidFill>
                </a:rPr>
                <a:t>実験参加</a:t>
              </a:r>
              <a:r>
                <a:rPr kumimoji="1" lang="ja-JP" altLang="en-US" u="sng" dirty="0" smtClean="0">
                  <a:solidFill>
                    <a:schemeClr val="tx1"/>
                  </a:solidFill>
                </a:rPr>
                <a:t>者</a:t>
              </a:r>
              <a:endParaRPr kumimoji="1" lang="ja-JP" altLang="en-US" u="sng" dirty="0">
                <a:solidFill>
                  <a:schemeClr val="tx1"/>
                </a:solidFill>
              </a:endParaRPr>
            </a:p>
          </p:txBody>
        </p:sp>
        <p:sp>
          <p:nvSpPr>
            <p:cNvPr id="8" name="テキスト ボックス 7"/>
            <p:cNvSpPr txBox="1"/>
            <p:nvPr/>
          </p:nvSpPr>
          <p:spPr>
            <a:xfrm>
              <a:off x="422709" y="3071049"/>
              <a:ext cx="7530268" cy="646331"/>
            </a:xfrm>
            <a:prstGeom prst="rect">
              <a:avLst/>
            </a:prstGeom>
            <a:noFill/>
          </p:spPr>
          <p:txBody>
            <a:bodyPr wrap="square" rtlCol="0">
              <a:spAutoFit/>
            </a:bodyPr>
            <a:lstStyle/>
            <a:p>
              <a:r>
                <a:rPr kumimoji="1" lang="ja-JP" altLang="en-US" dirty="0" smtClean="0">
                  <a:latin typeface="+mj-ea"/>
                  <a:ea typeface="+mj-ea"/>
                </a:rPr>
                <a:t>　男性</a:t>
              </a:r>
              <a:r>
                <a:rPr lang="en-US" altLang="ja-JP" dirty="0" smtClean="0">
                  <a:latin typeface="+mj-ea"/>
                  <a:ea typeface="+mj-ea"/>
                </a:rPr>
                <a:t>11</a:t>
              </a:r>
              <a:r>
                <a:rPr lang="ja-JP" altLang="en-US" dirty="0" smtClean="0">
                  <a:latin typeface="+mj-ea"/>
                  <a:ea typeface="+mj-ea"/>
                </a:rPr>
                <a:t>名、女性</a:t>
              </a:r>
              <a:r>
                <a:rPr lang="en-US" altLang="ja-JP" dirty="0" smtClean="0">
                  <a:latin typeface="+mj-ea"/>
                  <a:ea typeface="+mj-ea"/>
                </a:rPr>
                <a:t>15</a:t>
              </a:r>
              <a:r>
                <a:rPr lang="ja-JP" altLang="en-US" dirty="0" smtClean="0">
                  <a:latin typeface="+mj-ea"/>
                  <a:ea typeface="+mj-ea"/>
                </a:rPr>
                <a:t>名</a:t>
              </a:r>
              <a:r>
                <a:rPr kumimoji="1" lang="ja-JP" altLang="en-US" dirty="0" smtClean="0">
                  <a:latin typeface="+mj-ea"/>
                  <a:ea typeface="+mj-ea"/>
                </a:rPr>
                <a:t> の計</a:t>
              </a:r>
              <a:r>
                <a:rPr kumimoji="1" lang="en-US" altLang="ja-JP" dirty="0" smtClean="0">
                  <a:latin typeface="+mj-ea"/>
                  <a:ea typeface="+mj-ea"/>
                </a:rPr>
                <a:t>26</a:t>
              </a:r>
              <a:r>
                <a:rPr kumimoji="1" lang="ja-JP" altLang="en-US" dirty="0" smtClean="0">
                  <a:latin typeface="+mj-ea"/>
                  <a:ea typeface="+mj-ea"/>
                </a:rPr>
                <a:t>名</a:t>
              </a:r>
              <a:r>
                <a:rPr lang="ja-JP" altLang="en-US" dirty="0">
                  <a:latin typeface="+mj-ea"/>
                  <a:ea typeface="+mj-ea"/>
                </a:rPr>
                <a:t>（</a:t>
              </a:r>
              <a:r>
                <a:rPr lang="ja-JP" altLang="en-US" dirty="0" smtClean="0">
                  <a:latin typeface="+mj-ea"/>
                  <a:ea typeface="+mj-ea"/>
                </a:rPr>
                <a:t>平均</a:t>
              </a:r>
              <a:r>
                <a:rPr lang="ja-JP" altLang="en-US" dirty="0">
                  <a:latin typeface="+mj-ea"/>
                  <a:ea typeface="+mj-ea"/>
                </a:rPr>
                <a:t>年齢</a:t>
              </a:r>
              <a:r>
                <a:rPr lang="en-US" altLang="ja-JP" dirty="0" smtClean="0">
                  <a:latin typeface="+mj-ea"/>
                  <a:ea typeface="+mj-ea"/>
                </a:rPr>
                <a:t>53.31</a:t>
              </a:r>
              <a:r>
                <a:rPr lang="ja-JP" altLang="en-US" dirty="0" smtClean="0">
                  <a:latin typeface="+mj-ea"/>
                  <a:ea typeface="+mj-ea"/>
                </a:rPr>
                <a:t>歳，</a:t>
              </a:r>
              <a:r>
                <a:rPr lang="en-US" altLang="ja-JP" dirty="0" smtClean="0">
                  <a:latin typeface="+mj-ea"/>
                  <a:ea typeface="+mj-ea"/>
                </a:rPr>
                <a:t>SD=18.48</a:t>
              </a:r>
              <a:r>
                <a:rPr lang="ja-JP" altLang="en-US" dirty="0" smtClean="0">
                  <a:latin typeface="+mj-ea"/>
                  <a:ea typeface="+mj-ea"/>
                </a:rPr>
                <a:t>）を対象とした</a:t>
              </a:r>
              <a:r>
                <a:rPr kumimoji="1" lang="ja-JP" altLang="en-US" dirty="0" smtClean="0">
                  <a:latin typeface="+mj-ea"/>
                  <a:ea typeface="+mj-ea"/>
                </a:rPr>
                <a:t>。</a:t>
              </a:r>
              <a:endParaRPr kumimoji="1" lang="en-US" altLang="ja-JP" dirty="0" smtClean="0">
                <a:latin typeface="+mj-ea"/>
                <a:ea typeface="+mj-ea"/>
              </a:endParaRPr>
            </a:p>
            <a:p>
              <a:r>
                <a:rPr kumimoji="1" lang="ja-JP" altLang="en-US" dirty="0" smtClean="0">
                  <a:latin typeface="+mj-ea"/>
                  <a:ea typeface="+mj-ea"/>
                </a:rPr>
                <a:t>うち、女性</a:t>
              </a:r>
              <a:r>
                <a:rPr kumimoji="1" lang="en-US" altLang="ja-JP" dirty="0" smtClean="0">
                  <a:latin typeface="+mj-ea"/>
                  <a:ea typeface="+mj-ea"/>
                </a:rPr>
                <a:t>4</a:t>
              </a:r>
              <a:r>
                <a:rPr kumimoji="1" lang="ja-JP" altLang="en-US" dirty="0" smtClean="0">
                  <a:latin typeface="+mj-ea"/>
                  <a:ea typeface="+mj-ea"/>
                </a:rPr>
                <a:t>名は軽度認知症であった。</a:t>
              </a:r>
              <a:endParaRPr kumimoji="1" lang="en-US" altLang="ja-JP" dirty="0" smtClean="0">
                <a:latin typeface="+mj-ea"/>
                <a:ea typeface="+mj-ea"/>
              </a:endParaRPr>
            </a:p>
          </p:txBody>
        </p:sp>
      </p:grpSp>
      <p:grpSp>
        <p:nvGrpSpPr>
          <p:cNvPr id="16" name="グループ化 15"/>
          <p:cNvGrpSpPr/>
          <p:nvPr/>
        </p:nvGrpSpPr>
        <p:grpSpPr>
          <a:xfrm>
            <a:off x="145956" y="1832585"/>
            <a:ext cx="7807021" cy="666002"/>
            <a:chOff x="145956" y="1838372"/>
            <a:chExt cx="7807021" cy="666002"/>
          </a:xfrm>
        </p:grpSpPr>
        <p:sp>
          <p:nvSpPr>
            <p:cNvPr id="10" name="角丸四角形 9"/>
            <p:cNvSpPr/>
            <p:nvPr/>
          </p:nvSpPr>
          <p:spPr>
            <a:xfrm>
              <a:off x="145956" y="1838372"/>
              <a:ext cx="1903297" cy="344070"/>
            </a:xfrm>
            <a:prstGeom prst="round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rgbClr val="FF4747"/>
                  </a:solidFill>
                </a:rPr>
                <a:t>▼</a:t>
              </a:r>
              <a:r>
                <a:rPr lang="ja-JP" altLang="en-US" u="sng" dirty="0" smtClean="0">
                  <a:solidFill>
                    <a:schemeClr val="tx1"/>
                  </a:solidFill>
                </a:rPr>
                <a:t>実験期間</a:t>
              </a:r>
              <a:endParaRPr kumimoji="1" lang="ja-JP" altLang="en-US" u="sng" dirty="0">
                <a:solidFill>
                  <a:schemeClr val="tx1"/>
                </a:solidFill>
              </a:endParaRPr>
            </a:p>
          </p:txBody>
        </p:sp>
        <p:sp>
          <p:nvSpPr>
            <p:cNvPr id="11" name="テキスト ボックス 10"/>
            <p:cNvSpPr txBox="1"/>
            <p:nvPr/>
          </p:nvSpPr>
          <p:spPr>
            <a:xfrm>
              <a:off x="422709" y="2135042"/>
              <a:ext cx="7530268" cy="369332"/>
            </a:xfrm>
            <a:prstGeom prst="rect">
              <a:avLst/>
            </a:prstGeom>
            <a:noFill/>
          </p:spPr>
          <p:txBody>
            <a:bodyPr wrap="square" rtlCol="0">
              <a:spAutoFit/>
            </a:bodyPr>
            <a:lstStyle/>
            <a:p>
              <a:r>
                <a:rPr kumimoji="1" lang="ja-JP" altLang="en-US" dirty="0" smtClean="0">
                  <a:latin typeface="+mj-lt"/>
                  <a:ea typeface="+mj-ea"/>
                </a:rPr>
                <a:t>　</a:t>
              </a:r>
              <a:r>
                <a:rPr kumimoji="1" lang="en-US" altLang="ja-JP" dirty="0" smtClean="0">
                  <a:latin typeface="+mj-lt"/>
                  <a:ea typeface="+mj-ea"/>
                </a:rPr>
                <a:t>2014</a:t>
              </a:r>
              <a:r>
                <a:rPr kumimoji="1" lang="ja-JP" altLang="en-US" dirty="0" smtClean="0">
                  <a:latin typeface="+mj-lt"/>
                  <a:ea typeface="+mj-ea"/>
                </a:rPr>
                <a:t>年</a:t>
              </a:r>
              <a:r>
                <a:rPr kumimoji="1" lang="en-US" altLang="ja-JP" dirty="0" smtClean="0">
                  <a:latin typeface="+mj-lt"/>
                  <a:ea typeface="+mj-ea"/>
                </a:rPr>
                <a:t>3</a:t>
              </a:r>
              <a:r>
                <a:rPr lang="ja-JP" altLang="en-US" dirty="0" smtClean="0">
                  <a:latin typeface="+mj-lt"/>
                  <a:ea typeface="+mj-ea"/>
                </a:rPr>
                <a:t>月</a:t>
              </a:r>
              <a:r>
                <a:rPr lang="en-US" altLang="ja-JP" dirty="0" smtClean="0">
                  <a:latin typeface="+mj-lt"/>
                  <a:ea typeface="+mj-ea"/>
                </a:rPr>
                <a:t>16</a:t>
              </a:r>
              <a:r>
                <a:rPr lang="ja-JP" altLang="en-US" dirty="0" smtClean="0">
                  <a:latin typeface="+mj-lt"/>
                  <a:ea typeface="+mj-ea"/>
                </a:rPr>
                <a:t>日～</a:t>
              </a:r>
              <a:r>
                <a:rPr lang="en-US" altLang="ja-JP" dirty="0" smtClean="0">
                  <a:latin typeface="+mj-lt"/>
                  <a:ea typeface="+mj-ea"/>
                </a:rPr>
                <a:t>18</a:t>
              </a:r>
              <a:r>
                <a:rPr lang="ja-JP" altLang="en-US" dirty="0" smtClean="0">
                  <a:latin typeface="+mj-lt"/>
                  <a:ea typeface="+mj-ea"/>
                </a:rPr>
                <a:t>日の</a:t>
              </a:r>
              <a:r>
                <a:rPr lang="en-US" altLang="ja-JP" dirty="0" smtClean="0">
                  <a:latin typeface="+mj-lt"/>
                  <a:ea typeface="+mj-ea"/>
                </a:rPr>
                <a:t>3</a:t>
              </a:r>
              <a:r>
                <a:rPr lang="ja-JP" altLang="en-US" dirty="0" smtClean="0">
                  <a:latin typeface="+mj-lt"/>
                  <a:ea typeface="+mj-ea"/>
                </a:rPr>
                <a:t>日間に渡り実施した。</a:t>
              </a:r>
              <a:endParaRPr kumimoji="1" lang="en-US" altLang="ja-JP" dirty="0" smtClean="0">
                <a:latin typeface="+mj-lt"/>
                <a:ea typeface="+mj-ea"/>
              </a:endParaRPr>
            </a:p>
          </p:txBody>
        </p:sp>
      </p:grpSp>
      <p:grpSp>
        <p:nvGrpSpPr>
          <p:cNvPr id="20" name="グループ化 19"/>
          <p:cNvGrpSpPr/>
          <p:nvPr/>
        </p:nvGrpSpPr>
        <p:grpSpPr>
          <a:xfrm>
            <a:off x="145956" y="3993174"/>
            <a:ext cx="8494752" cy="1320274"/>
            <a:chOff x="145956" y="3987385"/>
            <a:chExt cx="8494752" cy="1320274"/>
          </a:xfrm>
        </p:grpSpPr>
        <p:grpSp>
          <p:nvGrpSpPr>
            <p:cNvPr id="6" name="グループ化 5"/>
            <p:cNvGrpSpPr/>
            <p:nvPr/>
          </p:nvGrpSpPr>
          <p:grpSpPr>
            <a:xfrm>
              <a:off x="145956" y="3987385"/>
              <a:ext cx="8331157" cy="943001"/>
              <a:chOff x="129275" y="4276452"/>
              <a:chExt cx="8331157" cy="943001"/>
            </a:xfrm>
          </p:grpSpPr>
          <p:sp>
            <p:nvSpPr>
              <p:cNvPr id="41" name="角丸四角形 40"/>
              <p:cNvSpPr/>
              <p:nvPr/>
            </p:nvSpPr>
            <p:spPr>
              <a:xfrm>
                <a:off x="129275" y="4276452"/>
                <a:ext cx="1903297" cy="344070"/>
              </a:xfrm>
              <a:prstGeom prst="round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rgbClr val="FF4747"/>
                    </a:solidFill>
                    <a:latin typeface="+mj-lt"/>
                  </a:rPr>
                  <a:t>▼</a:t>
                </a:r>
                <a:r>
                  <a:rPr kumimoji="1" lang="ja-JP" altLang="en-US" u="sng" dirty="0" smtClean="0">
                    <a:solidFill>
                      <a:schemeClr val="tx1"/>
                    </a:solidFill>
                    <a:latin typeface="+mj-lt"/>
                  </a:rPr>
                  <a:t>測定指標</a:t>
                </a:r>
                <a:endParaRPr kumimoji="1" lang="ja-JP" altLang="en-US" u="sng" dirty="0">
                  <a:solidFill>
                    <a:schemeClr val="tx1"/>
                  </a:solidFill>
                  <a:latin typeface="+mj-lt"/>
                </a:endParaRPr>
              </a:p>
            </p:txBody>
          </p:sp>
          <p:sp>
            <p:nvSpPr>
              <p:cNvPr id="42" name="テキスト ボックス 41"/>
              <p:cNvSpPr txBox="1"/>
              <p:nvPr/>
            </p:nvSpPr>
            <p:spPr>
              <a:xfrm>
                <a:off x="406028" y="4573122"/>
                <a:ext cx="8054404" cy="646331"/>
              </a:xfrm>
              <a:prstGeom prst="rect">
                <a:avLst/>
              </a:prstGeom>
              <a:noFill/>
            </p:spPr>
            <p:txBody>
              <a:bodyPr wrap="square" rtlCol="0">
                <a:spAutoFit/>
              </a:bodyPr>
              <a:lstStyle/>
              <a:p>
                <a:r>
                  <a:rPr kumimoji="1" lang="ja-JP" altLang="en-US" dirty="0" smtClean="0">
                    <a:latin typeface="+mj-lt"/>
                    <a:ea typeface="+mj-ea"/>
                  </a:rPr>
                  <a:t>　生理指標：左手第二指腹側部</a:t>
                </a:r>
                <a:r>
                  <a:rPr lang="ja-JP" altLang="en-US" dirty="0" smtClean="0">
                    <a:latin typeface="+mj-lt"/>
                    <a:ea typeface="+mj-ea"/>
                  </a:rPr>
                  <a:t>より</a:t>
                </a:r>
                <a:r>
                  <a:rPr kumimoji="1" lang="ja-JP" altLang="en-US" dirty="0" smtClean="0">
                    <a:latin typeface="+mj-lt"/>
                    <a:ea typeface="+mj-ea"/>
                  </a:rPr>
                  <a:t>皮膚温を測定。</a:t>
                </a:r>
                <a:endParaRPr kumimoji="1" lang="en-US" altLang="ja-JP" dirty="0" smtClean="0">
                  <a:latin typeface="+mj-lt"/>
                  <a:ea typeface="+mj-ea"/>
                </a:endParaRPr>
              </a:p>
              <a:p>
                <a:r>
                  <a:rPr lang="ja-JP" altLang="en-US" dirty="0" smtClean="0">
                    <a:latin typeface="+mj-lt"/>
                    <a:ea typeface="+mj-ea"/>
                  </a:rPr>
                  <a:t>　心理指標：</a:t>
                </a:r>
                <a:r>
                  <a:rPr lang="en-US" altLang="ja-JP" dirty="0" smtClean="0">
                    <a:latin typeface="+mj-lt"/>
                  </a:rPr>
                  <a:t>GACL </a:t>
                </a:r>
                <a:r>
                  <a:rPr lang="ja-JP" altLang="en-US" dirty="0" smtClean="0">
                    <a:latin typeface="+mj-lt"/>
                    <a:ea typeface="+mj-ea"/>
                  </a:rPr>
                  <a:t>（畑山・</a:t>
                </a:r>
                <a:r>
                  <a:rPr lang="en-US" altLang="ja-JP" dirty="0" err="1" smtClean="0">
                    <a:latin typeface="+mj-lt"/>
                    <a:ea typeface="+mj-ea"/>
                  </a:rPr>
                  <a:t>Antonides</a:t>
                </a:r>
                <a:r>
                  <a:rPr lang="ja-JP" altLang="en-US" dirty="0" smtClean="0">
                    <a:latin typeface="+mj-lt"/>
                    <a:ea typeface="+mj-ea"/>
                  </a:rPr>
                  <a:t>・松岡・丸山，</a:t>
                </a:r>
                <a:r>
                  <a:rPr lang="en-US" altLang="ja-JP" dirty="0" smtClean="0">
                    <a:latin typeface="+mj-lt"/>
                    <a:ea typeface="+mj-ea"/>
                  </a:rPr>
                  <a:t>1994</a:t>
                </a:r>
                <a:r>
                  <a:rPr lang="ja-JP" altLang="en-US" dirty="0" smtClean="0">
                    <a:latin typeface="+mj-lt"/>
                    <a:ea typeface="+mj-ea"/>
                  </a:rPr>
                  <a:t>）を用い、主観感情を測定。</a:t>
                </a:r>
                <a:endParaRPr kumimoji="1" lang="en-US" altLang="ja-JP" dirty="0" smtClean="0">
                  <a:latin typeface="+mj-lt"/>
                  <a:ea typeface="+mj-ea"/>
                </a:endParaRPr>
              </a:p>
            </p:txBody>
          </p:sp>
        </p:grpSp>
        <p:sp>
          <p:nvSpPr>
            <p:cNvPr id="46" name="テキスト ボックス 45"/>
            <p:cNvSpPr txBox="1"/>
            <p:nvPr/>
          </p:nvSpPr>
          <p:spPr>
            <a:xfrm>
              <a:off x="1615145" y="4938327"/>
              <a:ext cx="7025563" cy="369332"/>
            </a:xfrm>
            <a:prstGeom prst="rect">
              <a:avLst/>
            </a:prstGeom>
            <a:noFill/>
          </p:spPr>
          <p:txBody>
            <a:bodyPr wrap="square" rtlCol="0">
              <a:spAutoFit/>
            </a:bodyPr>
            <a:lstStyle/>
            <a:p>
              <a:r>
                <a:rPr kumimoji="1" lang="ja-JP" altLang="en-US" dirty="0" smtClean="0">
                  <a:latin typeface="+mj-lt"/>
                  <a:ea typeface="+mj-ea"/>
                </a:rPr>
                <a:t>さらに、独自の</a:t>
              </a:r>
              <a:r>
                <a:rPr kumimoji="1" lang="ja-JP" altLang="en-US" dirty="0" smtClean="0">
                  <a:solidFill>
                    <a:srgbClr val="FF4747"/>
                  </a:solidFill>
                  <a:latin typeface="+mj-lt"/>
                  <a:ea typeface="+mj-ea"/>
                </a:rPr>
                <a:t>ケア記録ノートを作成し施術者より内省報告を求めた</a:t>
              </a:r>
              <a:r>
                <a:rPr kumimoji="1" lang="ja-JP" altLang="en-US" dirty="0" smtClean="0">
                  <a:latin typeface="+mj-lt"/>
                  <a:ea typeface="+mj-ea"/>
                </a:rPr>
                <a:t>。</a:t>
              </a:r>
              <a:endParaRPr kumimoji="1" lang="en-US" altLang="ja-JP" dirty="0" smtClean="0">
                <a:latin typeface="+mj-lt"/>
                <a:ea typeface="+mj-ea"/>
              </a:endParaRPr>
            </a:p>
          </p:txBody>
        </p:sp>
      </p:grpSp>
      <p:grpSp>
        <p:nvGrpSpPr>
          <p:cNvPr id="21" name="グループ化 20"/>
          <p:cNvGrpSpPr/>
          <p:nvPr/>
        </p:nvGrpSpPr>
        <p:grpSpPr>
          <a:xfrm>
            <a:off x="145956" y="5589240"/>
            <a:ext cx="8208912" cy="938452"/>
            <a:chOff x="145956" y="5589240"/>
            <a:chExt cx="8208912" cy="938452"/>
          </a:xfrm>
        </p:grpSpPr>
        <p:sp>
          <p:nvSpPr>
            <p:cNvPr id="45" name="角丸四角形 44"/>
            <p:cNvSpPr/>
            <p:nvPr/>
          </p:nvSpPr>
          <p:spPr>
            <a:xfrm>
              <a:off x="145956" y="5589240"/>
              <a:ext cx="2745894" cy="344070"/>
            </a:xfrm>
            <a:prstGeom prst="round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srgbClr val="FF4747"/>
                  </a:solidFill>
                </a:rPr>
                <a:t>▼</a:t>
              </a:r>
              <a:r>
                <a:rPr lang="ja-JP" altLang="en-US" u="sng" dirty="0" smtClean="0">
                  <a:solidFill>
                    <a:schemeClr val="tx1"/>
                  </a:solidFill>
                </a:rPr>
                <a:t>リラクセーション</a:t>
              </a:r>
              <a:endParaRPr kumimoji="1" lang="ja-JP" altLang="en-US" u="sng" dirty="0">
                <a:solidFill>
                  <a:schemeClr val="tx1"/>
                </a:solidFill>
              </a:endParaRPr>
            </a:p>
          </p:txBody>
        </p:sp>
        <p:sp>
          <p:nvSpPr>
            <p:cNvPr id="47" name="テキスト ボックス 46"/>
            <p:cNvSpPr txBox="1"/>
            <p:nvPr/>
          </p:nvSpPr>
          <p:spPr>
            <a:xfrm>
              <a:off x="466789" y="5881361"/>
              <a:ext cx="7888079" cy="646331"/>
            </a:xfrm>
            <a:prstGeom prst="rect">
              <a:avLst/>
            </a:prstGeom>
            <a:noFill/>
          </p:spPr>
          <p:txBody>
            <a:bodyPr wrap="square" rtlCol="0">
              <a:spAutoFit/>
            </a:bodyPr>
            <a:lstStyle/>
            <a:p>
              <a:r>
                <a:rPr kumimoji="1" lang="ja-JP" altLang="en-US" dirty="0" smtClean="0">
                  <a:ea typeface="+mj-ea"/>
                </a:rPr>
                <a:t>　日本セラピューティック・ケア協会の認定セラピスト</a:t>
              </a:r>
              <a:r>
                <a:rPr kumimoji="1" lang="en-US" altLang="ja-JP" dirty="0" smtClean="0">
                  <a:ea typeface="+mj-ea"/>
                </a:rPr>
                <a:t>7</a:t>
              </a:r>
              <a:r>
                <a:rPr kumimoji="1" lang="ja-JP" altLang="en-US" dirty="0" smtClean="0">
                  <a:ea typeface="+mj-ea"/>
                </a:rPr>
                <a:t>名が施術者となり、ネック</a:t>
              </a:r>
              <a:r>
                <a:rPr lang="en-US" altLang="ja-JP" dirty="0">
                  <a:ea typeface="+mj-ea"/>
                </a:rPr>
                <a:t>&amp;</a:t>
              </a:r>
              <a:r>
                <a:rPr kumimoji="1" lang="ja-JP" altLang="en-US" dirty="0" smtClean="0">
                  <a:ea typeface="+mj-ea"/>
                </a:rPr>
                <a:t>ショルダーおよびハンド</a:t>
              </a:r>
              <a:r>
                <a:rPr lang="en-US" altLang="ja-JP" dirty="0">
                  <a:ea typeface="+mj-ea"/>
                </a:rPr>
                <a:t>&amp;</a:t>
              </a:r>
              <a:r>
                <a:rPr kumimoji="1" lang="ja-JP" altLang="en-US" dirty="0" smtClean="0">
                  <a:ea typeface="+mj-ea"/>
                </a:rPr>
                <a:t>アームケアを行った。</a:t>
              </a:r>
              <a:endParaRPr kumimoji="1" lang="en-US" altLang="ja-JP" dirty="0" smtClean="0">
                <a:ea typeface="+mj-ea"/>
              </a:endParaRPr>
            </a:p>
          </p:txBody>
        </p:sp>
      </p:grpSp>
      <p:grpSp>
        <p:nvGrpSpPr>
          <p:cNvPr id="15" name="グループ化 14"/>
          <p:cNvGrpSpPr/>
          <p:nvPr/>
        </p:nvGrpSpPr>
        <p:grpSpPr>
          <a:xfrm>
            <a:off x="145956" y="902365"/>
            <a:ext cx="7954436" cy="931426"/>
            <a:chOff x="145956" y="902365"/>
            <a:chExt cx="7807021" cy="931426"/>
          </a:xfrm>
        </p:grpSpPr>
        <p:sp>
          <p:nvSpPr>
            <p:cNvPr id="17" name="角丸四角形 16"/>
            <p:cNvSpPr/>
            <p:nvPr/>
          </p:nvSpPr>
          <p:spPr>
            <a:xfrm>
              <a:off x="145956" y="902365"/>
              <a:ext cx="1903297" cy="344070"/>
            </a:xfrm>
            <a:prstGeom prst="round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srgbClr val="FF4747"/>
                  </a:solidFill>
                </a:rPr>
                <a:t>▼</a:t>
              </a:r>
              <a:r>
                <a:rPr lang="ja-JP" altLang="en-US" u="sng" dirty="0" smtClean="0">
                  <a:solidFill>
                    <a:schemeClr val="tx1"/>
                  </a:solidFill>
                </a:rPr>
                <a:t>目的</a:t>
              </a:r>
              <a:endParaRPr kumimoji="1" lang="ja-JP" altLang="en-US" u="sng" dirty="0">
                <a:solidFill>
                  <a:schemeClr val="tx1"/>
                </a:solidFill>
              </a:endParaRPr>
            </a:p>
          </p:txBody>
        </p:sp>
        <p:sp>
          <p:nvSpPr>
            <p:cNvPr id="18" name="テキスト ボックス 17"/>
            <p:cNvSpPr txBox="1"/>
            <p:nvPr/>
          </p:nvSpPr>
          <p:spPr>
            <a:xfrm>
              <a:off x="422709" y="1187460"/>
              <a:ext cx="7530268" cy="646331"/>
            </a:xfrm>
            <a:prstGeom prst="rect">
              <a:avLst/>
            </a:prstGeom>
            <a:noFill/>
          </p:spPr>
          <p:txBody>
            <a:bodyPr wrap="square" rtlCol="0">
              <a:spAutoFit/>
            </a:bodyPr>
            <a:lstStyle/>
            <a:p>
              <a:r>
                <a:rPr kumimoji="1" lang="ja-JP" altLang="en-US" dirty="0" smtClean="0">
                  <a:latin typeface="+mj-ea"/>
                  <a:ea typeface="+mj-ea"/>
                </a:rPr>
                <a:t>　リラクセーション時における皮膚温変化の検証　</a:t>
              </a:r>
              <a:r>
                <a:rPr kumimoji="1" lang="en-US" altLang="ja-JP" dirty="0" smtClean="0">
                  <a:latin typeface="+mj-lt"/>
                  <a:ea typeface="+mj-ea"/>
                </a:rPr>
                <a:t>/</a:t>
              </a:r>
              <a:r>
                <a:rPr kumimoji="1" lang="ja-JP" altLang="en-US" dirty="0" smtClean="0">
                  <a:latin typeface="+mj-lt"/>
                  <a:ea typeface="+mj-ea"/>
                </a:rPr>
                <a:t>　</a:t>
              </a:r>
              <a:r>
                <a:rPr kumimoji="1" lang="ja-JP" altLang="en-US" dirty="0" smtClean="0">
                  <a:latin typeface="+mj-ea"/>
                  <a:ea typeface="+mj-ea"/>
                </a:rPr>
                <a:t>測定装置の妥当性の検証</a:t>
              </a:r>
              <a:endParaRPr kumimoji="1" lang="en-US" altLang="ja-JP" dirty="0" smtClean="0">
                <a:latin typeface="+mj-ea"/>
                <a:ea typeface="+mj-ea"/>
              </a:endParaRPr>
            </a:p>
          </p:txBody>
        </p:sp>
      </p:grpSp>
    </p:spTree>
    <p:extLst>
      <p:ext uri="{BB962C8B-B14F-4D97-AF65-F5344CB8AC3E}">
        <p14:creationId xmlns:p14="http://schemas.microsoft.com/office/powerpoint/2010/main" val="17672484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347864" y="1220559"/>
            <a:ext cx="5248724" cy="923330"/>
          </a:xfrm>
          <a:prstGeom prst="rect">
            <a:avLst/>
          </a:prstGeom>
          <a:noFill/>
        </p:spPr>
        <p:txBody>
          <a:bodyPr wrap="square" rtlCol="0">
            <a:spAutoFit/>
          </a:bodyPr>
          <a:lstStyle/>
          <a:p>
            <a:r>
              <a:rPr lang="en-US" altLang="ja-JP" dirty="0" smtClean="0"/>
              <a:t>1950</a:t>
            </a:r>
            <a:r>
              <a:rPr lang="ja-JP" altLang="en-US" dirty="0" smtClean="0"/>
              <a:t>年代</a:t>
            </a:r>
            <a:r>
              <a:rPr lang="ja-JP" altLang="en-US" dirty="0"/>
              <a:t>：英国赤十字社が</a:t>
            </a:r>
            <a:r>
              <a:rPr lang="en-US" altLang="ja-JP" dirty="0"/>
              <a:t>1950</a:t>
            </a:r>
            <a:r>
              <a:rPr lang="ja-JP" altLang="en-US" dirty="0"/>
              <a:t>年代</a:t>
            </a:r>
            <a:r>
              <a:rPr lang="ja-JP" altLang="en-US" dirty="0" smtClean="0"/>
              <a:t>に、入院中</a:t>
            </a:r>
            <a:r>
              <a:rPr lang="ja-JP" altLang="en-US" dirty="0"/>
              <a:t>の女性の回復の助けにと「病院での</a:t>
            </a:r>
            <a:r>
              <a:rPr lang="ja-JP" altLang="en-US" dirty="0" smtClean="0"/>
              <a:t>ビューティー・ケア</a:t>
            </a:r>
            <a:r>
              <a:rPr lang="ja-JP" altLang="en-US" dirty="0"/>
              <a:t>」と</a:t>
            </a:r>
            <a:r>
              <a:rPr lang="ja-JP" altLang="en-US" dirty="0" smtClean="0"/>
              <a:t>して開始</a:t>
            </a:r>
            <a:endParaRPr lang="en-US" altLang="ja-JP" dirty="0" smtClean="0"/>
          </a:p>
        </p:txBody>
      </p:sp>
      <p:sp>
        <p:nvSpPr>
          <p:cNvPr id="21" name="正方形/長方形 20"/>
          <p:cNvSpPr/>
          <p:nvPr/>
        </p:nvSpPr>
        <p:spPr>
          <a:xfrm>
            <a:off x="198002" y="188640"/>
            <a:ext cx="3400290" cy="400110"/>
          </a:xfrm>
          <a:prstGeom prst="rect">
            <a:avLst/>
          </a:prstGeom>
        </p:spPr>
        <p:txBody>
          <a:bodyPr wrap="none">
            <a:spAutoFit/>
          </a:bodyPr>
          <a:lstStyle/>
          <a:p>
            <a:r>
              <a:rPr lang="ja-JP" altLang="en-US" sz="2000" smtClean="0"/>
              <a:t>セラピューティック・ケア</a:t>
            </a:r>
            <a:r>
              <a:rPr lang="ja-JP" altLang="en-US" sz="2000"/>
              <a:t>とは？</a:t>
            </a:r>
            <a:endParaRPr lang="en-US" altLang="ja-JP" sz="2000" dirty="0"/>
          </a:p>
        </p:txBody>
      </p:sp>
      <p:grpSp>
        <p:nvGrpSpPr>
          <p:cNvPr id="22" name="グループ化 21"/>
          <p:cNvGrpSpPr/>
          <p:nvPr/>
        </p:nvGrpSpPr>
        <p:grpSpPr>
          <a:xfrm>
            <a:off x="-9353" y="620688"/>
            <a:ext cx="6400340" cy="72008"/>
            <a:chOff x="-9353" y="764704"/>
            <a:chExt cx="6400340" cy="72008"/>
          </a:xfrm>
        </p:grpSpPr>
        <p:cxnSp>
          <p:nvCxnSpPr>
            <p:cNvPr id="23" name="直線コネクタ 22"/>
            <p:cNvCxnSpPr/>
            <p:nvPr/>
          </p:nvCxnSpPr>
          <p:spPr>
            <a:xfrm>
              <a:off x="-9353" y="764704"/>
              <a:ext cx="6400340" cy="0"/>
            </a:xfrm>
            <a:prstGeom prst="line">
              <a:avLst/>
            </a:prstGeom>
            <a:ln w="28575">
              <a:solidFill>
                <a:srgbClr val="F49202"/>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8937" y="836712"/>
              <a:ext cx="5976664" cy="0"/>
            </a:xfrm>
            <a:prstGeom prst="line">
              <a:avLst/>
            </a:prstGeom>
            <a:ln w="19050">
              <a:solidFill>
                <a:srgbClr val="FFFF66"/>
              </a:solidFill>
            </a:ln>
          </p:spPr>
          <p:style>
            <a:lnRef idx="1">
              <a:schemeClr val="accent1"/>
            </a:lnRef>
            <a:fillRef idx="0">
              <a:schemeClr val="accent1"/>
            </a:fillRef>
            <a:effectRef idx="0">
              <a:schemeClr val="accent1"/>
            </a:effectRef>
            <a:fontRef idx="minor">
              <a:schemeClr val="tx1"/>
            </a:fontRef>
          </p:style>
        </p:cxnSp>
      </p:grpSp>
      <p:sp>
        <p:nvSpPr>
          <p:cNvPr id="2" name="正方形/長方形 1"/>
          <p:cNvSpPr/>
          <p:nvPr/>
        </p:nvSpPr>
        <p:spPr>
          <a:xfrm>
            <a:off x="3347864" y="4222829"/>
            <a:ext cx="5112502" cy="646331"/>
          </a:xfrm>
          <a:prstGeom prst="rect">
            <a:avLst/>
          </a:prstGeom>
        </p:spPr>
        <p:txBody>
          <a:bodyPr wrap="square">
            <a:spAutoFit/>
          </a:bodyPr>
          <a:lstStyle/>
          <a:p>
            <a:r>
              <a:rPr lang="en-US" altLang="ja-JP" dirty="0"/>
              <a:t>2005</a:t>
            </a:r>
            <a:r>
              <a:rPr lang="ja-JP" altLang="en-US" dirty="0"/>
              <a:t>年：「日本セラピューティック・ケア協会」が設立され、日本での活動が開始</a:t>
            </a:r>
            <a:r>
              <a:rPr lang="ja-JP" altLang="en-US" dirty="0" smtClean="0"/>
              <a:t>される</a:t>
            </a:r>
            <a:endParaRPr lang="en-US" altLang="ja-JP" dirty="0"/>
          </a:p>
        </p:txBody>
      </p:sp>
      <p:sp>
        <p:nvSpPr>
          <p:cNvPr id="6" name="正方形/長方形 5"/>
          <p:cNvSpPr/>
          <p:nvPr/>
        </p:nvSpPr>
        <p:spPr>
          <a:xfrm>
            <a:off x="3347864" y="2221316"/>
            <a:ext cx="5176716" cy="923330"/>
          </a:xfrm>
          <a:prstGeom prst="rect">
            <a:avLst/>
          </a:prstGeom>
        </p:spPr>
        <p:txBody>
          <a:bodyPr wrap="square">
            <a:spAutoFit/>
          </a:bodyPr>
          <a:lstStyle/>
          <a:p>
            <a:r>
              <a:rPr lang="en-US" altLang="ja-JP" dirty="0"/>
              <a:t>1993</a:t>
            </a:r>
            <a:r>
              <a:rPr lang="ja-JP" altLang="en-US" dirty="0"/>
              <a:t>～</a:t>
            </a:r>
            <a:r>
              <a:rPr lang="en-US" altLang="ja-JP" dirty="0"/>
              <a:t>96</a:t>
            </a:r>
            <a:r>
              <a:rPr lang="ja-JP" altLang="en-US" dirty="0"/>
              <a:t>年：</a:t>
            </a:r>
            <a:r>
              <a:rPr lang="ja-JP" altLang="en-US" dirty="0" smtClean="0"/>
              <a:t>ビューティー・ケア</a:t>
            </a:r>
            <a:r>
              <a:rPr lang="ja-JP" altLang="en-US" dirty="0"/>
              <a:t>から独立し、</a:t>
            </a:r>
            <a:r>
              <a:rPr lang="ja-JP" altLang="en-US" dirty="0" smtClean="0"/>
              <a:t>ハンド</a:t>
            </a:r>
            <a:endParaRPr lang="en-US" altLang="ja-JP" dirty="0" smtClean="0"/>
          </a:p>
          <a:p>
            <a:r>
              <a:rPr lang="ja-JP" altLang="en-US" dirty="0" smtClean="0"/>
              <a:t>ケアを主流とする「セラピューティック・ケアサービス」が確立する</a:t>
            </a:r>
            <a:endParaRPr lang="en-US" altLang="ja-JP"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552" y="1349283"/>
            <a:ext cx="2534284" cy="3379045"/>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
        <p:nvSpPr>
          <p:cNvPr id="26" name="正方形/長方形 25"/>
          <p:cNvSpPr/>
          <p:nvPr/>
        </p:nvSpPr>
        <p:spPr>
          <a:xfrm>
            <a:off x="3347864" y="3222073"/>
            <a:ext cx="5112568" cy="923330"/>
          </a:xfrm>
          <a:prstGeom prst="rect">
            <a:avLst/>
          </a:prstGeom>
        </p:spPr>
        <p:txBody>
          <a:bodyPr wrap="square">
            <a:spAutoFit/>
          </a:bodyPr>
          <a:lstStyle/>
          <a:p>
            <a:r>
              <a:rPr lang="en-US" altLang="ja-JP" dirty="0" smtClean="0"/>
              <a:t>1999</a:t>
            </a:r>
            <a:r>
              <a:rPr lang="ja-JP" altLang="en-US" dirty="0" smtClean="0"/>
              <a:t>年：秋吉美千代理事長</a:t>
            </a:r>
            <a:r>
              <a:rPr lang="ja-JP" altLang="en-US" dirty="0"/>
              <a:t>訪英、マキシム・ウエルズ女史のレクチャーを</a:t>
            </a:r>
            <a:r>
              <a:rPr lang="ja-JP" altLang="en-US" dirty="0" smtClean="0"/>
              <a:t>受け、さらに</a:t>
            </a:r>
            <a:r>
              <a:rPr lang="ja-JP" altLang="en-US" dirty="0"/>
              <a:t>シーアン・スコット氏から日本での普及を依頼</a:t>
            </a:r>
            <a:r>
              <a:rPr lang="ja-JP" altLang="en-US" dirty="0" smtClean="0"/>
              <a:t>される</a:t>
            </a:r>
            <a:endParaRPr lang="en-US" altLang="ja-JP" dirty="0"/>
          </a:p>
        </p:txBody>
      </p:sp>
      <p:grpSp>
        <p:nvGrpSpPr>
          <p:cNvPr id="3" name="グループ化 2"/>
          <p:cNvGrpSpPr/>
          <p:nvPr/>
        </p:nvGrpSpPr>
        <p:grpSpPr>
          <a:xfrm>
            <a:off x="251520" y="5233878"/>
            <a:ext cx="8496944" cy="931426"/>
            <a:chOff x="251520" y="5233878"/>
            <a:chExt cx="8496944" cy="931426"/>
          </a:xfrm>
        </p:grpSpPr>
        <p:sp>
          <p:nvSpPr>
            <p:cNvPr id="17" name="角丸四角形 16"/>
            <p:cNvSpPr/>
            <p:nvPr/>
          </p:nvSpPr>
          <p:spPr>
            <a:xfrm>
              <a:off x="251520" y="5233878"/>
              <a:ext cx="1903297" cy="344070"/>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srgbClr val="FF4747"/>
                  </a:solidFill>
                </a:rPr>
                <a:t>▼</a:t>
              </a:r>
              <a:r>
                <a:rPr lang="ja-JP" altLang="en-US" u="sng" dirty="0">
                  <a:solidFill>
                    <a:schemeClr val="tx1"/>
                  </a:solidFill>
                </a:rPr>
                <a:t>概要</a:t>
              </a:r>
              <a:endParaRPr kumimoji="1" lang="ja-JP" altLang="en-US" u="sng" dirty="0">
                <a:solidFill>
                  <a:schemeClr val="tx1"/>
                </a:solidFill>
              </a:endParaRPr>
            </a:p>
          </p:txBody>
        </p:sp>
        <p:sp>
          <p:nvSpPr>
            <p:cNvPr id="18" name="テキスト ボックス 17"/>
            <p:cNvSpPr txBox="1"/>
            <p:nvPr/>
          </p:nvSpPr>
          <p:spPr>
            <a:xfrm>
              <a:off x="528272" y="5518973"/>
              <a:ext cx="8220192" cy="646331"/>
            </a:xfrm>
            <a:prstGeom prst="rect">
              <a:avLst/>
            </a:prstGeom>
            <a:noFill/>
          </p:spPr>
          <p:txBody>
            <a:bodyPr wrap="square" rtlCol="0">
              <a:spAutoFit/>
            </a:bodyPr>
            <a:lstStyle/>
            <a:p>
              <a:r>
                <a:rPr lang="ja-JP" altLang="en-US" dirty="0" smtClean="0"/>
                <a:t>　手のひら</a:t>
              </a:r>
              <a:r>
                <a:rPr lang="ja-JP" altLang="en-US" dirty="0"/>
                <a:t>の温もり（手当て）により循環機能を高め、触れることでコミュニケーションをとる、</a:t>
              </a:r>
              <a:r>
                <a:rPr lang="ja-JP" altLang="en-US" dirty="0">
                  <a:solidFill>
                    <a:srgbClr val="FF4747"/>
                  </a:solidFill>
                </a:rPr>
                <a:t>傾聴・共感・受容を重要視</a:t>
              </a:r>
              <a:r>
                <a:rPr lang="ja-JP" altLang="en-US" dirty="0" smtClean="0">
                  <a:solidFill>
                    <a:srgbClr val="FF4747"/>
                  </a:solidFill>
                </a:rPr>
                <a:t>する心のケア</a:t>
              </a:r>
              <a:endParaRPr lang="ja-JP" altLang="en-US" dirty="0">
                <a:solidFill>
                  <a:srgbClr val="FF4747"/>
                </a:solidFill>
              </a:endParaRPr>
            </a:p>
          </p:txBody>
        </p:sp>
      </p:grpSp>
      <p:sp>
        <p:nvSpPr>
          <p:cNvPr id="15" name="角丸四角形 14"/>
          <p:cNvSpPr/>
          <p:nvPr/>
        </p:nvSpPr>
        <p:spPr>
          <a:xfrm>
            <a:off x="145956" y="908720"/>
            <a:ext cx="3341598" cy="344070"/>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rgbClr val="FF4747"/>
                </a:solidFill>
              </a:rPr>
              <a:t>▼</a:t>
            </a:r>
            <a:r>
              <a:rPr lang="ja-JP" altLang="en-US" u="sng" dirty="0" smtClean="0">
                <a:solidFill>
                  <a:sysClr val="windowText" lastClr="000000"/>
                </a:solidFill>
              </a:rPr>
              <a:t>歴史</a:t>
            </a:r>
            <a:endParaRPr kumimoji="1" lang="ja-JP" altLang="en-US" u="sng" dirty="0">
              <a:solidFill>
                <a:schemeClr val="tx1"/>
              </a:solidFill>
            </a:endParaRPr>
          </a:p>
        </p:txBody>
      </p:sp>
    </p:spTree>
    <p:extLst>
      <p:ext uri="{BB962C8B-B14F-4D97-AF65-F5344CB8AC3E}">
        <p14:creationId xmlns:p14="http://schemas.microsoft.com/office/powerpoint/2010/main" val="878268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E:\修士\学会・研究会発表\BF学会2014\BF2014_Taira\Photo\写真 4(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4376" y="3259172"/>
            <a:ext cx="2233604" cy="2978140"/>
          </a:xfrm>
          <a:prstGeom prst="roundRect">
            <a:avLst>
              <a:gd name="adj" fmla="val 8594"/>
            </a:avLst>
          </a:prstGeom>
          <a:solidFill>
            <a:srgbClr val="FFFFFF">
              <a:shade val="85000"/>
            </a:srgbClr>
          </a:solidFill>
          <a:ln>
            <a:noFill/>
          </a:ln>
          <a:effectLst/>
          <a:extLst/>
        </p:spPr>
      </p:pic>
      <p:pic>
        <p:nvPicPr>
          <p:cNvPr id="2050" name="Picture 2" descr="E:\修士\学会・研究会発表\BF学会2014\BF2014_Taira\Photo\写真 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686" y="3259172"/>
            <a:ext cx="2233605" cy="2978140"/>
          </a:xfrm>
          <a:prstGeom prst="roundRect">
            <a:avLst>
              <a:gd name="adj" fmla="val 8594"/>
            </a:avLst>
          </a:prstGeom>
          <a:solidFill>
            <a:srgbClr val="FFFFFF">
              <a:shade val="85000"/>
            </a:srgbClr>
          </a:solidFill>
          <a:ln>
            <a:noFill/>
          </a:ln>
          <a:effectLst/>
          <a:extLst/>
        </p:spPr>
      </p:pic>
      <p:grpSp>
        <p:nvGrpSpPr>
          <p:cNvPr id="22" name="グループ化 21"/>
          <p:cNvGrpSpPr/>
          <p:nvPr/>
        </p:nvGrpSpPr>
        <p:grpSpPr>
          <a:xfrm>
            <a:off x="-9353" y="620688"/>
            <a:ext cx="6400340" cy="72008"/>
            <a:chOff x="-9353" y="764704"/>
            <a:chExt cx="6400340" cy="72008"/>
          </a:xfrm>
        </p:grpSpPr>
        <p:cxnSp>
          <p:nvCxnSpPr>
            <p:cNvPr id="23" name="直線コネクタ 22"/>
            <p:cNvCxnSpPr/>
            <p:nvPr/>
          </p:nvCxnSpPr>
          <p:spPr>
            <a:xfrm>
              <a:off x="-9353" y="764704"/>
              <a:ext cx="6400340" cy="0"/>
            </a:xfrm>
            <a:prstGeom prst="line">
              <a:avLst/>
            </a:prstGeom>
            <a:ln w="28575">
              <a:solidFill>
                <a:srgbClr val="F49202"/>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8937" y="836712"/>
              <a:ext cx="5976664" cy="0"/>
            </a:xfrm>
            <a:prstGeom prst="line">
              <a:avLst/>
            </a:prstGeom>
            <a:ln w="19050">
              <a:solidFill>
                <a:srgbClr val="FFFF66"/>
              </a:solidFill>
            </a:ln>
          </p:spPr>
          <p:style>
            <a:lnRef idx="1">
              <a:schemeClr val="accent1"/>
            </a:lnRef>
            <a:fillRef idx="0">
              <a:schemeClr val="accent1"/>
            </a:fillRef>
            <a:effectRef idx="0">
              <a:schemeClr val="accent1"/>
            </a:effectRef>
            <a:fontRef idx="minor">
              <a:schemeClr val="tx1"/>
            </a:fontRef>
          </p:style>
        </p:cxnSp>
      </p:grpSp>
      <p:sp>
        <p:nvSpPr>
          <p:cNvPr id="25" name="テキスト ボックス 24"/>
          <p:cNvSpPr txBox="1"/>
          <p:nvPr/>
        </p:nvSpPr>
        <p:spPr>
          <a:xfrm>
            <a:off x="251520" y="188640"/>
            <a:ext cx="1426994" cy="400110"/>
          </a:xfrm>
          <a:prstGeom prst="rect">
            <a:avLst/>
          </a:prstGeom>
          <a:noFill/>
        </p:spPr>
        <p:txBody>
          <a:bodyPr wrap="none" rtlCol="0">
            <a:spAutoFit/>
          </a:bodyPr>
          <a:lstStyle/>
          <a:p>
            <a:r>
              <a:rPr lang="ja-JP" altLang="en-US" sz="2000" smtClean="0"/>
              <a:t>実験手続き</a:t>
            </a:r>
            <a:endParaRPr lang="en-US" altLang="ja-JP" sz="2000" dirty="0"/>
          </a:p>
        </p:txBody>
      </p:sp>
      <p:grpSp>
        <p:nvGrpSpPr>
          <p:cNvPr id="3" name="グループ化 2"/>
          <p:cNvGrpSpPr/>
          <p:nvPr/>
        </p:nvGrpSpPr>
        <p:grpSpPr>
          <a:xfrm>
            <a:off x="129275" y="908720"/>
            <a:ext cx="8691197" cy="2232248"/>
            <a:chOff x="129275" y="908720"/>
            <a:chExt cx="8691197" cy="2232248"/>
          </a:xfrm>
        </p:grpSpPr>
        <p:sp>
          <p:nvSpPr>
            <p:cNvPr id="40" name="角丸四角形 39"/>
            <p:cNvSpPr/>
            <p:nvPr/>
          </p:nvSpPr>
          <p:spPr>
            <a:xfrm>
              <a:off x="129275" y="908720"/>
              <a:ext cx="3911903" cy="297495"/>
            </a:xfrm>
            <a:prstGeom prst="round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rgbClr val="FF4747"/>
                  </a:solidFill>
                </a:rPr>
                <a:t>▼</a:t>
              </a:r>
              <a:r>
                <a:rPr kumimoji="1" lang="ja-JP" altLang="en-US" u="sng" dirty="0" smtClean="0">
                  <a:solidFill>
                    <a:schemeClr val="tx1"/>
                  </a:solidFill>
                </a:rPr>
                <a:t>計測スケジュール</a:t>
              </a:r>
              <a:r>
                <a:rPr lang="ja-JP" altLang="en-US" u="sng" dirty="0" smtClean="0">
                  <a:solidFill>
                    <a:schemeClr val="tx1"/>
                  </a:solidFill>
                </a:rPr>
                <a:t>および施術風景</a:t>
              </a:r>
              <a:endParaRPr kumimoji="1" lang="ja-JP" altLang="en-US" u="sng" dirty="0">
                <a:solidFill>
                  <a:schemeClr val="tx1"/>
                </a:solidFill>
              </a:endParaRPr>
            </a:p>
          </p:txBody>
        </p:sp>
        <p:sp>
          <p:nvSpPr>
            <p:cNvPr id="41" name="テキスト ボックス 40"/>
            <p:cNvSpPr txBox="1"/>
            <p:nvPr/>
          </p:nvSpPr>
          <p:spPr>
            <a:xfrm>
              <a:off x="387440" y="1206215"/>
              <a:ext cx="8072992" cy="646331"/>
            </a:xfrm>
            <a:prstGeom prst="rect">
              <a:avLst/>
            </a:prstGeom>
            <a:noFill/>
          </p:spPr>
          <p:txBody>
            <a:bodyPr wrap="square" rtlCol="0">
              <a:spAutoFit/>
            </a:bodyPr>
            <a:lstStyle/>
            <a:p>
              <a:r>
                <a:rPr lang="ja-JP" altLang="en-US" dirty="0" smtClean="0">
                  <a:latin typeface="+mj-ea"/>
                  <a:ea typeface="+mj-ea"/>
                </a:rPr>
                <a:t>　安静状態を</a:t>
              </a:r>
              <a:r>
                <a:rPr lang="en-US" altLang="ja-JP" dirty="0" smtClean="0">
                  <a:latin typeface="+mj-ea"/>
                  <a:ea typeface="+mj-ea"/>
                </a:rPr>
                <a:t>5</a:t>
              </a:r>
              <a:r>
                <a:rPr lang="ja-JP" altLang="en-US" dirty="0" smtClean="0">
                  <a:latin typeface="+mj-ea"/>
                  <a:ea typeface="+mj-ea"/>
                </a:rPr>
                <a:t>分間測定し、その後施術を開始した。安静前、施術</a:t>
              </a:r>
              <a:r>
                <a:rPr lang="ja-JP" altLang="en-US" smtClean="0">
                  <a:latin typeface="+mj-ea"/>
                  <a:ea typeface="+mj-ea"/>
                </a:rPr>
                <a:t>終了後に心理指標へ</a:t>
              </a:r>
              <a:r>
                <a:rPr lang="ja-JP" altLang="en-US" dirty="0" smtClean="0">
                  <a:latin typeface="+mj-ea"/>
                  <a:ea typeface="+mj-ea"/>
                </a:rPr>
                <a:t>の回答を求めた。</a:t>
              </a:r>
              <a:endParaRPr kumimoji="1" lang="en-US" altLang="ja-JP" dirty="0" smtClean="0">
                <a:latin typeface="+mj-ea"/>
                <a:ea typeface="+mj-ea"/>
              </a:endParaRPr>
            </a:p>
          </p:txBody>
        </p:sp>
        <p:grpSp>
          <p:nvGrpSpPr>
            <p:cNvPr id="2" name="グループ化 1"/>
            <p:cNvGrpSpPr/>
            <p:nvPr/>
          </p:nvGrpSpPr>
          <p:grpSpPr>
            <a:xfrm>
              <a:off x="157740" y="1718783"/>
              <a:ext cx="8662732" cy="1422185"/>
              <a:chOff x="157740" y="1718783"/>
              <a:chExt cx="8662732" cy="1422185"/>
            </a:xfrm>
          </p:grpSpPr>
          <p:sp>
            <p:nvSpPr>
              <p:cNvPr id="35" name="正方形/長方形 34"/>
              <p:cNvSpPr/>
              <p:nvPr/>
            </p:nvSpPr>
            <p:spPr>
              <a:xfrm>
                <a:off x="2429202" y="2274427"/>
                <a:ext cx="3223952" cy="45621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ネック</a:t>
                </a:r>
                <a:r>
                  <a:rPr lang="en-US" altLang="ja-JP" dirty="0" smtClean="0">
                    <a:solidFill>
                      <a:schemeClr val="tx1"/>
                    </a:solidFill>
                  </a:rPr>
                  <a:t>&amp;</a:t>
                </a:r>
                <a:r>
                  <a:rPr lang="ja-JP" altLang="en-US" dirty="0" smtClean="0">
                    <a:solidFill>
                      <a:schemeClr val="tx1"/>
                    </a:solidFill>
                  </a:rPr>
                  <a:t>ショルダー</a:t>
                </a:r>
                <a:r>
                  <a:rPr lang="en-US" altLang="ja-JP" dirty="0" smtClean="0">
                    <a:solidFill>
                      <a:schemeClr val="tx1"/>
                    </a:solidFill>
                  </a:rPr>
                  <a:t>13</a:t>
                </a:r>
                <a:r>
                  <a:rPr lang="ja-JP" altLang="en-US" dirty="0" smtClean="0">
                    <a:solidFill>
                      <a:schemeClr val="tx1"/>
                    </a:solidFill>
                  </a:rPr>
                  <a:t>分</a:t>
                </a:r>
                <a:endParaRPr kumimoji="1" lang="ja-JP" altLang="en-US" sz="2000" dirty="0">
                  <a:solidFill>
                    <a:schemeClr val="tx1"/>
                  </a:solidFill>
                </a:endParaRPr>
              </a:p>
            </p:txBody>
          </p:sp>
          <p:sp>
            <p:nvSpPr>
              <p:cNvPr id="36" name="正方形/長方形 35"/>
              <p:cNvSpPr/>
              <p:nvPr/>
            </p:nvSpPr>
            <p:spPr>
              <a:xfrm>
                <a:off x="583096" y="2275116"/>
                <a:ext cx="1621878" cy="45483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安静</a:t>
                </a:r>
                <a:r>
                  <a:rPr lang="en-US" altLang="ja-JP" dirty="0" smtClean="0">
                    <a:solidFill>
                      <a:schemeClr val="tx1"/>
                    </a:solidFill>
                  </a:rPr>
                  <a:t>5</a:t>
                </a:r>
                <a:r>
                  <a:rPr lang="ja-JP" altLang="en-US" dirty="0" smtClean="0">
                    <a:solidFill>
                      <a:schemeClr val="tx1"/>
                    </a:solidFill>
                  </a:rPr>
                  <a:t>分</a:t>
                </a:r>
                <a:endParaRPr kumimoji="1" lang="ja-JP" altLang="en-US" sz="2000" dirty="0">
                  <a:solidFill>
                    <a:schemeClr val="tx1"/>
                  </a:solidFill>
                </a:endParaRPr>
              </a:p>
            </p:txBody>
          </p:sp>
          <p:cxnSp>
            <p:nvCxnSpPr>
              <p:cNvPr id="37" name="直線矢印コネクタ 36"/>
              <p:cNvCxnSpPr/>
              <p:nvPr/>
            </p:nvCxnSpPr>
            <p:spPr>
              <a:xfrm>
                <a:off x="2204974" y="2502171"/>
                <a:ext cx="224228" cy="73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a:off x="5655843" y="2502171"/>
                <a:ext cx="224228" cy="73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正方形/長方形 38"/>
              <p:cNvSpPr/>
              <p:nvPr/>
            </p:nvSpPr>
            <p:spPr>
              <a:xfrm>
                <a:off x="5884552" y="2274427"/>
                <a:ext cx="2503872" cy="45621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latin typeface="+mj-lt"/>
                  </a:rPr>
                  <a:t>ハンド</a:t>
                </a:r>
                <a:r>
                  <a:rPr lang="en-US" altLang="ja-JP" dirty="0">
                    <a:solidFill>
                      <a:schemeClr val="tx1"/>
                    </a:solidFill>
                    <a:latin typeface="+mj-lt"/>
                  </a:rPr>
                  <a:t>&amp;</a:t>
                </a:r>
                <a:r>
                  <a:rPr lang="ja-JP" altLang="en-US" dirty="0" smtClean="0">
                    <a:solidFill>
                      <a:schemeClr val="tx1"/>
                    </a:solidFill>
                    <a:latin typeface="+mj-lt"/>
                  </a:rPr>
                  <a:t>アーム</a:t>
                </a:r>
                <a:r>
                  <a:rPr lang="en-US" altLang="ja-JP" dirty="0" smtClean="0">
                    <a:solidFill>
                      <a:schemeClr val="tx1"/>
                    </a:solidFill>
                    <a:latin typeface="+mj-lt"/>
                  </a:rPr>
                  <a:t>14</a:t>
                </a:r>
                <a:r>
                  <a:rPr lang="ja-JP" altLang="en-US" dirty="0" smtClean="0">
                    <a:solidFill>
                      <a:schemeClr val="tx1"/>
                    </a:solidFill>
                    <a:latin typeface="+mj-lt"/>
                  </a:rPr>
                  <a:t>分</a:t>
                </a:r>
                <a:endParaRPr kumimoji="1" lang="ja-JP" altLang="en-US" sz="2000" dirty="0">
                  <a:solidFill>
                    <a:schemeClr val="tx1"/>
                  </a:solidFill>
                  <a:latin typeface="+mj-lt"/>
                </a:endParaRPr>
              </a:p>
            </p:txBody>
          </p:sp>
          <p:sp>
            <p:nvSpPr>
              <p:cNvPr id="30" name="テキスト ボックス 29"/>
              <p:cNvSpPr txBox="1"/>
              <p:nvPr/>
            </p:nvSpPr>
            <p:spPr>
              <a:xfrm>
                <a:off x="157740" y="2476378"/>
                <a:ext cx="473506" cy="326036"/>
              </a:xfrm>
              <a:prstGeom prst="rect">
                <a:avLst/>
              </a:prstGeom>
              <a:noFill/>
            </p:spPr>
            <p:txBody>
              <a:bodyPr wrap="square" rtlCol="0">
                <a:spAutoFit/>
              </a:bodyPr>
              <a:lstStyle/>
              <a:p>
                <a:pPr algn="ctr"/>
                <a:r>
                  <a:rPr kumimoji="1" lang="ja-JP" altLang="en-US" dirty="0" smtClean="0"/>
                  <a:t>○</a:t>
                </a:r>
                <a:endParaRPr kumimoji="1" lang="ja-JP" altLang="en-US" dirty="0"/>
              </a:p>
            </p:txBody>
          </p:sp>
          <p:sp>
            <p:nvSpPr>
              <p:cNvPr id="31" name="テキスト ボックス 30"/>
              <p:cNvSpPr txBox="1"/>
              <p:nvPr/>
            </p:nvSpPr>
            <p:spPr>
              <a:xfrm>
                <a:off x="8346966" y="2476378"/>
                <a:ext cx="473506" cy="326036"/>
              </a:xfrm>
              <a:prstGeom prst="rect">
                <a:avLst/>
              </a:prstGeom>
              <a:noFill/>
            </p:spPr>
            <p:txBody>
              <a:bodyPr wrap="square" rtlCol="0">
                <a:spAutoFit/>
              </a:bodyPr>
              <a:lstStyle/>
              <a:p>
                <a:pPr algn="ctr"/>
                <a:r>
                  <a:rPr kumimoji="1" lang="ja-JP" altLang="en-US" dirty="0" smtClean="0"/>
                  <a:t>○</a:t>
                </a:r>
                <a:endParaRPr kumimoji="1" lang="ja-JP" altLang="en-US" dirty="0"/>
              </a:p>
            </p:txBody>
          </p:sp>
          <p:sp>
            <p:nvSpPr>
              <p:cNvPr id="32" name="テキスト ボックス 31"/>
              <p:cNvSpPr txBox="1"/>
              <p:nvPr/>
            </p:nvSpPr>
            <p:spPr>
              <a:xfrm>
                <a:off x="5508104" y="2802414"/>
                <a:ext cx="3312368" cy="338554"/>
              </a:xfrm>
              <a:prstGeom prst="rect">
                <a:avLst/>
              </a:prstGeom>
              <a:noFill/>
            </p:spPr>
            <p:txBody>
              <a:bodyPr wrap="square" rtlCol="0">
                <a:spAutoFit/>
              </a:bodyPr>
              <a:lstStyle/>
              <a:p>
                <a:pPr algn="r"/>
                <a:r>
                  <a:rPr kumimoji="1" lang="ja-JP" altLang="en-US" sz="1600" smtClean="0"/>
                  <a:t>○：</a:t>
                </a:r>
                <a:r>
                  <a:rPr lang="ja-JP" altLang="en-US" sz="1600"/>
                  <a:t>心理指標</a:t>
                </a:r>
                <a:r>
                  <a:rPr kumimoji="1" lang="ja-JP" altLang="en-US" sz="1600" smtClean="0"/>
                  <a:t>へ</a:t>
                </a:r>
                <a:r>
                  <a:rPr kumimoji="1" lang="ja-JP" altLang="en-US" sz="1600" dirty="0" smtClean="0"/>
                  <a:t>の回答</a:t>
                </a:r>
                <a:endParaRPr kumimoji="1" lang="ja-JP" altLang="en-US" sz="1600" dirty="0"/>
              </a:p>
            </p:txBody>
          </p:sp>
          <p:sp>
            <p:nvSpPr>
              <p:cNvPr id="33" name="右中かっこ 32"/>
              <p:cNvSpPr/>
              <p:nvPr/>
            </p:nvSpPr>
            <p:spPr>
              <a:xfrm rot="16200000">
                <a:off x="5289510" y="-860398"/>
                <a:ext cx="238607" cy="5959220"/>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4" name="テキスト ボックス 33"/>
              <p:cNvSpPr txBox="1"/>
              <p:nvPr/>
            </p:nvSpPr>
            <p:spPr>
              <a:xfrm>
                <a:off x="4191218" y="1718783"/>
                <a:ext cx="2435190" cy="326036"/>
              </a:xfrm>
              <a:prstGeom prst="rect">
                <a:avLst/>
              </a:prstGeom>
              <a:noFill/>
            </p:spPr>
            <p:txBody>
              <a:bodyPr wrap="square" rtlCol="0">
                <a:spAutoFit/>
              </a:bodyPr>
              <a:lstStyle/>
              <a:p>
                <a:pPr algn="ctr"/>
                <a:r>
                  <a:rPr kumimoji="1" lang="ja-JP" altLang="en-US" dirty="0" smtClean="0">
                    <a:solidFill>
                      <a:srgbClr val="FD4545"/>
                    </a:solidFill>
                  </a:rPr>
                  <a:t>施術期間</a:t>
                </a:r>
                <a:endParaRPr kumimoji="1" lang="ja-JP" altLang="en-US" dirty="0">
                  <a:solidFill>
                    <a:srgbClr val="FD4545"/>
                  </a:solidFill>
                </a:endParaRPr>
              </a:p>
            </p:txBody>
          </p:sp>
        </p:grpSp>
      </p:grpSp>
    </p:spTree>
    <p:extLst>
      <p:ext uri="{BB962C8B-B14F-4D97-AF65-F5344CB8AC3E}">
        <p14:creationId xmlns:p14="http://schemas.microsoft.com/office/powerpoint/2010/main" val="547063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1000"/>
                                        <p:tgtEl>
                                          <p:spTgt spid="2051"/>
                                        </p:tgtEl>
                                      </p:cBhvr>
                                    </p:animEffect>
                                    <p:anim calcmode="lin" valueType="num">
                                      <p:cBhvr>
                                        <p:cTn id="8" dur="1000" fill="hold"/>
                                        <p:tgtEl>
                                          <p:spTgt spid="2051"/>
                                        </p:tgtEl>
                                        <p:attrNameLst>
                                          <p:attrName>ppt_x</p:attrName>
                                        </p:attrNameLst>
                                      </p:cBhvr>
                                      <p:tavLst>
                                        <p:tav tm="0">
                                          <p:val>
                                            <p:strVal val="#ppt_x"/>
                                          </p:val>
                                        </p:tav>
                                        <p:tav tm="100000">
                                          <p:val>
                                            <p:strVal val="#ppt_x"/>
                                          </p:val>
                                        </p:tav>
                                      </p:tavLst>
                                    </p:anim>
                                    <p:anim calcmode="lin" valueType="num">
                                      <p:cBhvr>
                                        <p:cTn id="9"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1000"/>
                                        <p:tgtEl>
                                          <p:spTgt spid="2050"/>
                                        </p:tgtEl>
                                      </p:cBhvr>
                                    </p:animEffect>
                                    <p:anim calcmode="lin" valueType="num">
                                      <p:cBhvr>
                                        <p:cTn id="15" dur="1000" fill="hold"/>
                                        <p:tgtEl>
                                          <p:spTgt spid="2050"/>
                                        </p:tgtEl>
                                        <p:attrNameLst>
                                          <p:attrName>ppt_x</p:attrName>
                                        </p:attrNameLst>
                                      </p:cBhvr>
                                      <p:tavLst>
                                        <p:tav tm="0">
                                          <p:val>
                                            <p:strVal val="#ppt_x"/>
                                          </p:val>
                                        </p:tav>
                                        <p:tav tm="100000">
                                          <p:val>
                                            <p:strVal val="#ppt_x"/>
                                          </p:val>
                                        </p:tav>
                                      </p:tavLst>
                                    </p:anim>
                                    <p:anim calcmode="lin" valueType="num">
                                      <p:cBhvr>
                                        <p:cTn id="16"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2015716" y="1115452"/>
            <a:ext cx="5112568" cy="5697924"/>
            <a:chOff x="1907704" y="1115452"/>
            <a:chExt cx="5112568" cy="5697924"/>
          </a:xfrm>
        </p:grpSpPr>
        <p:grpSp>
          <p:nvGrpSpPr>
            <p:cNvPr id="81" name="グループ化 80"/>
            <p:cNvGrpSpPr/>
            <p:nvPr/>
          </p:nvGrpSpPr>
          <p:grpSpPr>
            <a:xfrm rot="10800000">
              <a:off x="1907704" y="1115452"/>
              <a:ext cx="5112568" cy="5272047"/>
              <a:chOff x="2051720" y="888050"/>
              <a:chExt cx="5112568" cy="5272047"/>
            </a:xfrm>
          </p:grpSpPr>
          <p:sp>
            <p:nvSpPr>
              <p:cNvPr id="5" name="正方形/長方形 4"/>
              <p:cNvSpPr/>
              <p:nvPr/>
            </p:nvSpPr>
            <p:spPr>
              <a:xfrm>
                <a:off x="2051720" y="888050"/>
                <a:ext cx="5112568" cy="527204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smtClean="0">
                  <a:solidFill>
                    <a:sysClr val="windowText" lastClr="000000"/>
                  </a:solidFill>
                </a:endParaRPr>
              </a:p>
            </p:txBody>
          </p:sp>
          <p:grpSp>
            <p:nvGrpSpPr>
              <p:cNvPr id="79" name="グループ化 78"/>
              <p:cNvGrpSpPr/>
              <p:nvPr/>
            </p:nvGrpSpPr>
            <p:grpSpPr>
              <a:xfrm>
                <a:off x="2375756" y="1125928"/>
                <a:ext cx="4464496" cy="4796291"/>
                <a:chOff x="2483768" y="1291798"/>
                <a:chExt cx="4464496" cy="4796291"/>
              </a:xfrm>
            </p:grpSpPr>
            <p:sp>
              <p:nvSpPr>
                <p:cNvPr id="15" name="正方形/長方形 14"/>
                <p:cNvSpPr/>
                <p:nvPr/>
              </p:nvSpPr>
              <p:spPr>
                <a:xfrm rot="10800000">
                  <a:off x="4572000" y="2669169"/>
                  <a:ext cx="360040" cy="288032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lstStyle/>
                <a:p>
                  <a:pPr algn="ctr"/>
                  <a:r>
                    <a:rPr kumimoji="1" lang="ja-JP" altLang="en-US" sz="1600" smtClean="0">
                      <a:solidFill>
                        <a:sysClr val="windowText" lastClr="000000"/>
                      </a:solidFill>
                    </a:rPr>
                    <a:t>パーティション</a:t>
                  </a:r>
                  <a:endParaRPr kumimoji="1" lang="en-US" altLang="ja-JP" sz="1600" dirty="0" smtClean="0">
                    <a:solidFill>
                      <a:sysClr val="windowText" lastClr="000000"/>
                    </a:solidFill>
                  </a:endParaRPr>
                </a:p>
              </p:txBody>
            </p:sp>
            <p:grpSp>
              <p:nvGrpSpPr>
                <p:cNvPr id="69" name="グループ化 68"/>
                <p:cNvGrpSpPr/>
                <p:nvPr/>
              </p:nvGrpSpPr>
              <p:grpSpPr>
                <a:xfrm>
                  <a:off x="2483768" y="2769727"/>
                  <a:ext cx="1728192" cy="2679204"/>
                  <a:chOff x="1691680" y="3360465"/>
                  <a:chExt cx="1728192" cy="2679204"/>
                </a:xfrm>
              </p:grpSpPr>
              <p:grpSp>
                <p:nvGrpSpPr>
                  <p:cNvPr id="38" name="グループ化 37"/>
                  <p:cNvGrpSpPr/>
                  <p:nvPr/>
                </p:nvGrpSpPr>
                <p:grpSpPr>
                  <a:xfrm>
                    <a:off x="2645682" y="3360465"/>
                    <a:ext cx="774190" cy="2153294"/>
                    <a:chOff x="2609678" y="3144441"/>
                    <a:chExt cx="774190" cy="2153294"/>
                  </a:xfrm>
                </p:grpSpPr>
                <p:grpSp>
                  <p:nvGrpSpPr>
                    <p:cNvPr id="8" name="グループ化 7"/>
                    <p:cNvGrpSpPr/>
                    <p:nvPr/>
                  </p:nvGrpSpPr>
                  <p:grpSpPr>
                    <a:xfrm>
                      <a:off x="2627784" y="3144441"/>
                      <a:ext cx="756084" cy="860623"/>
                      <a:chOff x="2627784" y="4257092"/>
                      <a:chExt cx="756084" cy="860623"/>
                    </a:xfrm>
                  </p:grpSpPr>
                  <p:sp>
                    <p:nvSpPr>
                      <p:cNvPr id="9" name="二等辺三角形 8"/>
                      <p:cNvSpPr/>
                      <p:nvPr/>
                    </p:nvSpPr>
                    <p:spPr>
                      <a:xfrm rot="10800000">
                        <a:off x="2922766" y="4986017"/>
                        <a:ext cx="166121" cy="131698"/>
                      </a:xfrm>
                      <a:prstGeom prst="triangl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rot="10800000">
                        <a:off x="2627784" y="4257092"/>
                        <a:ext cx="756084" cy="756084"/>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smtClean="0">
                            <a:solidFill>
                              <a:sysClr val="windowText" lastClr="000000"/>
                            </a:solidFill>
                          </a:rPr>
                          <a:t>施術者</a:t>
                        </a:r>
                        <a:endParaRPr kumimoji="1" lang="ja-JP" altLang="en-US" sz="1600">
                          <a:solidFill>
                            <a:sysClr val="windowText" lastClr="000000"/>
                          </a:solidFill>
                        </a:endParaRPr>
                      </a:p>
                    </p:txBody>
                  </p:sp>
                </p:grpSp>
                <p:grpSp>
                  <p:nvGrpSpPr>
                    <p:cNvPr id="12" name="グループ化 11"/>
                    <p:cNvGrpSpPr/>
                    <p:nvPr/>
                  </p:nvGrpSpPr>
                  <p:grpSpPr>
                    <a:xfrm>
                      <a:off x="2609678" y="4437112"/>
                      <a:ext cx="756084" cy="860623"/>
                      <a:chOff x="2627784" y="4257092"/>
                      <a:chExt cx="756084" cy="860623"/>
                    </a:xfrm>
                  </p:grpSpPr>
                  <p:sp>
                    <p:nvSpPr>
                      <p:cNvPr id="13" name="二等辺三角形 12"/>
                      <p:cNvSpPr/>
                      <p:nvPr/>
                    </p:nvSpPr>
                    <p:spPr>
                      <a:xfrm rot="10800000">
                        <a:off x="2922766" y="4986017"/>
                        <a:ext cx="166121" cy="131698"/>
                      </a:xfrm>
                      <a:prstGeom prst="triangl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rot="10800000">
                        <a:off x="2627784" y="4257092"/>
                        <a:ext cx="756084" cy="756084"/>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a:solidFill>
                              <a:sysClr val="windowText" lastClr="000000"/>
                            </a:solidFill>
                          </a:rPr>
                          <a:t>参加</a:t>
                        </a:r>
                        <a:r>
                          <a:rPr lang="ja-JP" altLang="en-US" sz="1600" smtClean="0">
                            <a:solidFill>
                              <a:sysClr val="windowText" lastClr="000000"/>
                            </a:solidFill>
                          </a:rPr>
                          <a:t>者</a:t>
                        </a:r>
                        <a:endParaRPr kumimoji="1" lang="ja-JP" altLang="en-US" sz="1600">
                          <a:solidFill>
                            <a:sysClr val="windowText" lastClr="000000"/>
                          </a:solidFill>
                        </a:endParaRPr>
                      </a:p>
                    </p:txBody>
                  </p:sp>
                </p:grpSp>
              </p:grpSp>
              <p:grpSp>
                <p:nvGrpSpPr>
                  <p:cNvPr id="25" name="グループ化 24"/>
                  <p:cNvGrpSpPr/>
                  <p:nvPr/>
                </p:nvGrpSpPr>
                <p:grpSpPr>
                  <a:xfrm>
                    <a:off x="1691680" y="5256426"/>
                    <a:ext cx="783243" cy="783243"/>
                    <a:chOff x="1943708" y="4824378"/>
                    <a:chExt cx="783243" cy="783243"/>
                  </a:xfrm>
                </p:grpSpPr>
                <p:sp>
                  <p:nvSpPr>
                    <p:cNvPr id="17" name="円/楕円 16"/>
                    <p:cNvSpPr/>
                    <p:nvPr/>
                  </p:nvSpPr>
                  <p:spPr>
                    <a:xfrm>
                      <a:off x="1943708" y="4824378"/>
                      <a:ext cx="783243" cy="78324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ysClr val="windowText" lastClr="000000"/>
                        </a:solidFill>
                      </a:endParaRPr>
                    </a:p>
                  </p:txBody>
                </p:sp>
                <p:sp>
                  <p:nvSpPr>
                    <p:cNvPr id="18" name="テキスト ボックス 17"/>
                    <p:cNvSpPr txBox="1"/>
                    <p:nvPr/>
                  </p:nvSpPr>
                  <p:spPr>
                    <a:xfrm rot="10800000">
                      <a:off x="1962471" y="4923612"/>
                      <a:ext cx="745717" cy="584775"/>
                    </a:xfrm>
                    <a:prstGeom prst="rect">
                      <a:avLst/>
                    </a:prstGeom>
                    <a:noFill/>
                  </p:spPr>
                  <p:txBody>
                    <a:bodyPr wrap="none" rtlCol="0">
                      <a:spAutoFit/>
                    </a:bodyPr>
                    <a:lstStyle/>
                    <a:p>
                      <a:pPr algn="ctr"/>
                      <a:r>
                        <a:rPr lang="ja-JP" altLang="en-US" sz="1600" smtClean="0"/>
                        <a:t>ハンド</a:t>
                      </a:r>
                      <a:endParaRPr lang="en-US" altLang="ja-JP" sz="1600" smtClean="0"/>
                    </a:p>
                    <a:p>
                      <a:pPr algn="ctr"/>
                      <a:r>
                        <a:rPr lang="ja-JP" altLang="en-US" sz="1600" smtClean="0"/>
                        <a:t>用イス</a:t>
                      </a:r>
                      <a:endParaRPr lang="ja-JP" altLang="en-US" sz="1600"/>
                    </a:p>
                  </p:txBody>
                </p:sp>
              </p:grpSp>
            </p:grpSp>
            <p:grpSp>
              <p:nvGrpSpPr>
                <p:cNvPr id="68" name="グループ化 67"/>
                <p:cNvGrpSpPr/>
                <p:nvPr/>
              </p:nvGrpSpPr>
              <p:grpSpPr>
                <a:xfrm>
                  <a:off x="5292080" y="2733723"/>
                  <a:ext cx="1656184" cy="2751212"/>
                  <a:chOff x="4427984" y="3261231"/>
                  <a:chExt cx="1656184" cy="2751212"/>
                </a:xfrm>
              </p:grpSpPr>
              <p:grpSp>
                <p:nvGrpSpPr>
                  <p:cNvPr id="51" name="グループ化 50"/>
                  <p:cNvGrpSpPr/>
                  <p:nvPr/>
                </p:nvGrpSpPr>
                <p:grpSpPr>
                  <a:xfrm>
                    <a:off x="4427984" y="3261231"/>
                    <a:ext cx="774190" cy="2153294"/>
                    <a:chOff x="2609678" y="3144441"/>
                    <a:chExt cx="774190" cy="2153294"/>
                  </a:xfrm>
                </p:grpSpPr>
                <p:grpSp>
                  <p:nvGrpSpPr>
                    <p:cNvPr id="55" name="グループ化 54"/>
                    <p:cNvGrpSpPr/>
                    <p:nvPr/>
                  </p:nvGrpSpPr>
                  <p:grpSpPr>
                    <a:xfrm>
                      <a:off x="2627784" y="3144441"/>
                      <a:ext cx="756084" cy="860623"/>
                      <a:chOff x="2627784" y="4257092"/>
                      <a:chExt cx="756084" cy="860623"/>
                    </a:xfrm>
                  </p:grpSpPr>
                  <p:sp>
                    <p:nvSpPr>
                      <p:cNvPr id="59" name="二等辺三角形 58"/>
                      <p:cNvSpPr/>
                      <p:nvPr/>
                    </p:nvSpPr>
                    <p:spPr>
                      <a:xfrm rot="10800000">
                        <a:off x="2922766" y="4986017"/>
                        <a:ext cx="166121" cy="131698"/>
                      </a:xfrm>
                      <a:prstGeom prst="triangl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p:nvSpPr>
                    <p:spPr>
                      <a:xfrm rot="10800000">
                        <a:off x="2627784" y="4257092"/>
                        <a:ext cx="756084" cy="756084"/>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smtClean="0">
                            <a:solidFill>
                              <a:sysClr val="windowText" lastClr="000000"/>
                            </a:solidFill>
                          </a:rPr>
                          <a:t>施術者</a:t>
                        </a:r>
                        <a:endParaRPr kumimoji="1" lang="ja-JP" altLang="en-US" sz="1600">
                          <a:solidFill>
                            <a:sysClr val="windowText" lastClr="000000"/>
                          </a:solidFill>
                        </a:endParaRPr>
                      </a:p>
                    </p:txBody>
                  </p:sp>
                </p:grpSp>
                <p:grpSp>
                  <p:nvGrpSpPr>
                    <p:cNvPr id="56" name="グループ化 55"/>
                    <p:cNvGrpSpPr/>
                    <p:nvPr/>
                  </p:nvGrpSpPr>
                  <p:grpSpPr>
                    <a:xfrm>
                      <a:off x="2609678" y="4437112"/>
                      <a:ext cx="756084" cy="860623"/>
                      <a:chOff x="2627784" y="4257092"/>
                      <a:chExt cx="756084" cy="860623"/>
                    </a:xfrm>
                  </p:grpSpPr>
                  <p:sp>
                    <p:nvSpPr>
                      <p:cNvPr id="57" name="二等辺三角形 56"/>
                      <p:cNvSpPr/>
                      <p:nvPr/>
                    </p:nvSpPr>
                    <p:spPr>
                      <a:xfrm rot="10800000">
                        <a:off x="2922766" y="4986017"/>
                        <a:ext cx="166121" cy="131698"/>
                      </a:xfrm>
                      <a:prstGeom prst="triangl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円/楕円 57"/>
                      <p:cNvSpPr/>
                      <p:nvPr/>
                    </p:nvSpPr>
                    <p:spPr>
                      <a:xfrm rot="10800000">
                        <a:off x="2627784" y="4257092"/>
                        <a:ext cx="756084" cy="756084"/>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a:solidFill>
                              <a:sysClr val="windowText" lastClr="000000"/>
                            </a:solidFill>
                          </a:rPr>
                          <a:t>参加</a:t>
                        </a:r>
                        <a:r>
                          <a:rPr lang="ja-JP" altLang="en-US" sz="1600" smtClean="0">
                            <a:solidFill>
                              <a:sysClr val="windowText" lastClr="000000"/>
                            </a:solidFill>
                          </a:rPr>
                          <a:t>者</a:t>
                        </a:r>
                        <a:endParaRPr kumimoji="1" lang="ja-JP" altLang="en-US" sz="1600">
                          <a:solidFill>
                            <a:sysClr val="windowText" lastClr="000000"/>
                          </a:solidFill>
                        </a:endParaRPr>
                      </a:p>
                    </p:txBody>
                  </p:sp>
                </p:grpSp>
              </p:grpSp>
              <p:grpSp>
                <p:nvGrpSpPr>
                  <p:cNvPr id="52" name="グループ化 51"/>
                  <p:cNvGrpSpPr/>
                  <p:nvPr/>
                </p:nvGrpSpPr>
                <p:grpSpPr>
                  <a:xfrm>
                    <a:off x="5300925" y="5229200"/>
                    <a:ext cx="783243" cy="783243"/>
                    <a:chOff x="2051720" y="4869160"/>
                    <a:chExt cx="783243" cy="783243"/>
                  </a:xfrm>
                </p:grpSpPr>
                <p:sp>
                  <p:nvSpPr>
                    <p:cNvPr id="53" name="円/楕円 52"/>
                    <p:cNvSpPr/>
                    <p:nvPr/>
                  </p:nvSpPr>
                  <p:spPr>
                    <a:xfrm rot="10800000">
                      <a:off x="2051720" y="4869160"/>
                      <a:ext cx="783243" cy="78324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ysClr val="windowText" lastClr="000000"/>
                        </a:solidFill>
                      </a:endParaRPr>
                    </a:p>
                  </p:txBody>
                </p:sp>
                <p:sp>
                  <p:nvSpPr>
                    <p:cNvPr id="54" name="テキスト ボックス 53"/>
                    <p:cNvSpPr txBox="1"/>
                    <p:nvPr/>
                  </p:nvSpPr>
                  <p:spPr>
                    <a:xfrm rot="10800000">
                      <a:off x="2070483" y="4968394"/>
                      <a:ext cx="745717" cy="584775"/>
                    </a:xfrm>
                    <a:prstGeom prst="rect">
                      <a:avLst/>
                    </a:prstGeom>
                    <a:noFill/>
                  </p:spPr>
                  <p:txBody>
                    <a:bodyPr wrap="none" rtlCol="0">
                      <a:spAutoFit/>
                    </a:bodyPr>
                    <a:lstStyle/>
                    <a:p>
                      <a:pPr algn="ctr"/>
                      <a:r>
                        <a:rPr lang="ja-JP" altLang="en-US" sz="1600" smtClean="0"/>
                        <a:t>ハンド</a:t>
                      </a:r>
                      <a:endParaRPr lang="en-US" altLang="ja-JP" sz="1600" smtClean="0"/>
                    </a:p>
                    <a:p>
                      <a:pPr algn="ctr"/>
                      <a:r>
                        <a:rPr lang="ja-JP" altLang="en-US" sz="1600" smtClean="0"/>
                        <a:t>用イス</a:t>
                      </a:r>
                      <a:endParaRPr lang="ja-JP" altLang="en-US" sz="1600"/>
                    </a:p>
                  </p:txBody>
                </p:sp>
              </p:grpSp>
            </p:grpSp>
            <p:sp>
              <p:nvSpPr>
                <p:cNvPr id="70" name="正方形/長方形 69"/>
                <p:cNvSpPr/>
                <p:nvPr/>
              </p:nvSpPr>
              <p:spPr>
                <a:xfrm rot="5400000">
                  <a:off x="4572000" y="862623"/>
                  <a:ext cx="360040" cy="309634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600" smtClean="0">
                      <a:solidFill>
                        <a:sysClr val="windowText" lastClr="000000"/>
                      </a:solidFill>
                    </a:rPr>
                    <a:t>パーティション</a:t>
                  </a:r>
                  <a:endParaRPr kumimoji="1" lang="en-US" altLang="ja-JP" sz="1600" dirty="0" smtClean="0">
                    <a:solidFill>
                      <a:sysClr val="windowText" lastClr="000000"/>
                    </a:solidFill>
                  </a:endParaRPr>
                </a:p>
              </p:txBody>
            </p:sp>
            <p:grpSp>
              <p:nvGrpSpPr>
                <p:cNvPr id="74" name="グループ化 73"/>
                <p:cNvGrpSpPr/>
                <p:nvPr/>
              </p:nvGrpSpPr>
              <p:grpSpPr>
                <a:xfrm>
                  <a:off x="4373978" y="1291798"/>
                  <a:ext cx="756084" cy="860623"/>
                  <a:chOff x="3572272" y="1657045"/>
                  <a:chExt cx="756084" cy="860623"/>
                </a:xfrm>
              </p:grpSpPr>
              <p:sp>
                <p:nvSpPr>
                  <p:cNvPr id="72" name="二等辺三角形 71"/>
                  <p:cNvSpPr/>
                  <p:nvPr/>
                </p:nvSpPr>
                <p:spPr>
                  <a:xfrm rot="10800000">
                    <a:off x="3867254" y="2385970"/>
                    <a:ext cx="166121" cy="131698"/>
                  </a:xfrm>
                  <a:prstGeom prst="triangl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円/楕円 72"/>
                  <p:cNvSpPr/>
                  <p:nvPr/>
                </p:nvSpPr>
                <p:spPr>
                  <a:xfrm rot="10800000">
                    <a:off x="3572272" y="1657045"/>
                    <a:ext cx="756084" cy="756084"/>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smtClean="0">
                        <a:solidFill>
                          <a:sysClr val="windowText" lastClr="000000"/>
                        </a:solidFill>
                      </a:rPr>
                      <a:t>実験者</a:t>
                    </a:r>
                    <a:endParaRPr kumimoji="1" lang="ja-JP" altLang="en-US" sz="1600">
                      <a:solidFill>
                        <a:sysClr val="windowText" lastClr="000000"/>
                      </a:solidFill>
                    </a:endParaRPr>
                  </a:p>
                </p:txBody>
              </p:sp>
            </p:grpSp>
            <p:sp>
              <p:nvSpPr>
                <p:cNvPr id="75" name="正方形/長方形 74"/>
                <p:cNvSpPr/>
                <p:nvPr/>
              </p:nvSpPr>
              <p:spPr>
                <a:xfrm rot="5400000">
                  <a:off x="4521897" y="5333696"/>
                  <a:ext cx="460246" cy="104853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600">
                      <a:solidFill>
                        <a:sysClr val="windowText" lastClr="000000"/>
                      </a:solidFill>
                    </a:rPr>
                    <a:t>音楽</a:t>
                  </a:r>
                  <a:endParaRPr lang="en-US" altLang="ja-JP" sz="1600">
                    <a:solidFill>
                      <a:sysClr val="windowText" lastClr="000000"/>
                    </a:solidFill>
                  </a:endParaRPr>
                </a:p>
                <a:p>
                  <a:pPr algn="ctr"/>
                  <a:r>
                    <a:rPr lang="ja-JP" altLang="en-US" sz="1600">
                      <a:solidFill>
                        <a:sysClr val="windowText" lastClr="000000"/>
                      </a:solidFill>
                    </a:rPr>
                    <a:t>プレーヤー</a:t>
                  </a:r>
                  <a:endParaRPr lang="en-US" altLang="ja-JP" sz="1600" dirty="0">
                    <a:solidFill>
                      <a:sysClr val="windowText" lastClr="000000"/>
                    </a:solidFill>
                  </a:endParaRPr>
                </a:p>
              </p:txBody>
            </p:sp>
            <p:sp>
              <p:nvSpPr>
                <p:cNvPr id="77" name="正方形/長方形 76"/>
                <p:cNvSpPr/>
                <p:nvPr/>
              </p:nvSpPr>
              <p:spPr>
                <a:xfrm rot="13500000">
                  <a:off x="4092790" y="3475121"/>
                  <a:ext cx="314506" cy="60145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kumimoji="1" lang="ja-JP" altLang="en-US" sz="1200" dirty="0" smtClean="0">
                      <a:solidFill>
                        <a:sysClr val="windowText" lastClr="000000"/>
                      </a:solidFill>
                    </a:rPr>
                    <a:t>測定器</a:t>
                  </a:r>
                  <a:endParaRPr kumimoji="1" lang="en-US" altLang="ja-JP" sz="1200" dirty="0" smtClean="0">
                    <a:solidFill>
                      <a:sysClr val="windowText" lastClr="000000"/>
                    </a:solidFill>
                  </a:endParaRPr>
                </a:p>
              </p:txBody>
            </p:sp>
            <p:sp>
              <p:nvSpPr>
                <p:cNvPr id="78" name="正方形/長方形 77"/>
                <p:cNvSpPr/>
                <p:nvPr/>
              </p:nvSpPr>
              <p:spPr>
                <a:xfrm rot="18900000">
                  <a:off x="5119447" y="3494614"/>
                  <a:ext cx="314506" cy="55740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kumimoji="1" lang="ja-JP" altLang="en-US" sz="1200" dirty="0" smtClean="0">
                      <a:solidFill>
                        <a:sysClr val="windowText" lastClr="000000"/>
                      </a:solidFill>
                    </a:rPr>
                    <a:t>測定器</a:t>
                  </a:r>
                  <a:endParaRPr kumimoji="1" lang="en-US" altLang="ja-JP" sz="1200" dirty="0" smtClean="0">
                    <a:solidFill>
                      <a:sysClr val="windowText" lastClr="000000"/>
                    </a:solidFill>
                  </a:endParaRPr>
                </a:p>
              </p:txBody>
            </p:sp>
          </p:grpSp>
        </p:grpSp>
        <p:sp>
          <p:nvSpPr>
            <p:cNvPr id="2" name="テキスト ボックス 1"/>
            <p:cNvSpPr txBox="1"/>
            <p:nvPr/>
          </p:nvSpPr>
          <p:spPr>
            <a:xfrm>
              <a:off x="3358916" y="6444044"/>
              <a:ext cx="2221196" cy="369332"/>
            </a:xfrm>
            <a:prstGeom prst="rect">
              <a:avLst/>
            </a:prstGeom>
            <a:noFill/>
          </p:spPr>
          <p:txBody>
            <a:bodyPr wrap="square" rtlCol="0">
              <a:spAutoFit/>
            </a:bodyPr>
            <a:lstStyle/>
            <a:p>
              <a:pPr algn="ctr"/>
              <a:r>
                <a:rPr kumimoji="1" lang="ja-JP" altLang="en-US" dirty="0" smtClean="0"/>
                <a:t>配置図</a:t>
              </a:r>
              <a:endParaRPr kumimoji="1" lang="ja-JP" altLang="en-US" dirty="0"/>
            </a:p>
          </p:txBody>
        </p:sp>
      </p:grpSp>
      <p:sp>
        <p:nvSpPr>
          <p:cNvPr id="4" name="角丸四角形吹き出し 3"/>
          <p:cNvSpPr/>
          <p:nvPr/>
        </p:nvSpPr>
        <p:spPr>
          <a:xfrm>
            <a:off x="6156176" y="2924944"/>
            <a:ext cx="1944216" cy="734055"/>
          </a:xfrm>
          <a:prstGeom prst="wedgeRoundRectCallout">
            <a:avLst>
              <a:gd name="adj1" fmla="val -61087"/>
              <a:gd name="adj2" fmla="val 100169"/>
              <a:gd name="adj3" fmla="val 16667"/>
            </a:avLst>
          </a:prstGeom>
          <a:solidFill>
            <a:schemeClr val="bg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ysClr val="windowText" lastClr="000000"/>
                </a:solidFill>
              </a:rPr>
              <a:t>2</a:t>
            </a:r>
            <a:r>
              <a:rPr kumimoji="1" lang="ja-JP" altLang="en-US" dirty="0" smtClean="0">
                <a:solidFill>
                  <a:sysClr val="windowText" lastClr="000000"/>
                </a:solidFill>
              </a:rPr>
              <a:t>組の参加者を</a:t>
            </a:r>
            <a:endParaRPr kumimoji="1" lang="en-US" altLang="ja-JP" dirty="0" smtClean="0">
              <a:solidFill>
                <a:sysClr val="windowText" lastClr="000000"/>
              </a:solidFill>
            </a:endParaRPr>
          </a:p>
          <a:p>
            <a:pPr algn="ctr"/>
            <a:r>
              <a:rPr kumimoji="1" lang="ja-JP" altLang="en-US" dirty="0" smtClean="0">
                <a:solidFill>
                  <a:sysClr val="windowText" lastClr="000000"/>
                </a:solidFill>
              </a:rPr>
              <a:t>同時に測定</a:t>
            </a:r>
          </a:p>
        </p:txBody>
      </p:sp>
      <p:sp>
        <p:nvSpPr>
          <p:cNvPr id="42" name="角丸四角形吹き出し 41"/>
          <p:cNvSpPr/>
          <p:nvPr/>
        </p:nvSpPr>
        <p:spPr>
          <a:xfrm>
            <a:off x="1405715" y="4987819"/>
            <a:ext cx="2250146" cy="734055"/>
          </a:xfrm>
          <a:prstGeom prst="wedgeRoundRectCallout">
            <a:avLst>
              <a:gd name="adj1" fmla="val 75411"/>
              <a:gd name="adj2" fmla="val 62293"/>
              <a:gd name="adj3" fmla="val 16667"/>
            </a:avLst>
          </a:prstGeom>
          <a:solidFill>
            <a:schemeClr val="bg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ysClr val="windowText" lastClr="000000"/>
                </a:solidFill>
              </a:rPr>
              <a:t>パーティション</a:t>
            </a:r>
            <a:r>
              <a:rPr lang="ja-JP" altLang="en-US" sz="1600" dirty="0" smtClean="0">
                <a:solidFill>
                  <a:sysClr val="windowText" lastClr="000000"/>
                </a:solidFill>
              </a:rPr>
              <a:t>背後から</a:t>
            </a:r>
            <a:endParaRPr lang="en-US" altLang="ja-JP" sz="1600" dirty="0" smtClean="0">
              <a:solidFill>
                <a:sysClr val="windowText" lastClr="000000"/>
              </a:solidFill>
            </a:endParaRPr>
          </a:p>
          <a:p>
            <a:pPr algn="ctr"/>
            <a:r>
              <a:rPr lang="ja-JP" altLang="en-US" sz="1600" dirty="0" smtClean="0">
                <a:solidFill>
                  <a:sysClr val="windowText" lastClr="000000"/>
                </a:solidFill>
              </a:rPr>
              <a:t>開始</a:t>
            </a:r>
            <a:r>
              <a:rPr lang="ja-JP" altLang="en-US" sz="1600" dirty="0">
                <a:solidFill>
                  <a:sysClr val="windowText" lastClr="000000"/>
                </a:solidFill>
              </a:rPr>
              <a:t>・終了等の指示</a:t>
            </a:r>
            <a:endParaRPr kumimoji="1" lang="ja-JP" altLang="en-US" sz="1600" dirty="0" smtClean="0">
              <a:solidFill>
                <a:sysClr val="windowText" lastClr="000000"/>
              </a:solidFill>
            </a:endParaRPr>
          </a:p>
        </p:txBody>
      </p:sp>
      <p:sp>
        <p:nvSpPr>
          <p:cNvPr id="46" name="テキスト ボックス 45"/>
          <p:cNvSpPr txBox="1"/>
          <p:nvPr/>
        </p:nvSpPr>
        <p:spPr>
          <a:xfrm>
            <a:off x="251520" y="188640"/>
            <a:ext cx="1596912" cy="400110"/>
          </a:xfrm>
          <a:prstGeom prst="rect">
            <a:avLst/>
          </a:prstGeom>
          <a:noFill/>
        </p:spPr>
        <p:txBody>
          <a:bodyPr wrap="none" rtlCol="0">
            <a:spAutoFit/>
          </a:bodyPr>
          <a:lstStyle/>
          <a:p>
            <a:r>
              <a:rPr lang="ja-JP" altLang="en-US" sz="2000" dirty="0"/>
              <a:t>実験</a:t>
            </a:r>
            <a:r>
              <a:rPr lang="ja-JP" altLang="en-US" sz="2000" smtClean="0"/>
              <a:t>環境（</a:t>
            </a:r>
            <a:r>
              <a:rPr lang="en-US" altLang="ja-JP" sz="2000" dirty="0"/>
              <a:t>1</a:t>
            </a:r>
            <a:r>
              <a:rPr lang="ja-JP" altLang="en-US" sz="2000" smtClean="0"/>
              <a:t>）</a:t>
            </a:r>
            <a:endParaRPr lang="ja-JP" altLang="en-US" sz="2000" dirty="0"/>
          </a:p>
        </p:txBody>
      </p:sp>
      <p:grpSp>
        <p:nvGrpSpPr>
          <p:cNvPr id="47" name="グループ化 46"/>
          <p:cNvGrpSpPr/>
          <p:nvPr/>
        </p:nvGrpSpPr>
        <p:grpSpPr>
          <a:xfrm>
            <a:off x="-9353" y="620688"/>
            <a:ext cx="6400340" cy="72008"/>
            <a:chOff x="-9353" y="764704"/>
            <a:chExt cx="6400340" cy="72008"/>
          </a:xfrm>
        </p:grpSpPr>
        <p:cxnSp>
          <p:nvCxnSpPr>
            <p:cNvPr id="48" name="直線コネクタ 47"/>
            <p:cNvCxnSpPr/>
            <p:nvPr/>
          </p:nvCxnSpPr>
          <p:spPr>
            <a:xfrm>
              <a:off x="-9353" y="764704"/>
              <a:ext cx="6400340" cy="0"/>
            </a:xfrm>
            <a:prstGeom prst="line">
              <a:avLst/>
            </a:prstGeom>
            <a:ln w="28575">
              <a:solidFill>
                <a:srgbClr val="F49202"/>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8937" y="836712"/>
              <a:ext cx="5976664" cy="0"/>
            </a:xfrm>
            <a:prstGeom prst="line">
              <a:avLst/>
            </a:prstGeom>
            <a:ln w="19050">
              <a:solidFill>
                <a:srgbClr val="FFFF66"/>
              </a:solidFill>
            </a:ln>
          </p:spPr>
          <p:style>
            <a:lnRef idx="1">
              <a:schemeClr val="accent1"/>
            </a:lnRef>
            <a:fillRef idx="0">
              <a:schemeClr val="accent1"/>
            </a:fillRef>
            <a:effectRef idx="0">
              <a:schemeClr val="accent1"/>
            </a:effectRef>
            <a:fontRef idx="minor">
              <a:schemeClr val="tx1"/>
            </a:fontRef>
          </p:style>
        </p:cxnSp>
      </p:grpSp>
      <p:sp>
        <p:nvSpPr>
          <p:cNvPr id="45" name="角丸四角形吹き出し 44"/>
          <p:cNvSpPr/>
          <p:nvPr/>
        </p:nvSpPr>
        <p:spPr>
          <a:xfrm>
            <a:off x="538438" y="1157875"/>
            <a:ext cx="2250146" cy="734055"/>
          </a:xfrm>
          <a:prstGeom prst="wedgeRoundRectCallout">
            <a:avLst>
              <a:gd name="adj1" fmla="val 43004"/>
              <a:gd name="adj2" fmla="val 79638"/>
              <a:gd name="adj3" fmla="val 16667"/>
            </a:avLst>
          </a:prstGeom>
          <a:solidFill>
            <a:schemeClr val="bg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ysClr val="windowText" lastClr="000000"/>
                </a:solidFill>
              </a:rPr>
              <a:t>ハンド</a:t>
            </a:r>
            <a:r>
              <a:rPr kumimoji="1" lang="en-US" altLang="ja-JP" sz="1600" dirty="0" smtClean="0">
                <a:solidFill>
                  <a:sysClr val="windowText" lastClr="000000"/>
                </a:solidFill>
              </a:rPr>
              <a:t>&amp;</a:t>
            </a:r>
            <a:r>
              <a:rPr kumimoji="1" lang="ja-JP" altLang="en-US" sz="1600" dirty="0" smtClean="0">
                <a:solidFill>
                  <a:sysClr val="windowText" lastClr="000000"/>
                </a:solidFill>
              </a:rPr>
              <a:t>アーム時に</a:t>
            </a:r>
            <a:endParaRPr kumimoji="1" lang="en-US" altLang="ja-JP" sz="1600" dirty="0" smtClean="0">
              <a:solidFill>
                <a:sysClr val="windowText" lastClr="000000"/>
              </a:solidFill>
            </a:endParaRPr>
          </a:p>
          <a:p>
            <a:pPr algn="ctr"/>
            <a:r>
              <a:rPr kumimoji="1" lang="ja-JP" altLang="en-US" sz="1600" dirty="0" smtClean="0">
                <a:solidFill>
                  <a:sysClr val="windowText" lastClr="000000"/>
                </a:solidFill>
              </a:rPr>
              <a:t>移動・着席</a:t>
            </a:r>
          </a:p>
        </p:txBody>
      </p:sp>
    </p:spTree>
    <p:extLst>
      <p:ext uri="{BB962C8B-B14F-4D97-AF65-F5344CB8AC3E}">
        <p14:creationId xmlns:p14="http://schemas.microsoft.com/office/powerpoint/2010/main" val="28474321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675676" y="980728"/>
            <a:ext cx="4672181" cy="3504819"/>
            <a:chOff x="755576" y="980728"/>
            <a:chExt cx="4672181" cy="3504819"/>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980728"/>
              <a:ext cx="4672181" cy="3504819"/>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3186759" y="1088903"/>
              <a:ext cx="2111317" cy="432048"/>
            </a:xfrm>
            <a:prstGeom prst="rect">
              <a:avLst/>
            </a:prstGeom>
            <a:solidFill>
              <a:schemeClr val="bg1">
                <a:alpha val="65000"/>
              </a:schemeClr>
            </a:solidFill>
            <a:ln w="12700">
              <a:solidFill>
                <a:srgbClr val="F49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ysClr val="windowText" lastClr="000000"/>
                  </a:solidFill>
                </a:rPr>
                <a:t>プラム・カルコア太宰府</a:t>
              </a:r>
              <a:endParaRPr lang="en-US" altLang="ja-JP" sz="1400" dirty="0" smtClean="0">
                <a:solidFill>
                  <a:sysClr val="windowText" lastClr="000000"/>
                </a:solidFill>
              </a:endParaRPr>
            </a:p>
            <a:p>
              <a:pPr algn="ctr"/>
              <a:r>
                <a:rPr kumimoji="1" lang="ja-JP" altLang="en-US" sz="1400" dirty="0" smtClean="0">
                  <a:solidFill>
                    <a:sysClr val="windowText" lastClr="000000"/>
                  </a:solidFill>
                </a:rPr>
                <a:t>（視聴覚室）</a:t>
              </a:r>
              <a:endParaRPr kumimoji="1" lang="ja-JP" altLang="en-US" sz="1400" dirty="0">
                <a:solidFill>
                  <a:sysClr val="windowText" lastClr="000000"/>
                </a:solidFill>
              </a:endParaRPr>
            </a:p>
          </p:txBody>
        </p:sp>
      </p:grpSp>
      <p:grpSp>
        <p:nvGrpSpPr>
          <p:cNvPr id="6" name="グループ化 5"/>
          <p:cNvGrpSpPr/>
          <p:nvPr/>
        </p:nvGrpSpPr>
        <p:grpSpPr>
          <a:xfrm>
            <a:off x="2190538" y="1892340"/>
            <a:ext cx="4625057" cy="3469471"/>
            <a:chOff x="2270438" y="1892340"/>
            <a:chExt cx="4625057" cy="3469471"/>
          </a:xfrm>
        </p:grpSpPr>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0438" y="1892340"/>
              <a:ext cx="4625057" cy="3469471"/>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
          <p:nvSpPr>
            <p:cNvPr id="7" name="正方形/長方形 6"/>
            <p:cNvSpPr/>
            <p:nvPr/>
          </p:nvSpPr>
          <p:spPr>
            <a:xfrm>
              <a:off x="4626919" y="2025007"/>
              <a:ext cx="2111317" cy="432048"/>
            </a:xfrm>
            <a:prstGeom prst="rect">
              <a:avLst/>
            </a:prstGeom>
            <a:solidFill>
              <a:schemeClr val="bg1">
                <a:alpha val="65000"/>
              </a:schemeClr>
            </a:solidFill>
            <a:ln w="12700">
              <a:solidFill>
                <a:srgbClr val="F49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ysClr val="windowText" lastClr="000000"/>
                  </a:solidFill>
                </a:rPr>
                <a:t>デイサービス・グループホームぶどうの樹</a:t>
              </a:r>
              <a:endParaRPr kumimoji="1" lang="ja-JP" altLang="en-US" sz="1400" dirty="0">
                <a:solidFill>
                  <a:sysClr val="windowText" lastClr="000000"/>
                </a:solidFill>
              </a:endParaRPr>
            </a:p>
          </p:txBody>
        </p:sp>
      </p:grpSp>
      <p:grpSp>
        <p:nvGrpSpPr>
          <p:cNvPr id="13" name="グループ化 12"/>
          <p:cNvGrpSpPr/>
          <p:nvPr/>
        </p:nvGrpSpPr>
        <p:grpSpPr>
          <a:xfrm>
            <a:off x="3970955" y="2961111"/>
            <a:ext cx="4497370" cy="3600545"/>
            <a:chOff x="4050855" y="2961111"/>
            <a:chExt cx="4497370" cy="3600545"/>
          </a:xfrm>
        </p:grpSpPr>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0855" y="2961111"/>
              <a:ext cx="4497370" cy="3600545"/>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
          <p:nvSpPr>
            <p:cNvPr id="8" name="正方形/長方形 7"/>
            <p:cNvSpPr/>
            <p:nvPr/>
          </p:nvSpPr>
          <p:spPr>
            <a:xfrm>
              <a:off x="6304451" y="3147911"/>
              <a:ext cx="2111317" cy="432048"/>
            </a:xfrm>
            <a:prstGeom prst="rect">
              <a:avLst/>
            </a:prstGeom>
            <a:solidFill>
              <a:schemeClr val="bg1">
                <a:alpha val="65000"/>
              </a:schemeClr>
            </a:solidFill>
            <a:ln w="12700">
              <a:solidFill>
                <a:srgbClr val="F49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ysClr val="windowText" lastClr="000000"/>
                  </a:solidFill>
                </a:rPr>
                <a:t>プラム・カルコア太宰府</a:t>
              </a:r>
              <a:endParaRPr lang="en-US" altLang="ja-JP" sz="1400" dirty="0" smtClean="0">
                <a:solidFill>
                  <a:sysClr val="windowText" lastClr="000000"/>
                </a:solidFill>
              </a:endParaRPr>
            </a:p>
            <a:p>
              <a:pPr algn="ctr"/>
              <a:r>
                <a:rPr kumimoji="1" lang="ja-JP" altLang="en-US" sz="1400" dirty="0" smtClean="0">
                  <a:solidFill>
                    <a:sysClr val="windowText" lastClr="000000"/>
                  </a:solidFill>
                </a:rPr>
                <a:t>（和室）</a:t>
              </a:r>
              <a:endParaRPr kumimoji="1" lang="ja-JP" altLang="en-US" sz="1400" dirty="0">
                <a:solidFill>
                  <a:sysClr val="windowText" lastClr="000000"/>
                </a:solidFill>
              </a:endParaRPr>
            </a:p>
          </p:txBody>
        </p:sp>
      </p:grpSp>
      <p:sp>
        <p:nvSpPr>
          <p:cNvPr id="15" name="テキスト ボックス 14"/>
          <p:cNvSpPr txBox="1"/>
          <p:nvPr/>
        </p:nvSpPr>
        <p:spPr>
          <a:xfrm>
            <a:off x="251520" y="188640"/>
            <a:ext cx="1596912" cy="400110"/>
          </a:xfrm>
          <a:prstGeom prst="rect">
            <a:avLst/>
          </a:prstGeom>
          <a:noFill/>
        </p:spPr>
        <p:txBody>
          <a:bodyPr wrap="none" rtlCol="0">
            <a:spAutoFit/>
          </a:bodyPr>
          <a:lstStyle/>
          <a:p>
            <a:r>
              <a:rPr lang="ja-JP" altLang="en-US" sz="2000" dirty="0"/>
              <a:t>実験</a:t>
            </a:r>
            <a:r>
              <a:rPr lang="ja-JP" altLang="en-US" sz="2000" dirty="0" smtClean="0"/>
              <a:t>環境（</a:t>
            </a:r>
            <a:r>
              <a:rPr lang="en-US" altLang="ja-JP" sz="2000" dirty="0" smtClean="0"/>
              <a:t>2</a:t>
            </a:r>
            <a:r>
              <a:rPr lang="ja-JP" altLang="en-US" sz="2000" dirty="0" smtClean="0"/>
              <a:t>）</a:t>
            </a:r>
            <a:endParaRPr lang="ja-JP" altLang="en-US" sz="2000" dirty="0"/>
          </a:p>
        </p:txBody>
      </p:sp>
      <p:grpSp>
        <p:nvGrpSpPr>
          <p:cNvPr id="16" name="グループ化 15"/>
          <p:cNvGrpSpPr/>
          <p:nvPr/>
        </p:nvGrpSpPr>
        <p:grpSpPr>
          <a:xfrm>
            <a:off x="-9353" y="620688"/>
            <a:ext cx="6400340" cy="72008"/>
            <a:chOff x="-9353" y="764704"/>
            <a:chExt cx="6400340" cy="72008"/>
          </a:xfrm>
        </p:grpSpPr>
        <p:cxnSp>
          <p:nvCxnSpPr>
            <p:cNvPr id="17" name="直線コネクタ 16"/>
            <p:cNvCxnSpPr/>
            <p:nvPr/>
          </p:nvCxnSpPr>
          <p:spPr>
            <a:xfrm>
              <a:off x="-9353" y="764704"/>
              <a:ext cx="6400340" cy="0"/>
            </a:xfrm>
            <a:prstGeom prst="line">
              <a:avLst/>
            </a:prstGeom>
            <a:ln w="28575">
              <a:solidFill>
                <a:srgbClr val="F49202"/>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8937" y="836712"/>
              <a:ext cx="5976664" cy="0"/>
            </a:xfrm>
            <a:prstGeom prst="line">
              <a:avLst/>
            </a:prstGeom>
            <a:ln w="19050">
              <a:solidFill>
                <a:srgbClr val="FFFF6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73527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4077072"/>
            <a:ext cx="7344816" cy="646331"/>
          </a:xfrm>
          <a:prstGeom prst="rect">
            <a:avLst/>
          </a:prstGeom>
        </p:spPr>
        <p:txBody>
          <a:bodyPr wrap="square">
            <a:spAutoFit/>
          </a:bodyPr>
          <a:lstStyle/>
          <a:p>
            <a:r>
              <a:rPr lang="ja-JP" altLang="en-US" b="1" dirty="0" smtClean="0">
                <a:solidFill>
                  <a:srgbClr val="FF4747"/>
                </a:solidFill>
              </a:rPr>
              <a:t>▼</a:t>
            </a:r>
            <a:r>
              <a:rPr lang="ja-JP" altLang="en-US" dirty="0" smtClean="0"/>
              <a:t>施術期全体を通して、皮膚</a:t>
            </a:r>
            <a:r>
              <a:rPr lang="ja-JP" altLang="en-US" dirty="0"/>
              <a:t>温の</a:t>
            </a:r>
            <a:r>
              <a:rPr lang="ja-JP" altLang="en-US" dirty="0" smtClean="0"/>
              <a:t>上昇が認められた</a:t>
            </a:r>
            <a:endParaRPr lang="en-US" altLang="ja-JP" dirty="0" smtClean="0"/>
          </a:p>
          <a:p>
            <a:r>
              <a:rPr lang="ja-JP" altLang="en-US" dirty="0" smtClean="0"/>
              <a:t>　　　　　　</a:t>
            </a:r>
            <a:r>
              <a:rPr lang="en-US" altLang="ja-JP" dirty="0" smtClean="0"/>
              <a:t>F(3,75)=9.82, p&lt;.001</a:t>
            </a:r>
            <a:r>
              <a:rPr lang="ja-JP" altLang="en-US" dirty="0"/>
              <a:t>；</a:t>
            </a:r>
            <a:r>
              <a:rPr lang="ja-JP" altLang="en-US" dirty="0" smtClean="0"/>
              <a:t>安静期＜ネック</a:t>
            </a:r>
            <a:r>
              <a:rPr lang="en-US" altLang="ja-JP" dirty="0" smtClean="0"/>
              <a:t>&amp;</a:t>
            </a:r>
            <a:r>
              <a:rPr lang="ja-JP" altLang="en-US" dirty="0" smtClean="0"/>
              <a:t>ショルダー・右手・左手</a:t>
            </a:r>
            <a:endParaRPr lang="en-US" altLang="ja-JP" dirty="0" smtClean="0"/>
          </a:p>
        </p:txBody>
      </p:sp>
      <p:grpSp>
        <p:nvGrpSpPr>
          <p:cNvPr id="23" name="グループ化 22"/>
          <p:cNvGrpSpPr/>
          <p:nvPr/>
        </p:nvGrpSpPr>
        <p:grpSpPr>
          <a:xfrm>
            <a:off x="240244" y="890198"/>
            <a:ext cx="8661289" cy="3066221"/>
            <a:chOff x="240244" y="890198"/>
            <a:chExt cx="8661289" cy="3066221"/>
          </a:xfrm>
        </p:grpSpPr>
        <p:pic>
          <p:nvPicPr>
            <p:cNvPr id="103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133" y="890198"/>
              <a:ext cx="8280400" cy="287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テキスト ボックス 19"/>
            <p:cNvSpPr txBox="1"/>
            <p:nvPr/>
          </p:nvSpPr>
          <p:spPr>
            <a:xfrm>
              <a:off x="240244" y="1626814"/>
              <a:ext cx="476862" cy="1254959"/>
            </a:xfrm>
            <a:prstGeom prst="rect">
              <a:avLst/>
            </a:prstGeom>
            <a:noFill/>
          </p:spPr>
          <p:txBody>
            <a:bodyPr vert="wordArtVertRtl" wrap="none" rtlCol="0">
              <a:spAutoFit/>
            </a:bodyPr>
            <a:lstStyle/>
            <a:p>
              <a:r>
                <a:rPr lang="ja-JP" altLang="en-US" sz="1600"/>
                <a:t>皮膚</a:t>
              </a:r>
              <a:r>
                <a:rPr lang="ja-JP" altLang="en-US" sz="1600" smtClean="0"/>
                <a:t>温</a:t>
              </a:r>
              <a:r>
                <a:rPr lang="ja-JP" altLang="en-US" sz="1600"/>
                <a:t>（</a:t>
              </a:r>
              <a:r>
                <a:rPr lang="ja-JP" altLang="en-US" sz="1600" smtClean="0"/>
                <a:t>℃）</a:t>
              </a:r>
              <a:endParaRPr kumimoji="1" lang="ja-JP" altLang="en-US" sz="1600" dirty="0"/>
            </a:p>
          </p:txBody>
        </p:sp>
        <p:cxnSp>
          <p:nvCxnSpPr>
            <p:cNvPr id="5" name="直線コネクタ 4"/>
            <p:cNvCxnSpPr/>
            <p:nvPr/>
          </p:nvCxnSpPr>
          <p:spPr>
            <a:xfrm flipV="1">
              <a:off x="2297179" y="1000741"/>
              <a:ext cx="0" cy="251605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flipV="1">
              <a:off x="5465947" y="1000741"/>
              <a:ext cx="0" cy="251605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flipV="1">
              <a:off x="7176505" y="1358697"/>
              <a:ext cx="0" cy="215809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1100203" y="989365"/>
              <a:ext cx="1196976" cy="369332"/>
            </a:xfrm>
            <a:prstGeom prst="rect">
              <a:avLst/>
            </a:prstGeom>
            <a:noFill/>
          </p:spPr>
          <p:txBody>
            <a:bodyPr wrap="square" rtlCol="0">
              <a:spAutoFit/>
            </a:bodyPr>
            <a:lstStyle/>
            <a:p>
              <a:pPr algn="ctr"/>
              <a:r>
                <a:rPr kumimoji="1" lang="ja-JP" altLang="en-US" smtClean="0"/>
                <a:t>安静</a:t>
              </a:r>
              <a:endParaRPr kumimoji="1" lang="ja-JP" altLang="en-US"/>
            </a:p>
          </p:txBody>
        </p:sp>
        <p:sp>
          <p:nvSpPr>
            <p:cNvPr id="27" name="テキスト ボックス 26"/>
            <p:cNvSpPr txBox="1"/>
            <p:nvPr/>
          </p:nvSpPr>
          <p:spPr>
            <a:xfrm>
              <a:off x="2306232" y="989365"/>
              <a:ext cx="3159715" cy="369332"/>
            </a:xfrm>
            <a:prstGeom prst="rect">
              <a:avLst/>
            </a:prstGeom>
            <a:noFill/>
          </p:spPr>
          <p:txBody>
            <a:bodyPr wrap="square" rtlCol="0">
              <a:spAutoFit/>
            </a:bodyPr>
            <a:lstStyle/>
            <a:p>
              <a:pPr algn="ctr"/>
              <a:r>
                <a:rPr kumimoji="1" lang="ja-JP" altLang="en-US" dirty="0" smtClean="0"/>
                <a:t>ネック</a:t>
              </a:r>
              <a:r>
                <a:rPr kumimoji="1" lang="en-US" altLang="ja-JP" dirty="0" smtClean="0"/>
                <a:t>&amp;</a:t>
              </a:r>
              <a:r>
                <a:rPr kumimoji="1" lang="ja-JP" altLang="en-US" dirty="0" smtClean="0"/>
                <a:t>ショルダー</a:t>
              </a:r>
              <a:endParaRPr kumimoji="1" lang="ja-JP" altLang="en-US" dirty="0"/>
            </a:p>
          </p:txBody>
        </p:sp>
        <p:sp>
          <p:nvSpPr>
            <p:cNvPr id="28" name="テキスト ボックス 27"/>
            <p:cNvSpPr txBox="1"/>
            <p:nvPr/>
          </p:nvSpPr>
          <p:spPr>
            <a:xfrm>
              <a:off x="5465948" y="989365"/>
              <a:ext cx="3420170" cy="369332"/>
            </a:xfrm>
            <a:prstGeom prst="rect">
              <a:avLst/>
            </a:prstGeom>
            <a:noFill/>
          </p:spPr>
          <p:txBody>
            <a:bodyPr wrap="square" rtlCol="0">
              <a:spAutoFit/>
            </a:bodyPr>
            <a:lstStyle/>
            <a:p>
              <a:pPr algn="ctr"/>
              <a:r>
                <a:rPr kumimoji="1" lang="ja-JP" altLang="en-US" smtClean="0"/>
                <a:t>ハンド</a:t>
              </a:r>
              <a:r>
                <a:rPr kumimoji="1" lang="en-US" altLang="ja-JP" smtClean="0"/>
                <a:t>&amp;</a:t>
              </a:r>
              <a:r>
                <a:rPr kumimoji="1" lang="ja-JP" altLang="en-US" smtClean="0"/>
                <a:t>アーム</a:t>
              </a:r>
              <a:endParaRPr kumimoji="1" lang="ja-JP" altLang="en-US"/>
            </a:p>
          </p:txBody>
        </p:sp>
        <p:sp>
          <p:nvSpPr>
            <p:cNvPr id="30" name="テキスト ボックス 29"/>
            <p:cNvSpPr txBox="1"/>
            <p:nvPr/>
          </p:nvSpPr>
          <p:spPr>
            <a:xfrm>
              <a:off x="2033457" y="3617865"/>
              <a:ext cx="551754" cy="338554"/>
            </a:xfrm>
            <a:prstGeom prst="rect">
              <a:avLst/>
            </a:prstGeom>
            <a:noFill/>
          </p:spPr>
          <p:txBody>
            <a:bodyPr vert="horz" wrap="none" rtlCol="0">
              <a:spAutoFit/>
            </a:bodyPr>
            <a:lstStyle/>
            <a:p>
              <a:r>
                <a:rPr lang="en-US" altLang="ja-JP" sz="1600" smtClean="0"/>
                <a:t>5:00</a:t>
              </a:r>
              <a:endParaRPr kumimoji="1" lang="ja-JP" altLang="en-US" sz="1600" dirty="0"/>
            </a:p>
          </p:txBody>
        </p:sp>
        <p:sp>
          <p:nvSpPr>
            <p:cNvPr id="31" name="テキスト ボックス 30"/>
            <p:cNvSpPr txBox="1"/>
            <p:nvPr/>
          </p:nvSpPr>
          <p:spPr>
            <a:xfrm>
              <a:off x="5201393" y="3617865"/>
              <a:ext cx="655949" cy="338554"/>
            </a:xfrm>
            <a:prstGeom prst="rect">
              <a:avLst/>
            </a:prstGeom>
            <a:noFill/>
          </p:spPr>
          <p:txBody>
            <a:bodyPr vert="horz" wrap="none" rtlCol="0">
              <a:spAutoFit/>
            </a:bodyPr>
            <a:lstStyle/>
            <a:p>
              <a:r>
                <a:rPr lang="en-US" altLang="ja-JP" sz="1600" smtClean="0"/>
                <a:t>18:00</a:t>
              </a:r>
              <a:endParaRPr kumimoji="1" lang="ja-JP" altLang="en-US" sz="1600" dirty="0"/>
            </a:p>
          </p:txBody>
        </p:sp>
        <p:sp>
          <p:nvSpPr>
            <p:cNvPr id="32" name="テキスト ボックス 31"/>
            <p:cNvSpPr txBox="1"/>
            <p:nvPr/>
          </p:nvSpPr>
          <p:spPr>
            <a:xfrm>
              <a:off x="6843912" y="3617865"/>
              <a:ext cx="655949" cy="338554"/>
            </a:xfrm>
            <a:prstGeom prst="rect">
              <a:avLst/>
            </a:prstGeom>
            <a:noFill/>
          </p:spPr>
          <p:txBody>
            <a:bodyPr vert="horz" wrap="none" rtlCol="0">
              <a:spAutoFit/>
            </a:bodyPr>
            <a:lstStyle/>
            <a:p>
              <a:r>
                <a:rPr lang="en-US" altLang="ja-JP" sz="1600" smtClean="0"/>
                <a:t>24:00</a:t>
              </a:r>
              <a:endParaRPr kumimoji="1" lang="ja-JP" altLang="en-US" sz="1600" dirty="0"/>
            </a:p>
          </p:txBody>
        </p:sp>
      </p:grpSp>
      <p:sp>
        <p:nvSpPr>
          <p:cNvPr id="39" name="テキスト ボックス 38"/>
          <p:cNvSpPr txBox="1"/>
          <p:nvPr/>
        </p:nvSpPr>
        <p:spPr>
          <a:xfrm>
            <a:off x="5474413" y="2258766"/>
            <a:ext cx="1693154" cy="369332"/>
          </a:xfrm>
          <a:prstGeom prst="rect">
            <a:avLst/>
          </a:prstGeom>
          <a:noFill/>
        </p:spPr>
        <p:txBody>
          <a:bodyPr wrap="square" rtlCol="0">
            <a:spAutoFit/>
          </a:bodyPr>
          <a:lstStyle/>
          <a:p>
            <a:pPr algn="ctr"/>
            <a:r>
              <a:rPr lang="ja-JP" altLang="en-US" dirty="0" smtClean="0"/>
              <a:t>右手の施術</a:t>
            </a:r>
            <a:endParaRPr kumimoji="1" lang="ja-JP" altLang="en-US" dirty="0"/>
          </a:p>
        </p:txBody>
      </p:sp>
      <p:sp>
        <p:nvSpPr>
          <p:cNvPr id="40" name="テキスト ボックス 39"/>
          <p:cNvSpPr txBox="1"/>
          <p:nvPr/>
        </p:nvSpPr>
        <p:spPr>
          <a:xfrm>
            <a:off x="7176032" y="2258766"/>
            <a:ext cx="1710086" cy="369332"/>
          </a:xfrm>
          <a:prstGeom prst="rect">
            <a:avLst/>
          </a:prstGeom>
          <a:noFill/>
        </p:spPr>
        <p:txBody>
          <a:bodyPr wrap="square" rtlCol="0">
            <a:spAutoFit/>
          </a:bodyPr>
          <a:lstStyle/>
          <a:p>
            <a:pPr algn="ctr"/>
            <a:r>
              <a:rPr lang="ja-JP" altLang="en-US"/>
              <a:t>左</a:t>
            </a:r>
            <a:r>
              <a:rPr lang="ja-JP" altLang="en-US" smtClean="0"/>
              <a:t>手の施術</a:t>
            </a:r>
            <a:endParaRPr kumimoji="1" lang="ja-JP" altLang="en-US"/>
          </a:p>
        </p:txBody>
      </p:sp>
      <p:sp>
        <p:nvSpPr>
          <p:cNvPr id="4" name="テキスト ボックス 3"/>
          <p:cNvSpPr txBox="1"/>
          <p:nvPr/>
        </p:nvSpPr>
        <p:spPr>
          <a:xfrm>
            <a:off x="8111902" y="3027676"/>
            <a:ext cx="1008112" cy="369332"/>
          </a:xfrm>
          <a:prstGeom prst="rect">
            <a:avLst/>
          </a:prstGeom>
          <a:noFill/>
        </p:spPr>
        <p:txBody>
          <a:bodyPr wrap="square" rtlCol="0">
            <a:spAutoFit/>
          </a:bodyPr>
          <a:lstStyle/>
          <a:p>
            <a:pPr algn="ctr"/>
            <a:r>
              <a:rPr kumimoji="1" lang="en-US" altLang="ja-JP" dirty="0" smtClean="0"/>
              <a:t>N=26</a:t>
            </a:r>
            <a:endParaRPr kumimoji="1" lang="ja-JP" altLang="en-US" dirty="0"/>
          </a:p>
        </p:txBody>
      </p:sp>
      <p:grpSp>
        <p:nvGrpSpPr>
          <p:cNvPr id="19" name="グループ化 18"/>
          <p:cNvGrpSpPr/>
          <p:nvPr/>
        </p:nvGrpSpPr>
        <p:grpSpPr>
          <a:xfrm>
            <a:off x="-9353" y="620688"/>
            <a:ext cx="6400340" cy="72008"/>
            <a:chOff x="-9353" y="764704"/>
            <a:chExt cx="6400340" cy="72008"/>
          </a:xfrm>
        </p:grpSpPr>
        <p:cxnSp>
          <p:nvCxnSpPr>
            <p:cNvPr id="22" name="直線コネクタ 21"/>
            <p:cNvCxnSpPr/>
            <p:nvPr/>
          </p:nvCxnSpPr>
          <p:spPr>
            <a:xfrm>
              <a:off x="-9353" y="764704"/>
              <a:ext cx="6400340" cy="0"/>
            </a:xfrm>
            <a:prstGeom prst="line">
              <a:avLst/>
            </a:prstGeom>
            <a:ln w="28575">
              <a:solidFill>
                <a:srgbClr val="F49202"/>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8937" y="836712"/>
              <a:ext cx="5976664" cy="0"/>
            </a:xfrm>
            <a:prstGeom prst="line">
              <a:avLst/>
            </a:prstGeom>
            <a:ln w="19050">
              <a:solidFill>
                <a:srgbClr val="FFFF66"/>
              </a:solidFill>
            </a:ln>
          </p:spPr>
          <p:style>
            <a:lnRef idx="1">
              <a:schemeClr val="accent1"/>
            </a:lnRef>
            <a:fillRef idx="0">
              <a:schemeClr val="accent1"/>
            </a:fillRef>
            <a:effectRef idx="0">
              <a:schemeClr val="accent1"/>
            </a:effectRef>
            <a:fontRef idx="minor">
              <a:schemeClr val="tx1"/>
            </a:fontRef>
          </p:style>
        </p:cxnSp>
      </p:grpSp>
      <p:sp>
        <p:nvSpPr>
          <p:cNvPr id="7" name="テキスト ボックス 6"/>
          <p:cNvSpPr txBox="1"/>
          <p:nvPr/>
        </p:nvSpPr>
        <p:spPr>
          <a:xfrm>
            <a:off x="323528" y="4921133"/>
            <a:ext cx="7872668" cy="369332"/>
          </a:xfrm>
          <a:prstGeom prst="rect">
            <a:avLst/>
          </a:prstGeom>
          <a:noFill/>
        </p:spPr>
        <p:txBody>
          <a:bodyPr wrap="none" rtlCol="0">
            <a:spAutoFit/>
          </a:bodyPr>
          <a:lstStyle/>
          <a:p>
            <a:r>
              <a:rPr lang="ja-JP" altLang="en-US" b="1" dirty="0" smtClean="0">
                <a:solidFill>
                  <a:srgbClr val="FF4747"/>
                </a:solidFill>
              </a:rPr>
              <a:t>▼</a:t>
            </a:r>
            <a:r>
              <a:rPr lang="ja-JP" altLang="en-US" dirty="0" smtClean="0"/>
              <a:t>左手（センサー装着</a:t>
            </a:r>
            <a:r>
              <a:rPr lang="ja-JP" altLang="en-US" smtClean="0"/>
              <a:t>部位）は</a:t>
            </a:r>
            <a:r>
              <a:rPr lang="ja-JP" altLang="en-US" dirty="0"/>
              <a:t>、皮膚温上昇が顕著であるように</a:t>
            </a:r>
            <a:r>
              <a:rPr lang="ja-JP" altLang="en-US" dirty="0" smtClean="0"/>
              <a:t>見受けられた</a:t>
            </a:r>
            <a:endParaRPr lang="en-US" altLang="ja-JP" dirty="0"/>
          </a:p>
        </p:txBody>
      </p:sp>
      <p:sp>
        <p:nvSpPr>
          <p:cNvPr id="6" name="テキスト ボックス 5"/>
          <p:cNvSpPr txBox="1"/>
          <p:nvPr/>
        </p:nvSpPr>
        <p:spPr>
          <a:xfrm>
            <a:off x="842927" y="5518973"/>
            <a:ext cx="7977545" cy="646331"/>
          </a:xfrm>
          <a:prstGeom prst="rect">
            <a:avLst/>
          </a:prstGeom>
          <a:noFill/>
        </p:spPr>
        <p:txBody>
          <a:bodyPr wrap="square" rtlCol="0">
            <a:spAutoFit/>
          </a:bodyPr>
          <a:lstStyle/>
          <a:p>
            <a:r>
              <a:rPr lang="ja-JP" altLang="en-US" dirty="0" smtClean="0"/>
              <a:t>温度センサー</a:t>
            </a:r>
            <a:r>
              <a:rPr lang="ja-JP" altLang="en-US" dirty="0"/>
              <a:t>装着</a:t>
            </a:r>
            <a:r>
              <a:rPr lang="ja-JP" altLang="en-US" dirty="0" smtClean="0"/>
              <a:t>部位はそれ</a:t>
            </a:r>
            <a:r>
              <a:rPr lang="ja-JP" altLang="en-US" dirty="0"/>
              <a:t>以外の部位に比べ、清拭による皮膚温上昇が</a:t>
            </a:r>
            <a:r>
              <a:rPr lang="ja-JP" altLang="en-US" dirty="0" smtClean="0"/>
              <a:t>顕著</a:t>
            </a:r>
            <a:endParaRPr lang="en-US" altLang="ja-JP" dirty="0" smtClean="0"/>
          </a:p>
          <a:p>
            <a:r>
              <a:rPr kumimoji="1" lang="ja-JP" altLang="en-US" dirty="0"/>
              <a:t>　</a:t>
            </a:r>
            <a:r>
              <a:rPr kumimoji="1" lang="ja-JP" altLang="en-US" dirty="0" smtClean="0"/>
              <a:t>　　　　　　　　　　　　　　　　　</a:t>
            </a:r>
            <a:r>
              <a:rPr kumimoji="1" lang="ja-JP" altLang="en-US" smtClean="0"/>
              <a:t>　　　　</a:t>
            </a:r>
            <a:r>
              <a:rPr kumimoji="1" lang="ja-JP" altLang="en-US" dirty="0" smtClean="0"/>
              <a:t>　　　　　　　　</a:t>
            </a:r>
            <a:r>
              <a:rPr kumimoji="1" lang="ja-JP" altLang="en-US" sz="1600" dirty="0" smtClean="0"/>
              <a:t>（</a:t>
            </a:r>
            <a:r>
              <a:rPr lang="ja-JP" altLang="en-US" sz="1600" dirty="0"/>
              <a:t>須藤・青木・富岡・真砂・</a:t>
            </a:r>
            <a:r>
              <a:rPr lang="ja-JP" altLang="en-US" sz="1600" dirty="0" smtClean="0"/>
              <a:t>松田，</a:t>
            </a:r>
            <a:r>
              <a:rPr lang="en-US" altLang="ja-JP" sz="1600" dirty="0" smtClean="0"/>
              <a:t>2008</a:t>
            </a:r>
            <a:r>
              <a:rPr lang="ja-JP" altLang="en-US" sz="1600" dirty="0" smtClean="0"/>
              <a:t>）</a:t>
            </a:r>
            <a:endParaRPr kumimoji="1" lang="ja-JP" altLang="en-US" sz="1600" dirty="0"/>
          </a:p>
        </p:txBody>
      </p:sp>
      <p:sp>
        <p:nvSpPr>
          <p:cNvPr id="8" name="二等辺三角形 7"/>
          <p:cNvSpPr/>
          <p:nvPr/>
        </p:nvSpPr>
        <p:spPr>
          <a:xfrm rot="5400000">
            <a:off x="505145" y="5531594"/>
            <a:ext cx="293997" cy="303376"/>
          </a:xfrm>
          <a:prstGeom prst="triangle">
            <a:avLst/>
          </a:prstGeom>
          <a:solidFill>
            <a:srgbClr val="FFFF66"/>
          </a:solidFill>
          <a:ln w="12700">
            <a:solidFill>
              <a:srgbClr val="FF47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smtClean="0">
              <a:solidFill>
                <a:sysClr val="windowText" lastClr="000000"/>
              </a:solidFill>
            </a:endParaRPr>
          </a:p>
        </p:txBody>
      </p:sp>
      <p:sp>
        <p:nvSpPr>
          <p:cNvPr id="10" name="円/楕円 9"/>
          <p:cNvSpPr/>
          <p:nvPr/>
        </p:nvSpPr>
        <p:spPr>
          <a:xfrm>
            <a:off x="7176738" y="1289080"/>
            <a:ext cx="1834230" cy="792088"/>
          </a:xfrm>
          <a:prstGeom prst="ellipse">
            <a:avLst/>
          </a:prstGeom>
          <a:noFill/>
          <a:ln w="12700">
            <a:solidFill>
              <a:srgbClr val="FF47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smtClean="0">
              <a:solidFill>
                <a:sysClr val="windowText" lastClr="000000"/>
              </a:solidFill>
            </a:endParaRPr>
          </a:p>
        </p:txBody>
      </p:sp>
      <p:sp>
        <p:nvSpPr>
          <p:cNvPr id="29" name="テキスト ボックス 28"/>
          <p:cNvSpPr txBox="1"/>
          <p:nvPr/>
        </p:nvSpPr>
        <p:spPr>
          <a:xfrm>
            <a:off x="251520" y="188640"/>
            <a:ext cx="1794081" cy="400110"/>
          </a:xfrm>
          <a:prstGeom prst="rect">
            <a:avLst/>
          </a:prstGeom>
          <a:noFill/>
        </p:spPr>
        <p:txBody>
          <a:bodyPr wrap="none" rtlCol="0">
            <a:spAutoFit/>
          </a:bodyPr>
          <a:lstStyle/>
          <a:p>
            <a:r>
              <a:rPr lang="ja-JP" altLang="en-US" sz="2000" dirty="0"/>
              <a:t>結果と考察（</a:t>
            </a:r>
            <a:r>
              <a:rPr lang="en-US" altLang="ja-JP" sz="2000" dirty="0"/>
              <a:t>1</a:t>
            </a:r>
            <a:r>
              <a:rPr lang="ja-JP" altLang="en-US" sz="2000" dirty="0"/>
              <a:t>）</a:t>
            </a:r>
          </a:p>
        </p:txBody>
      </p:sp>
    </p:spTree>
    <p:extLst>
      <p:ext uri="{BB962C8B-B14F-4D97-AF65-F5344CB8AC3E}">
        <p14:creationId xmlns:p14="http://schemas.microsoft.com/office/powerpoint/2010/main" val="2847432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www.wellspan.org/getImage.ashx?id=2804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9418" y="692696"/>
            <a:ext cx="3714750" cy="3505200"/>
          </a:xfrm>
          <a:prstGeom prst="rect">
            <a:avLst/>
          </a:prstGeom>
          <a:noFill/>
          <a:extLst>
            <a:ext uri="{909E8E84-426E-40DD-AFC4-6F175D3DCCD1}">
              <a14:hiddenFill xmlns:a14="http://schemas.microsoft.com/office/drawing/2010/main">
                <a:solidFill>
                  <a:srgbClr val="FFFFFF"/>
                </a:solidFill>
              </a14:hiddenFill>
            </a:ext>
          </a:extLst>
        </p:spPr>
      </p:pic>
      <p:sp>
        <p:nvSpPr>
          <p:cNvPr id="8" name="右矢印 7"/>
          <p:cNvSpPr/>
          <p:nvPr/>
        </p:nvSpPr>
        <p:spPr>
          <a:xfrm rot="4147249">
            <a:off x="3848313" y="3306446"/>
            <a:ext cx="429355" cy="288032"/>
          </a:xfrm>
          <a:prstGeom prst="rightArrow">
            <a:avLst/>
          </a:prstGeom>
          <a:solidFill>
            <a:schemeClr val="bg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dirty="0" smtClean="0">
              <a:solidFill>
                <a:sysClr val="windowText" lastClr="000000"/>
              </a:solidFill>
            </a:endParaRPr>
          </a:p>
        </p:txBody>
      </p:sp>
      <p:sp>
        <p:nvSpPr>
          <p:cNvPr id="12" name="右矢印 11"/>
          <p:cNvSpPr/>
          <p:nvPr/>
        </p:nvSpPr>
        <p:spPr>
          <a:xfrm rot="4735532">
            <a:off x="3760797" y="2784838"/>
            <a:ext cx="429355" cy="288032"/>
          </a:xfrm>
          <a:prstGeom prst="rightArrow">
            <a:avLst/>
          </a:prstGeom>
          <a:solidFill>
            <a:schemeClr val="bg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dirty="0" smtClean="0">
              <a:solidFill>
                <a:sysClr val="windowText" lastClr="000000"/>
              </a:solidFill>
            </a:endParaRPr>
          </a:p>
        </p:txBody>
      </p:sp>
      <p:sp>
        <p:nvSpPr>
          <p:cNvPr id="13" name="右矢印 12"/>
          <p:cNvSpPr/>
          <p:nvPr/>
        </p:nvSpPr>
        <p:spPr>
          <a:xfrm rot="3600000">
            <a:off x="3648126" y="2204864"/>
            <a:ext cx="429355" cy="288032"/>
          </a:xfrm>
          <a:prstGeom prst="rightArrow">
            <a:avLst/>
          </a:prstGeom>
          <a:solidFill>
            <a:schemeClr val="bg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dirty="0" smtClean="0">
              <a:solidFill>
                <a:sysClr val="windowText" lastClr="000000"/>
              </a:solidFill>
            </a:endParaRPr>
          </a:p>
        </p:txBody>
      </p:sp>
      <p:sp>
        <p:nvSpPr>
          <p:cNvPr id="14" name="右矢印 13"/>
          <p:cNvSpPr/>
          <p:nvPr/>
        </p:nvSpPr>
        <p:spPr>
          <a:xfrm rot="4109772">
            <a:off x="3395019" y="1689440"/>
            <a:ext cx="429355" cy="288032"/>
          </a:xfrm>
          <a:prstGeom prst="rightArrow">
            <a:avLst/>
          </a:prstGeom>
          <a:solidFill>
            <a:schemeClr val="bg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dirty="0" smtClean="0">
              <a:solidFill>
                <a:sysClr val="windowText" lastClr="000000"/>
              </a:solidFill>
            </a:endParaRPr>
          </a:p>
        </p:txBody>
      </p:sp>
      <p:sp>
        <p:nvSpPr>
          <p:cNvPr id="15" name="右矢印 14"/>
          <p:cNvSpPr/>
          <p:nvPr/>
        </p:nvSpPr>
        <p:spPr>
          <a:xfrm rot="16911697">
            <a:off x="2453206" y="3294234"/>
            <a:ext cx="429355" cy="288032"/>
          </a:xfrm>
          <a:prstGeom prst="rightArrow">
            <a:avLst/>
          </a:prstGeom>
          <a:solidFill>
            <a:srgbClr val="FFFF66"/>
          </a:solidFill>
          <a:ln w="12700">
            <a:solidFill>
              <a:srgbClr val="FF474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dirty="0" smtClean="0">
              <a:solidFill>
                <a:sysClr val="windowText" lastClr="000000"/>
              </a:solidFill>
            </a:endParaRPr>
          </a:p>
        </p:txBody>
      </p:sp>
      <p:sp>
        <p:nvSpPr>
          <p:cNvPr id="16" name="右矢印 15"/>
          <p:cNvSpPr/>
          <p:nvPr/>
        </p:nvSpPr>
        <p:spPr>
          <a:xfrm rot="16446625">
            <a:off x="2573427" y="2770943"/>
            <a:ext cx="429355" cy="288032"/>
          </a:xfrm>
          <a:prstGeom prst="rightArrow">
            <a:avLst/>
          </a:prstGeom>
          <a:solidFill>
            <a:srgbClr val="FFFF66"/>
          </a:solidFill>
          <a:ln w="12700">
            <a:solidFill>
              <a:srgbClr val="FF474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dirty="0" smtClean="0">
              <a:solidFill>
                <a:sysClr val="windowText" lastClr="000000"/>
              </a:solidFill>
            </a:endParaRPr>
          </a:p>
        </p:txBody>
      </p:sp>
      <p:sp>
        <p:nvSpPr>
          <p:cNvPr id="17" name="右矢印 16"/>
          <p:cNvSpPr/>
          <p:nvPr/>
        </p:nvSpPr>
        <p:spPr>
          <a:xfrm rot="17602749">
            <a:off x="2702494" y="2201139"/>
            <a:ext cx="429355" cy="288032"/>
          </a:xfrm>
          <a:prstGeom prst="rightArrow">
            <a:avLst/>
          </a:prstGeom>
          <a:solidFill>
            <a:srgbClr val="FFFF66"/>
          </a:solidFill>
          <a:ln w="12700">
            <a:solidFill>
              <a:srgbClr val="FF474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dirty="0" smtClean="0">
              <a:solidFill>
                <a:sysClr val="windowText" lastClr="000000"/>
              </a:solidFill>
            </a:endParaRPr>
          </a:p>
        </p:txBody>
      </p:sp>
      <p:sp>
        <p:nvSpPr>
          <p:cNvPr id="18" name="右矢印 17"/>
          <p:cNvSpPr/>
          <p:nvPr/>
        </p:nvSpPr>
        <p:spPr>
          <a:xfrm rot="17651472">
            <a:off x="2920479" y="1691755"/>
            <a:ext cx="429355" cy="288032"/>
          </a:xfrm>
          <a:prstGeom prst="rightArrow">
            <a:avLst/>
          </a:prstGeom>
          <a:solidFill>
            <a:srgbClr val="FFFF66"/>
          </a:solidFill>
          <a:ln w="12700">
            <a:solidFill>
              <a:srgbClr val="FF474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dirty="0" smtClean="0">
              <a:solidFill>
                <a:sysClr val="windowText" lastClr="000000"/>
              </a:solidFill>
            </a:endParaRPr>
          </a:p>
        </p:txBody>
      </p:sp>
      <p:sp>
        <p:nvSpPr>
          <p:cNvPr id="6" name="角丸四角形吹き出し 5"/>
          <p:cNvSpPr/>
          <p:nvPr/>
        </p:nvSpPr>
        <p:spPr>
          <a:xfrm>
            <a:off x="4561172" y="3822812"/>
            <a:ext cx="1128522" cy="542292"/>
          </a:xfrm>
          <a:prstGeom prst="wedgeRoundRectCallout">
            <a:avLst>
              <a:gd name="adj1" fmla="val -83727"/>
              <a:gd name="adj2" fmla="val -1933"/>
              <a:gd name="adj3" fmla="val 16667"/>
            </a:avLst>
          </a:prstGeom>
          <a:solidFill>
            <a:schemeClr val="bg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600" dirty="0" smtClean="0">
                <a:solidFill>
                  <a:sysClr val="windowText" lastClr="000000"/>
                </a:solidFill>
              </a:rPr>
              <a:t>センサー装着部位</a:t>
            </a:r>
          </a:p>
        </p:txBody>
      </p:sp>
      <p:sp>
        <p:nvSpPr>
          <p:cNvPr id="7" name="四角形吹き出し 6"/>
          <p:cNvSpPr/>
          <p:nvPr/>
        </p:nvSpPr>
        <p:spPr>
          <a:xfrm>
            <a:off x="5756100" y="2709560"/>
            <a:ext cx="1478326" cy="983855"/>
          </a:xfrm>
          <a:prstGeom prst="wedgeRectCallout">
            <a:avLst>
              <a:gd name="adj1" fmla="val -152019"/>
              <a:gd name="adj2" fmla="val 58388"/>
            </a:avLst>
          </a:prstGeom>
          <a:solidFill>
            <a:schemeClr val="bg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600" dirty="0" smtClean="0">
                <a:solidFill>
                  <a:sysClr val="windowText" lastClr="000000"/>
                </a:solidFill>
              </a:rPr>
              <a:t>装着部位付近をマッサージ</a:t>
            </a:r>
            <a:endParaRPr kumimoji="1" lang="en-US" altLang="ja-JP" sz="1600" dirty="0" smtClean="0">
              <a:solidFill>
                <a:sysClr val="windowText" lastClr="000000"/>
              </a:solidFill>
            </a:endParaRPr>
          </a:p>
          <a:p>
            <a:pPr algn="ctr"/>
            <a:r>
              <a:rPr lang="ja-JP" altLang="en-US" sz="1600" dirty="0" smtClean="0">
                <a:solidFill>
                  <a:sysClr val="windowText" lastClr="000000"/>
                </a:solidFill>
              </a:rPr>
              <a:t>↓</a:t>
            </a:r>
            <a:endParaRPr lang="en-US" altLang="ja-JP" sz="1600" dirty="0" smtClean="0">
              <a:solidFill>
                <a:sysClr val="windowText" lastClr="000000"/>
              </a:solidFill>
            </a:endParaRPr>
          </a:p>
          <a:p>
            <a:pPr algn="ctr"/>
            <a:r>
              <a:rPr kumimoji="1" lang="ja-JP" altLang="en-US" sz="1600" dirty="0" smtClean="0">
                <a:solidFill>
                  <a:srgbClr val="67C931"/>
                </a:solidFill>
              </a:rPr>
              <a:t>局所性の効果</a:t>
            </a:r>
          </a:p>
        </p:txBody>
      </p:sp>
      <p:sp>
        <p:nvSpPr>
          <p:cNvPr id="10" name="四角形吹き出し 9"/>
          <p:cNvSpPr/>
          <p:nvPr/>
        </p:nvSpPr>
        <p:spPr>
          <a:xfrm>
            <a:off x="697428" y="2348880"/>
            <a:ext cx="1813754" cy="982800"/>
          </a:xfrm>
          <a:prstGeom prst="wedgeRectCallout">
            <a:avLst>
              <a:gd name="adj1" fmla="val 52325"/>
              <a:gd name="adj2" fmla="val 101362"/>
            </a:avLst>
          </a:prstGeom>
          <a:solidFill>
            <a:schemeClr val="bg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600" dirty="0" smtClean="0">
                <a:solidFill>
                  <a:sysClr val="windowText" lastClr="000000"/>
                </a:solidFill>
              </a:rPr>
              <a:t>装着部位の反対側をマッサージ</a:t>
            </a:r>
            <a:endParaRPr kumimoji="1" lang="en-US" altLang="ja-JP" sz="1600" dirty="0" smtClean="0">
              <a:solidFill>
                <a:sysClr val="windowText" lastClr="000000"/>
              </a:solidFill>
            </a:endParaRPr>
          </a:p>
          <a:p>
            <a:pPr algn="ctr"/>
            <a:r>
              <a:rPr lang="ja-JP" altLang="en-US" sz="1600" dirty="0" smtClean="0">
                <a:solidFill>
                  <a:sysClr val="windowText" lastClr="000000"/>
                </a:solidFill>
              </a:rPr>
              <a:t>↓</a:t>
            </a:r>
            <a:endParaRPr lang="en-US" altLang="ja-JP" sz="1600" dirty="0" smtClean="0">
              <a:solidFill>
                <a:sysClr val="windowText" lastClr="000000"/>
              </a:solidFill>
            </a:endParaRPr>
          </a:p>
          <a:p>
            <a:pPr algn="ctr"/>
            <a:r>
              <a:rPr lang="ja-JP" altLang="en-US" sz="1600" dirty="0" smtClean="0">
                <a:solidFill>
                  <a:srgbClr val="D06684"/>
                </a:solidFill>
              </a:rPr>
              <a:t>神経性の</a:t>
            </a:r>
            <a:r>
              <a:rPr kumimoji="1" lang="ja-JP" altLang="en-US" sz="1600" dirty="0" smtClean="0">
                <a:solidFill>
                  <a:srgbClr val="D06684"/>
                </a:solidFill>
              </a:rPr>
              <a:t>効果</a:t>
            </a:r>
          </a:p>
        </p:txBody>
      </p:sp>
      <p:grpSp>
        <p:nvGrpSpPr>
          <p:cNvPr id="9" name="グループ化 8"/>
          <p:cNvGrpSpPr/>
          <p:nvPr/>
        </p:nvGrpSpPr>
        <p:grpSpPr>
          <a:xfrm>
            <a:off x="2518638" y="4335716"/>
            <a:ext cx="6009601" cy="2520891"/>
            <a:chOff x="3779077" y="4400830"/>
            <a:chExt cx="4825371" cy="1835122"/>
          </a:xfrm>
        </p:grpSpPr>
        <p:grpSp>
          <p:nvGrpSpPr>
            <p:cNvPr id="19" name="グループ化 18"/>
            <p:cNvGrpSpPr/>
            <p:nvPr/>
          </p:nvGrpSpPr>
          <p:grpSpPr>
            <a:xfrm>
              <a:off x="3779077" y="4400830"/>
              <a:ext cx="4825371" cy="1835122"/>
              <a:chOff x="43897" y="890198"/>
              <a:chExt cx="8857636" cy="3107005"/>
            </a:xfrm>
          </p:grpSpPr>
          <p:pic>
            <p:nvPicPr>
              <p:cNvPr id="20"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1133" y="890198"/>
                <a:ext cx="8280400" cy="287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テキスト ボックス 20"/>
              <p:cNvSpPr txBox="1"/>
              <p:nvPr/>
            </p:nvSpPr>
            <p:spPr>
              <a:xfrm>
                <a:off x="43897" y="1626816"/>
                <a:ext cx="648984" cy="1367505"/>
              </a:xfrm>
              <a:prstGeom prst="rect">
                <a:avLst/>
              </a:prstGeom>
              <a:noFill/>
            </p:spPr>
            <p:txBody>
              <a:bodyPr vert="wordArtVertRtl" wrap="none" rtlCol="0">
                <a:spAutoFit/>
              </a:bodyPr>
              <a:lstStyle/>
              <a:p>
                <a:r>
                  <a:rPr lang="ja-JP" altLang="en-US" sz="1400"/>
                  <a:t>皮膚</a:t>
                </a:r>
                <a:r>
                  <a:rPr lang="ja-JP" altLang="en-US" sz="1400" smtClean="0"/>
                  <a:t>温</a:t>
                </a:r>
                <a:r>
                  <a:rPr lang="ja-JP" altLang="en-US" sz="1400"/>
                  <a:t>（</a:t>
                </a:r>
                <a:r>
                  <a:rPr lang="ja-JP" altLang="en-US" sz="1400" smtClean="0"/>
                  <a:t>℃）</a:t>
                </a:r>
                <a:endParaRPr kumimoji="1" lang="ja-JP" altLang="en-US" sz="1400" dirty="0"/>
              </a:p>
            </p:txBody>
          </p:sp>
          <p:cxnSp>
            <p:nvCxnSpPr>
              <p:cNvPr id="22" name="直線コネクタ 21"/>
              <p:cNvCxnSpPr/>
              <p:nvPr/>
            </p:nvCxnSpPr>
            <p:spPr>
              <a:xfrm flipV="1">
                <a:off x="2297179" y="1000741"/>
                <a:ext cx="0" cy="251605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flipV="1">
                <a:off x="5450973" y="1000741"/>
                <a:ext cx="0" cy="251605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flipV="1">
                <a:off x="7166192" y="1358697"/>
                <a:ext cx="0" cy="215809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1100203" y="989365"/>
                <a:ext cx="1196976" cy="379336"/>
              </a:xfrm>
              <a:prstGeom prst="rect">
                <a:avLst/>
              </a:prstGeom>
              <a:noFill/>
            </p:spPr>
            <p:txBody>
              <a:bodyPr wrap="square" rtlCol="0">
                <a:spAutoFit/>
              </a:bodyPr>
              <a:lstStyle/>
              <a:p>
                <a:pPr algn="ctr"/>
                <a:r>
                  <a:rPr kumimoji="1" lang="ja-JP" altLang="en-US" sz="1400" smtClean="0"/>
                  <a:t>安静</a:t>
                </a:r>
                <a:endParaRPr kumimoji="1" lang="ja-JP" altLang="en-US" sz="1400"/>
              </a:p>
            </p:txBody>
          </p:sp>
          <p:sp>
            <p:nvSpPr>
              <p:cNvPr id="26" name="テキスト ボックス 25"/>
              <p:cNvSpPr txBox="1"/>
              <p:nvPr/>
            </p:nvSpPr>
            <p:spPr>
              <a:xfrm>
                <a:off x="2306232" y="989365"/>
                <a:ext cx="3159715" cy="379336"/>
              </a:xfrm>
              <a:prstGeom prst="rect">
                <a:avLst/>
              </a:prstGeom>
              <a:noFill/>
            </p:spPr>
            <p:txBody>
              <a:bodyPr wrap="square" rtlCol="0">
                <a:spAutoFit/>
              </a:bodyPr>
              <a:lstStyle/>
              <a:p>
                <a:pPr algn="ctr"/>
                <a:r>
                  <a:rPr kumimoji="1" lang="ja-JP" altLang="en-US" sz="1400" dirty="0" smtClean="0"/>
                  <a:t>ネック</a:t>
                </a:r>
                <a:r>
                  <a:rPr kumimoji="1" lang="en-US" altLang="ja-JP" sz="1400" dirty="0" smtClean="0"/>
                  <a:t>&amp;</a:t>
                </a:r>
                <a:r>
                  <a:rPr kumimoji="1" lang="ja-JP" altLang="en-US" sz="1400" dirty="0" smtClean="0"/>
                  <a:t>ショルダー</a:t>
                </a:r>
                <a:endParaRPr kumimoji="1" lang="ja-JP" altLang="en-US" sz="1400" dirty="0"/>
              </a:p>
            </p:txBody>
          </p:sp>
          <p:sp>
            <p:nvSpPr>
              <p:cNvPr id="27" name="テキスト ボックス 26"/>
              <p:cNvSpPr txBox="1"/>
              <p:nvPr/>
            </p:nvSpPr>
            <p:spPr>
              <a:xfrm>
                <a:off x="5465948" y="989365"/>
                <a:ext cx="3420170" cy="379336"/>
              </a:xfrm>
              <a:prstGeom prst="rect">
                <a:avLst/>
              </a:prstGeom>
              <a:noFill/>
            </p:spPr>
            <p:txBody>
              <a:bodyPr wrap="square" rtlCol="0">
                <a:spAutoFit/>
              </a:bodyPr>
              <a:lstStyle/>
              <a:p>
                <a:pPr algn="ctr"/>
                <a:r>
                  <a:rPr kumimoji="1" lang="ja-JP" altLang="en-US" sz="1400" smtClean="0"/>
                  <a:t>ハンド</a:t>
                </a:r>
                <a:r>
                  <a:rPr kumimoji="1" lang="en-US" altLang="ja-JP" sz="1400" smtClean="0"/>
                  <a:t>&amp;</a:t>
                </a:r>
                <a:r>
                  <a:rPr kumimoji="1" lang="ja-JP" altLang="en-US" sz="1400" smtClean="0"/>
                  <a:t>アーム</a:t>
                </a:r>
                <a:endParaRPr kumimoji="1" lang="ja-JP" altLang="en-US" sz="1400"/>
              </a:p>
            </p:txBody>
          </p:sp>
          <p:sp>
            <p:nvSpPr>
              <p:cNvPr id="28" name="テキスト ボックス 27"/>
              <p:cNvSpPr txBox="1"/>
              <p:nvPr/>
            </p:nvSpPr>
            <p:spPr>
              <a:xfrm>
                <a:off x="1917096" y="3617867"/>
                <a:ext cx="747083" cy="379336"/>
              </a:xfrm>
              <a:prstGeom prst="rect">
                <a:avLst/>
              </a:prstGeom>
              <a:noFill/>
            </p:spPr>
            <p:txBody>
              <a:bodyPr vert="horz" wrap="none" rtlCol="0">
                <a:spAutoFit/>
              </a:bodyPr>
              <a:lstStyle/>
              <a:p>
                <a:r>
                  <a:rPr lang="en-US" altLang="ja-JP" sz="1400" smtClean="0"/>
                  <a:t>5:00</a:t>
                </a:r>
                <a:endParaRPr kumimoji="1" lang="ja-JP" altLang="en-US" sz="1400" dirty="0"/>
              </a:p>
            </p:txBody>
          </p:sp>
          <p:sp>
            <p:nvSpPr>
              <p:cNvPr id="29" name="テキスト ボックス 28"/>
              <p:cNvSpPr txBox="1"/>
              <p:nvPr/>
            </p:nvSpPr>
            <p:spPr>
              <a:xfrm>
                <a:off x="5023345" y="3617867"/>
                <a:ext cx="881756" cy="379336"/>
              </a:xfrm>
              <a:prstGeom prst="rect">
                <a:avLst/>
              </a:prstGeom>
              <a:noFill/>
            </p:spPr>
            <p:txBody>
              <a:bodyPr vert="horz" wrap="none" rtlCol="0">
                <a:spAutoFit/>
              </a:bodyPr>
              <a:lstStyle/>
              <a:p>
                <a:r>
                  <a:rPr lang="en-US" altLang="ja-JP" sz="1400" smtClean="0"/>
                  <a:t>18:00</a:t>
                </a:r>
                <a:endParaRPr kumimoji="1" lang="ja-JP" altLang="en-US" sz="1400" dirty="0"/>
              </a:p>
            </p:txBody>
          </p:sp>
          <p:sp>
            <p:nvSpPr>
              <p:cNvPr id="30" name="テキスト ボックス 29"/>
              <p:cNvSpPr txBox="1"/>
              <p:nvPr/>
            </p:nvSpPr>
            <p:spPr>
              <a:xfrm>
                <a:off x="6728312" y="3617867"/>
                <a:ext cx="881756" cy="379336"/>
              </a:xfrm>
              <a:prstGeom prst="rect">
                <a:avLst/>
              </a:prstGeom>
              <a:noFill/>
            </p:spPr>
            <p:txBody>
              <a:bodyPr vert="horz" wrap="none" rtlCol="0">
                <a:spAutoFit/>
              </a:bodyPr>
              <a:lstStyle/>
              <a:p>
                <a:r>
                  <a:rPr lang="en-US" altLang="ja-JP" sz="1400" smtClean="0"/>
                  <a:t>24:00</a:t>
                </a:r>
                <a:endParaRPr kumimoji="1" lang="ja-JP" altLang="en-US" sz="1400" dirty="0"/>
              </a:p>
            </p:txBody>
          </p:sp>
        </p:grpSp>
        <p:sp>
          <p:nvSpPr>
            <p:cNvPr id="31" name="テキスト ボックス 30"/>
            <p:cNvSpPr txBox="1"/>
            <p:nvPr/>
          </p:nvSpPr>
          <p:spPr>
            <a:xfrm>
              <a:off x="6732846" y="5184067"/>
              <a:ext cx="931602" cy="224051"/>
            </a:xfrm>
            <a:prstGeom prst="rect">
              <a:avLst/>
            </a:prstGeom>
            <a:noFill/>
          </p:spPr>
          <p:txBody>
            <a:bodyPr wrap="square" rtlCol="0">
              <a:spAutoFit/>
            </a:bodyPr>
            <a:lstStyle/>
            <a:p>
              <a:pPr algn="ctr"/>
              <a:r>
                <a:rPr lang="ja-JP" altLang="en-US" sz="1400" dirty="0" smtClean="0"/>
                <a:t>右手の施術</a:t>
              </a:r>
              <a:endParaRPr kumimoji="1" lang="ja-JP" altLang="en-US" sz="1400" dirty="0"/>
            </a:p>
          </p:txBody>
        </p:sp>
        <p:sp>
          <p:nvSpPr>
            <p:cNvPr id="32" name="テキスト ボックス 31"/>
            <p:cNvSpPr txBox="1"/>
            <p:nvPr/>
          </p:nvSpPr>
          <p:spPr>
            <a:xfrm>
              <a:off x="7672846" y="5184067"/>
              <a:ext cx="931602" cy="224051"/>
            </a:xfrm>
            <a:prstGeom prst="rect">
              <a:avLst/>
            </a:prstGeom>
            <a:noFill/>
          </p:spPr>
          <p:txBody>
            <a:bodyPr wrap="square" rtlCol="0">
              <a:spAutoFit/>
            </a:bodyPr>
            <a:lstStyle/>
            <a:p>
              <a:pPr algn="ctr"/>
              <a:r>
                <a:rPr lang="ja-JP" altLang="en-US" sz="1400"/>
                <a:t>左</a:t>
              </a:r>
              <a:r>
                <a:rPr lang="ja-JP" altLang="en-US" sz="1400" smtClean="0"/>
                <a:t>手の施術</a:t>
              </a:r>
              <a:endParaRPr kumimoji="1" lang="ja-JP" altLang="en-US" sz="1400"/>
            </a:p>
          </p:txBody>
        </p:sp>
      </p:grpSp>
      <p:sp>
        <p:nvSpPr>
          <p:cNvPr id="34" name="角丸四角形吹き出し 33"/>
          <p:cNvSpPr/>
          <p:nvPr/>
        </p:nvSpPr>
        <p:spPr>
          <a:xfrm>
            <a:off x="5438642" y="4653136"/>
            <a:ext cx="1296000" cy="288000"/>
          </a:xfrm>
          <a:prstGeom prst="wedgeRoundRectCallout">
            <a:avLst>
              <a:gd name="adj1" fmla="val 2805"/>
              <a:gd name="adj2" fmla="val 97060"/>
              <a:gd name="adj3" fmla="val 16667"/>
            </a:avLst>
          </a:prstGeom>
          <a:solidFill>
            <a:schemeClr val="bg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400" dirty="0" smtClean="0">
                <a:solidFill>
                  <a:srgbClr val="D06684"/>
                </a:solidFill>
              </a:rPr>
              <a:t>神経性の効果</a:t>
            </a:r>
          </a:p>
        </p:txBody>
      </p:sp>
      <p:sp>
        <p:nvSpPr>
          <p:cNvPr id="35" name="角丸四角形吹き出し 34"/>
          <p:cNvSpPr/>
          <p:nvPr/>
        </p:nvSpPr>
        <p:spPr>
          <a:xfrm>
            <a:off x="7668344" y="5157224"/>
            <a:ext cx="1296000" cy="288000"/>
          </a:xfrm>
          <a:prstGeom prst="wedgeRoundRectCallout">
            <a:avLst>
              <a:gd name="adj1" fmla="val -42637"/>
              <a:gd name="adj2" fmla="val -112072"/>
              <a:gd name="adj3" fmla="val 16667"/>
            </a:avLst>
          </a:prstGeom>
          <a:solidFill>
            <a:schemeClr val="bg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400" dirty="0" smtClean="0">
                <a:solidFill>
                  <a:srgbClr val="67C931"/>
                </a:solidFill>
              </a:rPr>
              <a:t>局所性の効果</a:t>
            </a:r>
          </a:p>
        </p:txBody>
      </p:sp>
      <p:grpSp>
        <p:nvGrpSpPr>
          <p:cNvPr id="36" name="グループ化 35"/>
          <p:cNvGrpSpPr/>
          <p:nvPr/>
        </p:nvGrpSpPr>
        <p:grpSpPr>
          <a:xfrm>
            <a:off x="-9353" y="620688"/>
            <a:ext cx="6400340" cy="72008"/>
            <a:chOff x="-9353" y="764704"/>
            <a:chExt cx="6400340" cy="72008"/>
          </a:xfrm>
        </p:grpSpPr>
        <p:cxnSp>
          <p:nvCxnSpPr>
            <p:cNvPr id="37" name="直線コネクタ 36"/>
            <p:cNvCxnSpPr/>
            <p:nvPr/>
          </p:nvCxnSpPr>
          <p:spPr>
            <a:xfrm>
              <a:off x="-9353" y="764704"/>
              <a:ext cx="6400340" cy="0"/>
            </a:xfrm>
            <a:prstGeom prst="line">
              <a:avLst/>
            </a:prstGeom>
            <a:ln w="28575">
              <a:solidFill>
                <a:srgbClr val="F49202"/>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8937" y="836712"/>
              <a:ext cx="5976664" cy="0"/>
            </a:xfrm>
            <a:prstGeom prst="line">
              <a:avLst/>
            </a:prstGeom>
            <a:ln w="19050">
              <a:solidFill>
                <a:srgbClr val="FFFF66"/>
              </a:solidFill>
            </a:ln>
          </p:spPr>
          <p:style>
            <a:lnRef idx="1">
              <a:schemeClr val="accent1"/>
            </a:lnRef>
            <a:fillRef idx="0">
              <a:schemeClr val="accent1"/>
            </a:fillRef>
            <a:effectRef idx="0">
              <a:schemeClr val="accent1"/>
            </a:effectRef>
            <a:fontRef idx="minor">
              <a:schemeClr val="tx1"/>
            </a:fontRef>
          </p:style>
        </p:cxnSp>
      </p:grpSp>
      <p:sp>
        <p:nvSpPr>
          <p:cNvPr id="39" name="テキスト ボックス 38"/>
          <p:cNvSpPr txBox="1"/>
          <p:nvPr/>
        </p:nvSpPr>
        <p:spPr>
          <a:xfrm>
            <a:off x="251520" y="188640"/>
            <a:ext cx="5840060" cy="400110"/>
          </a:xfrm>
          <a:prstGeom prst="rect">
            <a:avLst/>
          </a:prstGeom>
          <a:noFill/>
        </p:spPr>
        <p:txBody>
          <a:bodyPr wrap="none" rtlCol="0">
            <a:spAutoFit/>
          </a:bodyPr>
          <a:lstStyle/>
          <a:p>
            <a:r>
              <a:rPr lang="ja-JP" altLang="en-US" sz="2000" dirty="0"/>
              <a:t>マッサージ等が</a:t>
            </a:r>
            <a:r>
              <a:rPr lang="ja-JP" altLang="en-US" sz="2000"/>
              <a:t>もたらす</a:t>
            </a:r>
            <a:r>
              <a:rPr lang="ja-JP" altLang="en-US" sz="2000" smtClean="0"/>
              <a:t>局所性 </a:t>
            </a:r>
            <a:r>
              <a:rPr lang="en-US" altLang="ja-JP" sz="2000" smtClean="0"/>
              <a:t>/ </a:t>
            </a:r>
            <a:r>
              <a:rPr lang="ja-JP" altLang="en-US" sz="2000" smtClean="0"/>
              <a:t>神経性</a:t>
            </a:r>
            <a:r>
              <a:rPr lang="ja-JP" altLang="en-US" sz="2000" dirty="0"/>
              <a:t>の循環改善</a:t>
            </a:r>
          </a:p>
        </p:txBody>
      </p:sp>
    </p:spTree>
    <p:extLst>
      <p:ext uri="{BB962C8B-B14F-4D97-AF65-F5344CB8AC3E}">
        <p14:creationId xmlns:p14="http://schemas.microsoft.com/office/powerpoint/2010/main" val="68529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750"/>
                                        <p:tgtEl>
                                          <p:spTgt spid="16"/>
                                        </p:tgtEl>
                                      </p:cBhvr>
                                    </p:animEffect>
                                  </p:childTnLst>
                                </p:cTn>
                              </p:par>
                            </p:childTnLst>
                          </p:cTn>
                        </p:par>
                        <p:par>
                          <p:cTn id="17" fill="hold">
                            <p:stCondLst>
                              <p:cond delay="1250"/>
                            </p:stCondLst>
                            <p:childTnLst>
                              <p:par>
                                <p:cTn id="18" presetID="10" presetClass="entr" presetSubtype="0"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750"/>
                                        <p:tgtEl>
                                          <p:spTgt spid="17"/>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750"/>
                                        <p:tgtEl>
                                          <p:spTgt spid="18"/>
                                        </p:tgtEl>
                                      </p:cBhvr>
                                    </p:animEffect>
                                  </p:childTnLst>
                                </p:cTn>
                              </p:par>
                            </p:childTnLst>
                          </p:cTn>
                        </p:par>
                        <p:par>
                          <p:cTn id="25" fill="hold">
                            <p:stCondLst>
                              <p:cond delay="2750"/>
                            </p:stCondLst>
                            <p:childTnLst>
                              <p:par>
                                <p:cTn id="26" presetID="10" presetClass="entr" presetSubtype="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750"/>
                                        <p:tgtEl>
                                          <p:spTgt spid="14"/>
                                        </p:tgtEl>
                                      </p:cBhvr>
                                    </p:animEffect>
                                  </p:childTnLst>
                                </p:cTn>
                              </p:par>
                            </p:childTnLst>
                          </p:cTn>
                        </p:par>
                        <p:par>
                          <p:cTn id="29" fill="hold">
                            <p:stCondLst>
                              <p:cond delay="3500"/>
                            </p:stCondLst>
                            <p:childTnLst>
                              <p:par>
                                <p:cTn id="30" presetID="10"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750"/>
                                        <p:tgtEl>
                                          <p:spTgt spid="13"/>
                                        </p:tgtEl>
                                      </p:cBhvr>
                                    </p:animEffect>
                                  </p:childTnLst>
                                </p:cTn>
                              </p:par>
                            </p:childTnLst>
                          </p:cTn>
                        </p:par>
                        <p:par>
                          <p:cTn id="33" fill="hold">
                            <p:stCondLst>
                              <p:cond delay="4250"/>
                            </p:stCondLst>
                            <p:childTnLst>
                              <p:par>
                                <p:cTn id="34" presetID="10"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750"/>
                                        <p:tgtEl>
                                          <p:spTgt spid="12"/>
                                        </p:tgtEl>
                                      </p:cBhvr>
                                    </p:animEffect>
                                  </p:childTnLst>
                                </p:cTn>
                              </p:par>
                            </p:childTnLst>
                          </p:cTn>
                        </p:par>
                        <p:par>
                          <p:cTn id="37" fill="hold">
                            <p:stCondLst>
                              <p:cond delay="5000"/>
                            </p:stCondLst>
                            <p:childTnLst>
                              <p:par>
                                <p:cTn id="38" presetID="10" presetClass="entr" presetSubtype="0"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75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500"/>
                                        <p:tgtEl>
                                          <p:spTgt spid="3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P spid="14" grpId="0" animBg="1"/>
      <p:bldP spid="15" grpId="0" animBg="1"/>
      <p:bldP spid="16" grpId="0" animBg="1"/>
      <p:bldP spid="17" grpId="0" animBg="1"/>
      <p:bldP spid="18" grpId="0" animBg="1"/>
      <p:bldP spid="7" grpId="0" animBg="1"/>
      <p:bldP spid="10" grpId="0" animBg="1"/>
      <p:bldP spid="34" grpId="0" animBg="1"/>
      <p:bldP spid="35"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rgbClr val="FFC000"/>
          </a:solidFill>
        </a:ln>
      </a:spPr>
      <a:bodyPr rtlCol="0" anchor="ctr"/>
      <a:lstStyle>
        <a:defPPr algn="ctr">
          <a:defRPr sz="1400" dirty="0"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6671</TotalTime>
  <Words>2974</Words>
  <Application>Microsoft Office PowerPoint</Application>
  <PresentationFormat>画面に合わせる (4:3)</PresentationFormat>
  <Paragraphs>331</Paragraphs>
  <Slides>18</Slides>
  <Notes>18</Notes>
  <HiddenSlides>0</HiddenSlides>
  <MMClips>0</MMClips>
  <ScaleCrop>false</ScaleCrop>
  <HeadingPairs>
    <vt:vector size="4" baseType="variant">
      <vt:variant>
        <vt:lpstr>テーマ</vt:lpstr>
      </vt:variant>
      <vt:variant>
        <vt:i4>1</vt:i4>
      </vt:variant>
      <vt:variant>
        <vt:lpstr>スライド タイトル</vt:lpstr>
      </vt:variant>
      <vt:variant>
        <vt:i4>18</vt:i4>
      </vt:variant>
    </vt:vector>
  </HeadingPairs>
  <TitlesOfParts>
    <vt:vector size="19"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HP-nagano</dc:creator>
  <cp:lastModifiedBy>HP-nagano</cp:lastModifiedBy>
  <cp:revision>284</cp:revision>
  <cp:lastPrinted>2014-06-27T05:25:07Z</cp:lastPrinted>
  <dcterms:created xsi:type="dcterms:W3CDTF">2014-05-23T08:07:33Z</dcterms:created>
  <dcterms:modified xsi:type="dcterms:W3CDTF">2014-07-01T03:00:16Z</dcterms:modified>
</cp:coreProperties>
</file>