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57" r:id="rId3"/>
    <p:sldId id="258" r:id="rId4"/>
    <p:sldId id="260" r:id="rId5"/>
    <p:sldId id="265" r:id="rId6"/>
    <p:sldId id="274" r:id="rId7"/>
    <p:sldId id="267" r:id="rId8"/>
    <p:sldId id="276" r:id="rId9"/>
    <p:sldId id="270" r:id="rId10"/>
    <p:sldId id="268" r:id="rId11"/>
    <p:sldId id="269" r:id="rId12"/>
    <p:sldId id="307" r:id="rId13"/>
    <p:sldId id="273" r:id="rId14"/>
    <p:sldId id="261" r:id="rId15"/>
    <p:sldId id="291" r:id="rId16"/>
    <p:sldId id="282" r:id="rId17"/>
    <p:sldId id="280" r:id="rId18"/>
    <p:sldId id="294" r:id="rId19"/>
    <p:sldId id="292" r:id="rId20"/>
    <p:sldId id="293" r:id="rId21"/>
    <p:sldId id="295" r:id="rId22"/>
    <p:sldId id="259" r:id="rId23"/>
    <p:sldId id="305" r:id="rId24"/>
    <p:sldId id="296" r:id="rId25"/>
    <p:sldId id="289" r:id="rId26"/>
    <p:sldId id="299" r:id="rId27"/>
    <p:sldId id="297" r:id="rId28"/>
    <p:sldId id="298" r:id="rId29"/>
    <p:sldId id="306" r:id="rId30"/>
    <p:sldId id="262" r:id="rId31"/>
    <p:sldId id="309" r:id="rId32"/>
    <p:sldId id="310" r:id="rId33"/>
    <p:sldId id="311" r:id="rId34"/>
    <p:sldId id="304" r:id="rId35"/>
    <p:sldId id="302" r:id="rId36"/>
    <p:sldId id="303" r:id="rId37"/>
    <p:sldId id="263" r:id="rId38"/>
    <p:sldId id="312" r:id="rId39"/>
    <p:sldId id="272" r:id="rId40"/>
  </p:sldIdLst>
  <p:sldSz cx="9144000" cy="6858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1518" autoAdjust="0"/>
    <p:restoredTop sz="75879" autoAdjust="0"/>
  </p:normalViewPr>
  <p:slideViewPr>
    <p:cSldViewPr>
      <p:cViewPr varScale="1">
        <p:scale>
          <a:sx n="59" d="100"/>
          <a:sy n="59" d="100"/>
        </p:scale>
        <p:origin x="-94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102" d="100"/>
          <a:sy n="102" d="100"/>
        </p:scale>
        <p:origin x="-1302" y="-96"/>
      </p:cViewPr>
      <p:guideLst>
        <p:guide orient="horz" pos="3107"/>
        <p:guide pos="2121"/>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96C06078-86D4-4924-82DE-808A3B542033}" type="datetimeFigureOut">
              <a:rPr kumimoji="1" lang="ja-JP" altLang="en-US" smtClean="0"/>
              <a:pPr/>
              <a:t>2012/9/14</a:t>
            </a:fld>
            <a:endParaRPr kumimoji="1" lang="ja-JP" altLang="en-US"/>
          </a:p>
        </p:txBody>
      </p:sp>
      <p:sp>
        <p:nvSpPr>
          <p:cNvPr id="4" name="スライド イメージ プレースホルダー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45C7D3D5-2629-4AE3-AEE1-64107AEDE26F}" type="slidenum">
              <a:rPr kumimoji="1" lang="ja-JP" altLang="en-US" smtClean="0"/>
              <a:pPr/>
              <a:t>&lt;#&gt;</a:t>
            </a:fld>
            <a:endParaRPr kumimoji="1" lang="ja-JP" altLang="en-US"/>
          </a:p>
        </p:txBody>
      </p:sp>
    </p:spTree>
    <p:extLst>
      <p:ext uri="{BB962C8B-B14F-4D97-AF65-F5344CB8AC3E}">
        <p14:creationId xmlns:p14="http://schemas.microsoft.com/office/powerpoint/2010/main" xmlns="" val="119678880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Let me start presentation titled</a:t>
            </a:r>
            <a:r>
              <a:rPr kumimoji="1" lang="en-US" altLang="ja-JP" smtClean="0"/>
              <a:t>… Autonomic </a:t>
            </a:r>
            <a:r>
              <a:rPr kumimoji="1" lang="en-US" altLang="ja-JP" dirty="0" smtClean="0"/>
              <a:t>activities during various types of videogame tasks.</a:t>
            </a:r>
          </a:p>
          <a:p>
            <a:endParaRPr kumimoji="1" lang="en-US" altLang="ja-JP" dirty="0" smtClean="0"/>
          </a:p>
          <a:p>
            <a:r>
              <a:rPr kumimoji="1" lang="ja-JP" altLang="en-US" dirty="0" smtClean="0"/>
              <a:t>ここに紹介を受けて、このような場で発表できるのは光栄</a:t>
            </a:r>
            <a:r>
              <a:rPr kumimoji="1" lang="ja-JP" altLang="en-US" dirty="0" err="1" smtClean="0"/>
              <a:t>だ</a:t>
            </a:r>
            <a:r>
              <a:rPr kumimoji="1" lang="ja-JP" altLang="en-US" dirty="0" smtClean="0"/>
              <a:t>的な文章が必要？？？</a:t>
            </a:r>
            <a:endParaRPr kumimoji="1" lang="ja-JP" altLang="en-US" dirty="0"/>
          </a:p>
        </p:txBody>
      </p:sp>
      <p:sp>
        <p:nvSpPr>
          <p:cNvPr id="4" name="スライド番号プレースホルダー 3"/>
          <p:cNvSpPr>
            <a:spLocks noGrp="1"/>
          </p:cNvSpPr>
          <p:nvPr>
            <p:ph type="sldNum" sz="quarter" idx="10"/>
          </p:nvPr>
        </p:nvSpPr>
        <p:spPr/>
        <p:txBody>
          <a:bodyPr/>
          <a:lstStyle/>
          <a:p>
            <a:fld id="{45C7D3D5-2629-4AE3-AEE1-64107AEDE26F}" type="slidenum">
              <a:rPr kumimoji="1" lang="ja-JP" altLang="en-US" smtClean="0"/>
              <a:pPr/>
              <a:t>1</a:t>
            </a:fld>
            <a:endParaRPr kumimoji="1" lang="ja-JP" altLang="en-US"/>
          </a:p>
        </p:txBody>
      </p:sp>
    </p:spTree>
    <p:extLst>
      <p:ext uri="{BB962C8B-B14F-4D97-AF65-F5344CB8AC3E}">
        <p14:creationId xmlns:p14="http://schemas.microsoft.com/office/powerpoint/2010/main" xmlns="" val="2452761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ct val="50000"/>
              </a:spcBef>
            </a:pPr>
            <a:r>
              <a:rPr lang="en-US" altLang="ja-JP" sz="1200" dirty="0" smtClean="0"/>
              <a:t>As for skin conductance, variations in the task period were different in each condition. As a result of statistical analysis, we found a significant condition effect. Unlike in the case of HR, differences in </a:t>
            </a:r>
            <a:r>
              <a:rPr lang="en-US" altLang="ja-JP" sz="1200" dirty="0" err="1" smtClean="0"/>
              <a:t>vsComputer</a:t>
            </a:r>
            <a:r>
              <a:rPr lang="en-US" altLang="ja-JP" sz="1200" dirty="0" smtClean="0"/>
              <a:t> and </a:t>
            </a:r>
            <a:r>
              <a:rPr lang="en-US" altLang="ja-JP" sz="1200" dirty="0" err="1" smtClean="0"/>
              <a:t>vsHuman</a:t>
            </a:r>
            <a:r>
              <a:rPr lang="en-US" altLang="ja-JP" sz="1200" dirty="0" smtClean="0"/>
              <a:t> were significant, but there was no difference between the alone and </a:t>
            </a:r>
            <a:r>
              <a:rPr lang="en-US" altLang="ja-JP" sz="1200" dirty="0" err="1" smtClean="0"/>
              <a:t>vsComputer</a:t>
            </a:r>
            <a:r>
              <a:rPr lang="en-US" altLang="ja-JP" sz="1200" dirty="0" smtClean="0"/>
              <a:t> condition.</a:t>
            </a:r>
            <a:endParaRPr lang="ja-JP" altLang="en-US" sz="1200" dirty="0"/>
          </a:p>
        </p:txBody>
      </p:sp>
      <p:sp>
        <p:nvSpPr>
          <p:cNvPr id="4" name="スライド番号プレースホルダー 3"/>
          <p:cNvSpPr>
            <a:spLocks noGrp="1"/>
          </p:cNvSpPr>
          <p:nvPr>
            <p:ph type="sldNum" sz="quarter" idx="10"/>
          </p:nvPr>
        </p:nvSpPr>
        <p:spPr/>
        <p:txBody>
          <a:bodyPr/>
          <a:lstStyle/>
          <a:p>
            <a:fld id="{45C7D3D5-2629-4AE3-AEE1-64107AEDE26F}" type="slidenum">
              <a:rPr kumimoji="1" lang="ja-JP" altLang="en-US" smtClean="0"/>
              <a:pPr/>
              <a:t>10</a:t>
            </a:fld>
            <a:endParaRPr kumimoji="1" lang="ja-JP" altLang="en-US"/>
          </a:p>
        </p:txBody>
      </p:sp>
    </p:spTree>
    <p:extLst>
      <p:ext uri="{BB962C8B-B14F-4D97-AF65-F5344CB8AC3E}">
        <p14:creationId xmlns:p14="http://schemas.microsoft.com/office/powerpoint/2010/main" xmlns="" val="389347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There was a prominent decrease in finger blood flow in the task period, which recovered gradually after finishing the gameplay. The </a:t>
            </a:r>
            <a:r>
              <a:rPr kumimoji="1" lang="en-US" altLang="ja-JP" sz="1200" kern="1200" dirty="0" err="1" smtClean="0">
                <a:solidFill>
                  <a:schemeClr val="tx1"/>
                </a:solidFill>
                <a:effectLst/>
                <a:latin typeface="+mn-lt"/>
                <a:ea typeface="+mn-ea"/>
                <a:cs typeface="+mn-cs"/>
              </a:rPr>
              <a:t>vsHuman</a:t>
            </a:r>
            <a:r>
              <a:rPr kumimoji="1" lang="en-US" altLang="ja-JP" sz="1200" kern="1200" dirty="0" smtClean="0">
                <a:solidFill>
                  <a:schemeClr val="tx1"/>
                </a:solidFill>
                <a:effectLst/>
                <a:latin typeface="+mn-lt"/>
                <a:ea typeface="+mn-ea"/>
                <a:cs typeface="+mn-cs"/>
              </a:rPr>
              <a:t> condition seemed to maintain the lowest value throughout the periods. </a:t>
            </a:r>
          </a:p>
          <a:p>
            <a:r>
              <a:rPr kumimoji="1" lang="en-US" altLang="ja-JP" sz="1200" kern="1200" dirty="0" smtClean="0">
                <a:solidFill>
                  <a:schemeClr val="tx1"/>
                </a:solidFill>
                <a:effectLst/>
                <a:latin typeface="+mn-lt"/>
                <a:ea typeface="+mn-ea"/>
                <a:cs typeface="+mn-cs"/>
              </a:rPr>
              <a:t>However, we found no significant difference between conditions.</a:t>
            </a:r>
            <a:endParaRPr kumimoji="1" lang="ja-JP" altLang="ja-JP" sz="1200" kern="1200" dirty="0" smtClean="0">
              <a:solidFill>
                <a:schemeClr val="tx1"/>
              </a:solidFill>
              <a:effectLst/>
              <a:latin typeface="+mn-lt"/>
              <a:ea typeface="+mn-ea"/>
              <a:cs typeface="+mn-cs"/>
            </a:endParaRPr>
          </a:p>
          <a:p>
            <a:pPr>
              <a:spcBef>
                <a:spcPct val="50000"/>
              </a:spcBef>
            </a:pPr>
            <a:endParaRPr lang="ja-JP" altLang="en-US" sz="1200" dirty="0"/>
          </a:p>
        </p:txBody>
      </p:sp>
      <p:sp>
        <p:nvSpPr>
          <p:cNvPr id="4" name="スライド番号プレースホルダー 3"/>
          <p:cNvSpPr>
            <a:spLocks noGrp="1"/>
          </p:cNvSpPr>
          <p:nvPr>
            <p:ph type="sldNum" sz="quarter" idx="10"/>
          </p:nvPr>
        </p:nvSpPr>
        <p:spPr/>
        <p:txBody>
          <a:bodyPr/>
          <a:lstStyle/>
          <a:p>
            <a:fld id="{45C7D3D5-2629-4AE3-AEE1-64107AEDE26F}" type="slidenum">
              <a:rPr kumimoji="1" lang="ja-JP" altLang="en-US" smtClean="0"/>
              <a:pPr/>
              <a:t>11</a:t>
            </a:fld>
            <a:endParaRPr kumimoji="1" lang="ja-JP" altLang="en-US"/>
          </a:p>
        </p:txBody>
      </p:sp>
    </p:spTree>
    <p:extLst>
      <p:ext uri="{BB962C8B-B14F-4D97-AF65-F5344CB8AC3E}">
        <p14:creationId xmlns:p14="http://schemas.microsoft.com/office/powerpoint/2010/main" xmlns="" val="3794092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21606B-71C6-424D-9AFB-0FE433E9353C}" type="slidenum">
              <a:rPr lang="en-US" altLang="ja-JP"/>
              <a:pPr/>
              <a:t>12</a:t>
            </a:fld>
            <a:endParaRPr lang="en-US" altLang="ja-JP"/>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r>
              <a:rPr kumimoji="1" lang="en-US" altLang="ja-JP" sz="1200" kern="1200" dirty="0" smtClean="0">
                <a:solidFill>
                  <a:schemeClr val="tx1"/>
                </a:solidFill>
                <a:effectLst/>
                <a:latin typeface="+mn-lt"/>
                <a:ea typeface="+mn-ea"/>
                <a:cs typeface="+mn-cs"/>
              </a:rPr>
              <a:t>This table shows the correlation coefficients between each measure classified by condition. All of these correlation coefficients were calculated using the change score. In the alone condition, finger blood flow showed a significant correlation with all three dimensions of subjective affect. However, only a positive correlation between finger blood flow and calmness was carried through the conditions. Compared with the alone condition, the </a:t>
            </a:r>
            <a:r>
              <a:rPr kumimoji="1" lang="en-US" altLang="ja-JP" sz="1200" kern="1200" dirty="0" err="1" smtClean="0">
                <a:solidFill>
                  <a:schemeClr val="tx1"/>
                </a:solidFill>
                <a:effectLst/>
                <a:latin typeface="+mn-lt"/>
                <a:ea typeface="+mn-ea"/>
                <a:cs typeface="+mn-cs"/>
              </a:rPr>
              <a:t>vsHuman</a:t>
            </a:r>
            <a:r>
              <a:rPr kumimoji="1" lang="en-US" altLang="ja-JP" sz="1200" kern="1200" dirty="0" smtClean="0">
                <a:solidFill>
                  <a:schemeClr val="tx1"/>
                </a:solidFill>
                <a:effectLst/>
                <a:latin typeface="+mn-lt"/>
                <a:ea typeface="+mn-ea"/>
                <a:cs typeface="+mn-cs"/>
              </a:rPr>
              <a:t> condition indicated lower coefficients overall.</a:t>
            </a:r>
            <a:endParaRPr kumimoji="1" lang="ja-JP" altLang="ja-JP" sz="1200" kern="1200" dirty="0" smtClean="0">
              <a:solidFill>
                <a:schemeClr val="tx1"/>
              </a:solidFill>
              <a:effectLst/>
              <a:latin typeface="+mn-lt"/>
              <a:ea typeface="+mn-ea"/>
              <a:cs typeface="+mn-cs"/>
            </a:endParaRPr>
          </a:p>
          <a:p>
            <a:pPr eaLnBrk="1" hangingPunct="1"/>
            <a:endParaRPr lang="ja-JP" altLang="en-US" sz="1200"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21606B-71C6-424D-9AFB-0FE433E9353C}" type="slidenum">
              <a:rPr lang="en-US" altLang="ja-JP"/>
              <a:pPr/>
              <a:t>13</a:t>
            </a:fld>
            <a:endParaRPr lang="en-US" altLang="ja-JP"/>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r>
              <a:rPr kumimoji="1" lang="en-US" altLang="ja-JP" sz="1200" kern="1200" dirty="0" smtClean="0">
                <a:solidFill>
                  <a:schemeClr val="tx1"/>
                </a:solidFill>
                <a:effectLst/>
                <a:latin typeface="+mn-lt"/>
                <a:ea typeface="+mn-ea"/>
                <a:cs typeface="+mn-cs"/>
              </a:rPr>
              <a:t>In this experiment, we observed accelerated HR, increased SC, and decreased FBF. These are reflections of heightened sympathetic activity. In the subjective affect scale, we found an increase in negative affect and a decrease in calmness. It suggests that change in affect to negative direction can contribute to an improved game experience. Despite the subjective game experience difference, condition differences in each physiological measure were ambiguous. So-called vigilance tasks that need attention based on visual stimuli are likely to decrease HR through parasympathetic activity. Such task specific responses or individual differences in cardiovascular/</a:t>
            </a:r>
            <a:r>
              <a:rPr kumimoji="1" lang="en-US" altLang="ja-JP" sz="1200" kern="1200" dirty="0" err="1" smtClean="0">
                <a:solidFill>
                  <a:schemeClr val="tx1"/>
                </a:solidFill>
                <a:effectLst/>
                <a:latin typeface="+mn-lt"/>
                <a:ea typeface="+mn-ea"/>
                <a:cs typeface="+mn-cs"/>
              </a:rPr>
              <a:t>electrodermal</a:t>
            </a:r>
            <a:r>
              <a:rPr kumimoji="1" lang="en-US" altLang="ja-JP" sz="1200" kern="1200" dirty="0" smtClean="0">
                <a:solidFill>
                  <a:schemeClr val="tx1"/>
                </a:solidFill>
                <a:effectLst/>
                <a:latin typeface="+mn-lt"/>
                <a:ea typeface="+mn-ea"/>
                <a:cs typeface="+mn-cs"/>
              </a:rPr>
              <a:t> reactivity might have influenced the responses.</a:t>
            </a:r>
            <a:endParaRPr kumimoji="1" lang="ja-JP" altLang="ja-JP" sz="1200" kern="1200" dirty="0">
              <a:solidFill>
                <a:schemeClr val="tx1"/>
              </a:solidFill>
              <a:effectLst/>
              <a:latin typeface="+mn-lt"/>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dirty="0" smtClean="0">
                <a:latin typeface="+mn-lt"/>
                <a:ea typeface="HGP創英角ｺﾞｼｯｸUB" pitchFamily="50" charset="-128"/>
              </a:rPr>
              <a:t>In the second experiment, we used Street Fighter IV as a versus beat '</a:t>
            </a:r>
            <a:r>
              <a:rPr lang="en-US" altLang="ja-JP" sz="1200" dirty="0" err="1" smtClean="0">
                <a:latin typeface="+mn-lt"/>
                <a:ea typeface="HGP創英角ｺﾞｼｯｸUB" pitchFamily="50" charset="-128"/>
              </a:rPr>
              <a:t>em</a:t>
            </a:r>
            <a:r>
              <a:rPr lang="en-US" altLang="ja-JP" sz="1200" dirty="0" smtClean="0">
                <a:latin typeface="+mn-lt"/>
                <a:ea typeface="HGP創英角ｺﾞｼｯｸUB" pitchFamily="50" charset="-128"/>
              </a:rPr>
              <a:t> up game. In this game, characters are so detailed—even in their expressions or gestures—that players are likely to sympathize with them. </a:t>
            </a:r>
            <a:endParaRPr kumimoji="1" lang="ja-JP" altLang="en-US" dirty="0">
              <a:latin typeface="+mn-lt"/>
            </a:endParaRPr>
          </a:p>
        </p:txBody>
      </p:sp>
      <p:sp>
        <p:nvSpPr>
          <p:cNvPr id="4" name="スライド番号プレースホルダー 3"/>
          <p:cNvSpPr>
            <a:spLocks noGrp="1"/>
          </p:cNvSpPr>
          <p:nvPr>
            <p:ph type="sldNum" sz="quarter" idx="10"/>
          </p:nvPr>
        </p:nvSpPr>
        <p:spPr/>
        <p:txBody>
          <a:bodyPr/>
          <a:lstStyle/>
          <a:p>
            <a:fld id="{45C7D3D5-2629-4AE3-AEE1-64107AEDE26F}" type="slidenum">
              <a:rPr kumimoji="1" lang="ja-JP" altLang="en-US" smtClean="0"/>
              <a:pPr/>
              <a:t>14</a:t>
            </a:fld>
            <a:endParaRPr kumimoji="1" lang="ja-JP" altLang="en-US"/>
          </a:p>
        </p:txBody>
      </p:sp>
    </p:spTree>
    <p:extLst>
      <p:ext uri="{BB962C8B-B14F-4D97-AF65-F5344CB8AC3E}">
        <p14:creationId xmlns:p14="http://schemas.microsoft.com/office/powerpoint/2010/main" xmlns="" val="3544269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21606B-71C6-424D-9AFB-0FE433E9353C}" type="slidenum">
              <a:rPr lang="en-US" altLang="ja-JP"/>
              <a:pPr/>
              <a:t>15</a:t>
            </a:fld>
            <a:endParaRPr lang="en-US" altLang="ja-JP"/>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r>
              <a:rPr lang="en-US" altLang="ja-JP" dirty="0" smtClean="0">
                <a:latin typeface="Calibri" pitchFamily="34" charset="0"/>
              </a:rPr>
              <a:t> As shown in this picture, the experimental design and condition settings were almost the same as those of the previous experiment. During the task of individuals fighting alone,  the participant attacked the opponent, which did not move. During </a:t>
            </a:r>
            <a:r>
              <a:rPr lang="en-US" altLang="ja-JP" dirty="0" err="1" smtClean="0">
                <a:latin typeface="Calibri" pitchFamily="34" charset="0"/>
              </a:rPr>
              <a:t>vsComputer</a:t>
            </a:r>
            <a:r>
              <a:rPr lang="en-US" altLang="ja-JP" dirty="0" smtClean="0">
                <a:latin typeface="Calibri" pitchFamily="34" charset="0"/>
              </a:rPr>
              <a:t> and </a:t>
            </a:r>
            <a:r>
              <a:rPr lang="en-US" altLang="ja-JP" dirty="0" err="1" smtClean="0">
                <a:latin typeface="Calibri" pitchFamily="34" charset="0"/>
              </a:rPr>
              <a:t>vsHuman</a:t>
            </a:r>
            <a:r>
              <a:rPr lang="en-US" altLang="ja-JP" dirty="0" smtClean="0">
                <a:latin typeface="Calibri" pitchFamily="34" charset="0"/>
              </a:rPr>
              <a:t> condition, the participants fought with a moving opponent. </a:t>
            </a:r>
          </a:p>
          <a:p>
            <a:r>
              <a:rPr lang="en-US" altLang="ja-JP" dirty="0" smtClean="0">
                <a:latin typeface="Calibri" pitchFamily="34" charset="0"/>
              </a:rPr>
              <a:t> </a:t>
            </a:r>
            <a:r>
              <a:rPr kumimoji="1" lang="en-US" altLang="ja-JP" sz="1200" kern="1200" dirty="0" smtClean="0">
                <a:solidFill>
                  <a:schemeClr val="tx1"/>
                </a:solidFill>
                <a:effectLst/>
                <a:latin typeface="+mn-lt"/>
                <a:ea typeface="+mn-ea"/>
                <a:cs typeface="+mn-cs"/>
              </a:rPr>
              <a:t>The methods of psychological and physiological assessment were exactly the same as in the previous experiment.</a:t>
            </a:r>
            <a:endParaRPr lang="en-US" altLang="ja-JP" dirty="0" smtClean="0">
              <a:latin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dirty="0" smtClean="0">
              <a:latin typeface="Calibri" pitchFamily="34" charset="0"/>
            </a:endParaRPr>
          </a:p>
          <a:p>
            <a:endParaRPr lang="ja-JP" altLang="ja-JP"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I will now show the results of the game experience scores.</a:t>
            </a:r>
            <a:r>
              <a:rPr kumimoji="1" lang="en-US" altLang="ja-JP" sz="1200" kern="1200" baseline="0" dirty="0" smtClean="0">
                <a:solidFill>
                  <a:schemeClr val="tx1"/>
                </a:solidFill>
                <a:effectLst/>
                <a:latin typeface="+mn-lt"/>
                <a:ea typeface="+mn-ea"/>
                <a:cs typeface="+mn-cs"/>
              </a:rPr>
              <a:t> </a:t>
            </a:r>
            <a:r>
              <a:rPr kumimoji="1" lang="en-US" altLang="ja-JP" sz="1200" kern="1200" dirty="0" smtClean="0">
                <a:solidFill>
                  <a:schemeClr val="tx1"/>
                </a:solidFill>
                <a:effectLst/>
                <a:latin typeface="+mn-lt"/>
                <a:ea typeface="+mn-ea"/>
                <a:cs typeface="+mn-cs"/>
              </a:rPr>
              <a:t>As shown in the figure, the order of the game experience score was as follows: vs. Human was first, vs. Computer was second, and alone was third. This figure was almost same as that for the previous experiment in both shape and actual value.</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 We performed a one-way ANOVA and found significant condition</a:t>
            </a:r>
            <a:r>
              <a:rPr kumimoji="1" lang="en-US" altLang="ja-JP" sz="1200" kern="1200" baseline="0" dirty="0" smtClean="0">
                <a:solidFill>
                  <a:schemeClr val="tx1"/>
                </a:solidFill>
                <a:effectLst/>
                <a:latin typeface="+mn-lt"/>
                <a:ea typeface="+mn-ea"/>
                <a:cs typeface="+mn-cs"/>
              </a:rPr>
              <a:t> </a:t>
            </a:r>
            <a:r>
              <a:rPr kumimoji="1" lang="en-US" altLang="ja-JP" sz="1200" kern="1200" dirty="0" smtClean="0">
                <a:solidFill>
                  <a:schemeClr val="tx1"/>
                </a:solidFill>
                <a:effectLst/>
                <a:latin typeface="+mn-lt"/>
                <a:ea typeface="+mn-ea"/>
                <a:cs typeface="+mn-cs"/>
              </a:rPr>
              <a:t>effect. Multiple comparisons test also revealed significant differences between all three conditions.</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45C7D3D5-2629-4AE3-AEE1-64107AEDE26F}" type="slidenum">
              <a:rPr kumimoji="1" lang="ja-JP" altLang="en-US" smtClean="0"/>
              <a:pPr/>
              <a:t>16</a:t>
            </a:fld>
            <a:endParaRPr kumimoji="1" lang="ja-JP" altLang="en-US"/>
          </a:p>
        </p:txBody>
      </p:sp>
    </p:spTree>
    <p:extLst>
      <p:ext uri="{BB962C8B-B14F-4D97-AF65-F5344CB8AC3E}">
        <p14:creationId xmlns:p14="http://schemas.microsoft.com/office/powerpoint/2010/main" xmlns="" val="2617255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en-US" altLang="ja-JP" sz="1200" dirty="0" smtClean="0"/>
              <a:t>This slide is the result of the general affect scale. As in the previous experiment, we found significant condition effects in all three dimensions. The other statistical results were also quite similar to the previous experiment.</a:t>
            </a:r>
            <a:endParaRPr lang="ja-JP" altLang="en-US" sz="1200" dirty="0" smtClean="0"/>
          </a:p>
          <a:p>
            <a:pPr algn="just"/>
            <a:endParaRPr lang="ja-JP" altLang="en-US" sz="1200" dirty="0" smtClean="0"/>
          </a:p>
          <a:p>
            <a:pPr eaLnBrk="1" hangingPunct="1"/>
            <a:endParaRPr lang="en-US" altLang="ja-JP" dirty="0" smtClean="0">
              <a:latin typeface="Calibri" pitchFamily="34"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45C7D3D5-2629-4AE3-AEE1-64107AEDE26F}" type="slidenum">
              <a:rPr kumimoji="1" lang="ja-JP" altLang="en-US" smtClean="0"/>
              <a:pPr/>
              <a:t>17</a:t>
            </a:fld>
            <a:endParaRPr kumimoji="1" lang="ja-JP" altLang="en-US"/>
          </a:p>
        </p:txBody>
      </p:sp>
    </p:spTree>
    <p:extLst>
      <p:ext uri="{BB962C8B-B14F-4D97-AF65-F5344CB8AC3E}">
        <p14:creationId xmlns:p14="http://schemas.microsoft.com/office/powerpoint/2010/main" xmlns="" val="1195922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dirty="0" smtClean="0">
                <a:latin typeface="+mn-lt"/>
                <a:ea typeface="HGP創英角ｺﾞｼｯｸUB" pitchFamily="50" charset="-128"/>
              </a:rPr>
              <a:t> This figure shows the heart rate (HR) variation. The manner of HR fluctuation resembles that of puzzle action games, but the scores changes from the base were clearly larger than for puzzle action games and the differences between the three conditions were more obvious. </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baseline="0" dirty="0">
                <a:latin typeface="+mn-lt"/>
                <a:ea typeface="+mn-ea"/>
              </a:rPr>
              <a:t> </a:t>
            </a:r>
            <a:r>
              <a:rPr kumimoji="1" lang="en-US" altLang="ja-JP" sz="1200" baseline="0" dirty="0" smtClean="0">
                <a:latin typeface="+mn-lt"/>
                <a:ea typeface="+mn-ea"/>
              </a:rPr>
              <a:t>As a result of the ANOVA, we found significant condition effects.  Multiple comparison tests showed significant differences between all conditions.</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aseline="0" dirty="0" smtClean="0">
              <a:latin typeface="+mn-lt"/>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smtClean="0">
              <a:latin typeface="HGP創英角ｺﾞｼｯｸUB" pitchFamily="50" charset="-128"/>
              <a:ea typeface="HGP創英角ｺﾞｼｯｸUB" pitchFamily="50" charset="-128"/>
            </a:endParaRPr>
          </a:p>
        </p:txBody>
      </p:sp>
      <p:sp>
        <p:nvSpPr>
          <p:cNvPr id="4" name="スライド番号プレースホルダ 3"/>
          <p:cNvSpPr>
            <a:spLocks noGrp="1"/>
          </p:cNvSpPr>
          <p:nvPr>
            <p:ph type="sldNum" sz="quarter" idx="10"/>
          </p:nvPr>
        </p:nvSpPr>
        <p:spPr/>
        <p:txBody>
          <a:bodyPr/>
          <a:lstStyle/>
          <a:p>
            <a:pPr>
              <a:defRPr/>
            </a:pPr>
            <a:fld id="{073C0E3B-DB0B-486C-9089-A0A51F42965D}" type="slidenum">
              <a:rPr lang="ja-JP" altLang="en-US" smtClean="0"/>
              <a:pPr>
                <a:defRPr/>
              </a:pPr>
              <a:t>18</a:t>
            </a:fld>
            <a:endParaRPr lang="en-US" altLang="ja-JP"/>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dirty="0" smtClean="0">
                <a:latin typeface="+mj-lt"/>
                <a:ea typeface="HGP創英角ｺﾞｼｯｸUB" pitchFamily="50" charset="-128"/>
              </a:rPr>
              <a:t> Skin </a:t>
            </a:r>
            <a:r>
              <a:rPr kumimoji="1" lang="en-US" altLang="ja-JP" sz="1200" kern="1200" dirty="0" smtClean="0">
                <a:solidFill>
                  <a:schemeClr val="tx1"/>
                </a:solidFill>
                <a:effectLst/>
                <a:latin typeface="+mj-lt"/>
                <a:ea typeface="+mn-ea"/>
                <a:cs typeface="+mn-cs"/>
              </a:rPr>
              <a:t>conductance </a:t>
            </a:r>
            <a:r>
              <a:rPr lang="en-US" altLang="ja-JP" sz="1200" dirty="0" smtClean="0">
                <a:latin typeface="+mj-lt"/>
                <a:ea typeface="HGP創英角ｺﾞｼｯｸUB" pitchFamily="50" charset="-128"/>
              </a:rPr>
              <a:t>also showed a larger change than puzzle action game. We found not only a larger reactivity, but also a sharp initial rising. As shown in the picture, the differences between the two competitive conditions were not large.</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dirty="0" smtClean="0">
                <a:latin typeface="+mj-lt"/>
                <a:ea typeface="HGP創英角ｺﾞｼｯｸUB" pitchFamily="50" charset="-128"/>
              </a:rPr>
              <a:t> We performed a statistical analysis in the same manner and  found a significant condition effect, but there was no difference between </a:t>
            </a:r>
            <a:r>
              <a:rPr kumimoji="1" lang="en-US" altLang="ja-JP" sz="1200" kern="1200" dirty="0" smtClean="0">
                <a:solidFill>
                  <a:schemeClr val="tx1"/>
                </a:solidFill>
                <a:effectLst/>
                <a:latin typeface="+mj-lt"/>
                <a:ea typeface="+mn-ea"/>
                <a:cs typeface="+mn-cs"/>
              </a:rPr>
              <a:t>two competitive conditions.</a:t>
            </a:r>
            <a:endParaRPr lang="en-US" altLang="ja-JP" sz="1200" dirty="0" smtClean="0">
              <a:latin typeface="+mj-lt"/>
              <a:ea typeface="HGP創英角ｺﾞｼｯｸUB"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200" dirty="0" smtClean="0">
              <a:latin typeface="HGP創英角ｺﾞｼｯｸUB" pitchFamily="50" charset="-128"/>
              <a:ea typeface="HGP創英角ｺﾞｼｯｸUB"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200" dirty="0" smtClean="0">
              <a:latin typeface="HGP創英角ｺﾞｼｯｸUB" pitchFamily="50" charset="-128"/>
              <a:ea typeface="HGP創英角ｺﾞｼｯｸUB" pitchFamily="50"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45C7D3D5-2629-4AE3-AEE1-64107AEDE26F}" type="slidenum">
              <a:rPr kumimoji="1" lang="ja-JP" altLang="en-US" smtClean="0"/>
              <a:pPr/>
              <a:t>19</a:t>
            </a:fld>
            <a:endParaRPr kumimoji="1" lang="ja-JP" altLang="en-US"/>
          </a:p>
        </p:txBody>
      </p:sp>
    </p:spTree>
    <p:extLst>
      <p:ext uri="{BB962C8B-B14F-4D97-AF65-F5344CB8AC3E}">
        <p14:creationId xmlns:p14="http://schemas.microsoft.com/office/powerpoint/2010/main" xmlns="" val="987843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5C7D3D5-2629-4AE3-AEE1-64107AEDE26F}" type="slidenum">
              <a:rPr kumimoji="1" lang="ja-JP" altLang="en-US" smtClean="0"/>
              <a:pPr/>
              <a:t>2</a:t>
            </a:fld>
            <a:endParaRPr kumimoji="1" lang="ja-JP" altLang="en-US"/>
          </a:p>
        </p:txBody>
      </p:sp>
    </p:spTree>
    <p:extLst>
      <p:ext uri="{BB962C8B-B14F-4D97-AF65-F5344CB8AC3E}">
        <p14:creationId xmlns:p14="http://schemas.microsoft.com/office/powerpoint/2010/main" xmlns="" val="35213939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dirty="0" smtClean="0">
                <a:latin typeface="+mn-lt"/>
                <a:ea typeface="HGP創英角ｺﾞｼｯｸUB" pitchFamily="50" charset="-128"/>
              </a:rPr>
              <a:t> The finger blood flow decreased rapidly in the task period, and only the </a:t>
            </a:r>
            <a:r>
              <a:rPr lang="en-US" altLang="ja-JP" sz="1200" dirty="0" err="1" smtClean="0">
                <a:latin typeface="+mn-lt"/>
                <a:ea typeface="HGP創英角ｺﾞｼｯｸUB" pitchFamily="50" charset="-128"/>
              </a:rPr>
              <a:t>vsHuman</a:t>
            </a:r>
            <a:r>
              <a:rPr lang="en-US" altLang="ja-JP" sz="1200" dirty="0" smtClean="0">
                <a:latin typeface="+mn-lt"/>
                <a:ea typeface="HGP創英角ｺﾞｼｯｸUB" pitchFamily="50" charset="-128"/>
              </a:rPr>
              <a:t> condition seemed to sustain the vasoconstriction to the end of the task period. In the other two conditions, it seemed that vasodilation gradually occurred over time.</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dirty="0" smtClean="0">
                <a:latin typeface="+mn-lt"/>
                <a:ea typeface="HGP創英角ｺﾞｼｯｸUB" pitchFamily="50" charset="-128"/>
              </a:rPr>
              <a:t> As a result of the ANOVA, we found a significant condition effect, and multiple comparison test showed significant difference only in the alone and </a:t>
            </a:r>
            <a:r>
              <a:rPr lang="en-US" altLang="ja-JP" sz="1200" dirty="0" err="1" smtClean="0">
                <a:latin typeface="+mn-lt"/>
                <a:ea typeface="HGP創英角ｺﾞｼｯｸUB" pitchFamily="50" charset="-128"/>
              </a:rPr>
              <a:t>vsHuman</a:t>
            </a:r>
            <a:r>
              <a:rPr lang="en-US" altLang="ja-JP" sz="1200" dirty="0" smtClean="0">
                <a:latin typeface="+mn-lt"/>
                <a:ea typeface="HGP創英角ｺﾞｼｯｸUB" pitchFamily="50" charset="-128"/>
              </a:rPr>
              <a:t> condition.</a:t>
            </a:r>
          </a:p>
          <a:p>
            <a:endParaRPr kumimoji="1" lang="ja-JP" altLang="en-US" dirty="0"/>
          </a:p>
        </p:txBody>
      </p:sp>
      <p:sp>
        <p:nvSpPr>
          <p:cNvPr id="4" name="スライド番号プレースホルダー 3"/>
          <p:cNvSpPr>
            <a:spLocks noGrp="1"/>
          </p:cNvSpPr>
          <p:nvPr>
            <p:ph type="sldNum" sz="quarter" idx="10"/>
          </p:nvPr>
        </p:nvSpPr>
        <p:spPr/>
        <p:txBody>
          <a:bodyPr/>
          <a:lstStyle/>
          <a:p>
            <a:fld id="{45C7D3D5-2629-4AE3-AEE1-64107AEDE26F}" type="slidenum">
              <a:rPr kumimoji="1" lang="ja-JP" altLang="en-US" smtClean="0"/>
              <a:pPr/>
              <a:t>20</a:t>
            </a:fld>
            <a:endParaRPr kumimoji="1" lang="ja-JP" altLang="en-US"/>
          </a:p>
        </p:txBody>
      </p:sp>
    </p:spTree>
    <p:extLst>
      <p:ext uri="{BB962C8B-B14F-4D97-AF65-F5344CB8AC3E}">
        <p14:creationId xmlns:p14="http://schemas.microsoft.com/office/powerpoint/2010/main" xmlns="" val="34192821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21606B-71C6-424D-9AFB-0FE433E9353C}" type="slidenum">
              <a:rPr lang="en-US" altLang="ja-JP"/>
              <a:pPr/>
              <a:t>21</a:t>
            </a:fld>
            <a:endParaRPr lang="en-US" altLang="ja-JP"/>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r>
              <a:rPr lang="en-US" altLang="ja-JP" dirty="0" smtClean="0"/>
              <a:t>  For the versus beat '</a:t>
            </a:r>
            <a:r>
              <a:rPr lang="en-US" altLang="ja-JP" dirty="0" err="1" smtClean="0"/>
              <a:t>em</a:t>
            </a:r>
            <a:r>
              <a:rPr lang="en-US" altLang="ja-JP" dirty="0" smtClean="0"/>
              <a:t> up game, we found a result similar to that of the puzzle game. Especially in the results of psychological measures, we found very little difference between the two games. Therefore, physiological response seemed to account for the specificity of versus  beat '</a:t>
            </a:r>
            <a:r>
              <a:rPr lang="en-US" altLang="ja-JP" dirty="0" err="1" smtClean="0"/>
              <a:t>em</a:t>
            </a:r>
            <a:r>
              <a:rPr lang="en-US" altLang="ja-JP" dirty="0" smtClean="0"/>
              <a:t> up games.</a:t>
            </a:r>
          </a:p>
          <a:p>
            <a:r>
              <a:rPr lang="en-US" altLang="ja-JP" dirty="0" smtClean="0"/>
              <a:t>  In general, it appears that versus beat '</a:t>
            </a:r>
            <a:r>
              <a:rPr lang="en-US" altLang="ja-JP" dirty="0" err="1" smtClean="0"/>
              <a:t>em</a:t>
            </a:r>
            <a:r>
              <a:rPr lang="en-US" altLang="ja-JP" dirty="0" smtClean="0"/>
              <a:t> up games induced larger and more acute physiological responses. However, there are clear differences between individual game systems</a:t>
            </a:r>
          </a:p>
          <a:p>
            <a:r>
              <a:rPr lang="en-US" altLang="ja-JP" dirty="0" smtClean="0"/>
              <a:t>  In the case of </a:t>
            </a:r>
            <a:r>
              <a:rPr lang="en-US" altLang="ja-JP" dirty="0" err="1" smtClean="0"/>
              <a:t>Bomberman</a:t>
            </a:r>
            <a:r>
              <a:rPr lang="en-US" altLang="ja-JP" dirty="0" smtClean="0"/>
              <a:t>, players had to break the wall and make a route to their opponent at the beginning. However, in the case of </a:t>
            </a:r>
            <a:r>
              <a:rPr lang="en-US" altLang="ja-JP" dirty="0" err="1" smtClean="0"/>
              <a:t>StreetFighter</a:t>
            </a:r>
            <a:r>
              <a:rPr lang="en-US" altLang="ja-JP" dirty="0" smtClean="0"/>
              <a:t> IV, players make contact with their opponents in minimal time. Another distinction is that in the former game, players indirectly attack opponents with fire, but in the latter, they employ more direct attacks such as punches or kicks.</a:t>
            </a:r>
          </a:p>
          <a:p>
            <a:r>
              <a:rPr lang="en-US" altLang="ja-JP" dirty="0" smtClean="0"/>
              <a:t>  Furthermore, in most of the puzzle games, players were forced to observe the screen carefully to estimate an appropriate strategy. There are possibilities that such differences in game systems or attack methods explain the physiological differences observed in players when using the two games.</a:t>
            </a:r>
          </a:p>
          <a:p>
            <a:endParaRPr lang="en-US" altLang="ja-JP" dirty="0" smtClean="0"/>
          </a:p>
          <a:p>
            <a:endParaRPr lang="en-US" altLang="ja-JP" dirty="0" smtClean="0"/>
          </a:p>
          <a:p>
            <a:endParaRPr lang="en-US" altLang="ja-JP"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In the third experiment, we used </a:t>
            </a:r>
            <a:r>
              <a:rPr kumimoji="1" lang="en-US" altLang="ja-JP" sz="1200" i="1" kern="1200" dirty="0" smtClean="0">
                <a:solidFill>
                  <a:schemeClr val="tx1"/>
                </a:solidFill>
                <a:effectLst/>
                <a:latin typeface="+mn-lt"/>
                <a:ea typeface="+mn-ea"/>
                <a:cs typeface="+mn-cs"/>
              </a:rPr>
              <a:t>Fatal Frame IV</a:t>
            </a:r>
            <a:r>
              <a:rPr kumimoji="1" lang="en-US" altLang="ja-JP" sz="1200" kern="1200" dirty="0" smtClean="0">
                <a:solidFill>
                  <a:schemeClr val="tx1"/>
                </a:solidFill>
                <a:effectLst/>
                <a:latin typeface="+mn-lt"/>
                <a:ea typeface="+mn-ea"/>
                <a:cs typeface="+mn-cs"/>
              </a:rPr>
              <a:t>. This game is the fourth installment of very famous survival horror video game series in Japan. In this game, the player wanders around an abandoned old hospital to exorcise evil spirits using a camera that has the ability to seal them onto film. This game is software for the Nintendo Wii and adopts intuitive manipulation by utilizing a motion controller.</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45C7D3D5-2629-4AE3-AEE1-64107AEDE26F}" type="slidenum">
              <a:rPr kumimoji="1" lang="ja-JP" altLang="en-US" smtClean="0"/>
              <a:pPr/>
              <a:t>22</a:t>
            </a:fld>
            <a:endParaRPr kumimoji="1" lang="ja-JP" altLang="en-US"/>
          </a:p>
        </p:txBody>
      </p:sp>
    </p:spTree>
    <p:extLst>
      <p:ext uri="{BB962C8B-B14F-4D97-AF65-F5344CB8AC3E}">
        <p14:creationId xmlns:p14="http://schemas.microsoft.com/office/powerpoint/2010/main" xmlns="" val="27301124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21606B-71C6-424D-9AFB-0FE433E9353C}" type="slidenum">
              <a:rPr lang="en-US" altLang="ja-JP"/>
              <a:pPr/>
              <a:t>23</a:t>
            </a:fld>
            <a:endParaRPr lang="en-US" altLang="ja-JP"/>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r>
              <a:rPr kumimoji="1" lang="en-US" altLang="ja-JP" sz="1200" kern="1200" dirty="0" smtClean="0">
                <a:solidFill>
                  <a:schemeClr val="tx1"/>
                </a:solidFill>
                <a:effectLst/>
                <a:latin typeface="+mn-lt"/>
                <a:ea typeface="+mn-ea"/>
                <a:cs typeface="+mn-cs"/>
              </a:rPr>
              <a:t> The purpose of this experiment was to investigate the effect of horror. We employed 25 students in this experiment. Unlike the previous two, this experiment did not contain an interpersonal condition.</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The experiment consisted of five minutes of rest, an arbitrary task length, and three minutes of recovery. The average length of the task was approximately 20 minutes.</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We measured the subjective affect prior to the rest period and after the recovery. Game experience was also measured after the recovery. The method of physiological assessment was exactly the same as in the previous two experiments.</a:t>
            </a:r>
            <a:endParaRPr kumimoji="1" lang="ja-JP" altLang="ja-JP" sz="1200" kern="1200" dirty="0" smtClean="0">
              <a:solidFill>
                <a:schemeClr val="tx1"/>
              </a:solidFill>
              <a:effectLst/>
              <a:latin typeface="+mn-lt"/>
              <a:ea typeface="+mn-ea"/>
              <a:cs typeface="+mn-cs"/>
            </a:endParaRPr>
          </a:p>
          <a:p>
            <a:pPr eaLnBrk="1" hangingPunct="1"/>
            <a:endParaRPr lang="en-US" altLang="ja-JP" dirty="0" smtClean="0">
              <a:latin typeface="Calibri" pitchFamily="34" charset="0"/>
            </a:endParaRPr>
          </a:p>
          <a:p>
            <a:endParaRPr lang="ja-JP" altLang="ja-JP"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We picked nine events as shown in this figure. Throughout first five events, players mainly wandered around the hospital and sought keys to open the room where the camera was stored. In these steps, the ghost just surprised the player and did not attack him. After finding the camera, the player was attacked by the ghost for the first time and they fought. </a:t>
            </a:r>
            <a:endParaRPr kumimoji="1" lang="ja-JP" altLang="en-US" dirty="0"/>
          </a:p>
        </p:txBody>
      </p:sp>
      <p:sp>
        <p:nvSpPr>
          <p:cNvPr id="4" name="スライド番号プレースホルダー 3"/>
          <p:cNvSpPr>
            <a:spLocks noGrp="1"/>
          </p:cNvSpPr>
          <p:nvPr>
            <p:ph type="sldNum" sz="quarter" idx="10"/>
          </p:nvPr>
        </p:nvSpPr>
        <p:spPr/>
        <p:txBody>
          <a:bodyPr/>
          <a:lstStyle/>
          <a:p>
            <a:fld id="{45C7D3D5-2629-4AE3-AEE1-64107AEDE26F}" type="slidenum">
              <a:rPr kumimoji="1" lang="ja-JP" altLang="en-US" smtClean="0"/>
              <a:pPr/>
              <a:t>24</a:t>
            </a:fld>
            <a:endParaRPr kumimoji="1" lang="ja-JP" altLang="en-US"/>
          </a:p>
        </p:txBody>
      </p:sp>
    </p:spTree>
    <p:extLst>
      <p:ext uri="{BB962C8B-B14F-4D97-AF65-F5344CB8AC3E}">
        <p14:creationId xmlns:p14="http://schemas.microsoft.com/office/powerpoint/2010/main" xmlns="" val="26812903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 These figures show the results of the psychological scales. Despite the negative direction of affect as a whole, the game experience score was comparable to that of the previous two games. The scores of two action games have been provided to show the scores of their </a:t>
            </a:r>
            <a:r>
              <a:rPr kumimoji="1" lang="en-US" altLang="ja-JP" sz="1200" kern="1200" dirty="0" err="1" smtClean="0">
                <a:solidFill>
                  <a:schemeClr val="tx1"/>
                </a:solidFill>
                <a:effectLst/>
                <a:latin typeface="+mn-lt"/>
                <a:ea typeface="+mn-ea"/>
                <a:cs typeface="+mn-cs"/>
              </a:rPr>
              <a:t>vsComputer</a:t>
            </a:r>
            <a:r>
              <a:rPr kumimoji="1" lang="en-US" altLang="ja-JP" sz="1200" kern="1200" dirty="0" smtClean="0">
                <a:solidFill>
                  <a:schemeClr val="tx1"/>
                </a:solidFill>
                <a:effectLst/>
                <a:latin typeface="+mn-lt"/>
                <a:ea typeface="+mn-ea"/>
                <a:cs typeface="+mn-cs"/>
              </a:rPr>
              <a:t>  condition.</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As shown in the right figure, positive affect was clearly decreased and negative affect increased twofold compared to the previous action game.  We conducted paired t-tests with three dimensions of subjective affect scale and found significant changes in all of them.</a:t>
            </a:r>
            <a:endParaRPr kumimoji="1" lang="ja-JP" altLang="ja-JP"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dirty="0" smtClean="0">
              <a:latin typeface="Calibri" pitchFamily="34"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45C7D3D5-2629-4AE3-AEE1-64107AEDE26F}" type="slidenum">
              <a:rPr kumimoji="1" lang="ja-JP" altLang="en-US" smtClean="0"/>
              <a:pPr/>
              <a:t>25</a:t>
            </a:fld>
            <a:endParaRPr kumimoji="1" lang="ja-JP" altLang="en-US"/>
          </a:p>
        </p:txBody>
      </p:sp>
    </p:spTree>
    <p:extLst>
      <p:ext uri="{BB962C8B-B14F-4D97-AF65-F5344CB8AC3E}">
        <p14:creationId xmlns:p14="http://schemas.microsoft.com/office/powerpoint/2010/main" xmlns="" val="42288068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This figure shows the heart rate variation while playing the horror game. The shape of HR curve was different from previous experiments. We could not find a definite increase of HR from the beginning of the game until reaching the camera room. The result of a one-way ANOVA and a multiple comparison indicated a significant increase in HR––this mainly occurred around the fighting event.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45C7D3D5-2629-4AE3-AEE1-64107AEDE26F}" type="slidenum">
              <a:rPr kumimoji="1" lang="ja-JP" altLang="en-US" smtClean="0"/>
              <a:pPr/>
              <a:t>26</a:t>
            </a:fld>
            <a:endParaRPr kumimoji="1" lang="ja-JP" altLang="en-US"/>
          </a:p>
        </p:txBody>
      </p:sp>
    </p:spTree>
    <p:extLst>
      <p:ext uri="{BB962C8B-B14F-4D97-AF65-F5344CB8AC3E}">
        <p14:creationId xmlns:p14="http://schemas.microsoft.com/office/powerpoint/2010/main" xmlns="" val="15986828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 This figure shows the skin conductance variation. The characteristics of this curve were two hump shapes. Unlike the HR, SC increased in the anterior half of task period and increased once again when fighting with the ghost. The result of the statistical analysis supported the validity of the two-hump shape as a whole.</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45C7D3D5-2629-4AE3-AEE1-64107AEDE26F}" type="slidenum">
              <a:rPr kumimoji="1" lang="ja-JP" altLang="en-US" smtClean="0"/>
              <a:pPr/>
              <a:t>27</a:t>
            </a:fld>
            <a:endParaRPr kumimoji="1" lang="ja-JP" altLang="en-US"/>
          </a:p>
        </p:txBody>
      </p:sp>
    </p:spTree>
    <p:extLst>
      <p:ext uri="{BB962C8B-B14F-4D97-AF65-F5344CB8AC3E}">
        <p14:creationId xmlns:p14="http://schemas.microsoft.com/office/powerpoint/2010/main" xmlns="" val="19621310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 The finger blood flow was found to be just like the vertically inverted curve found in SC.  Finger blood flow was decreased from the beginning of the task period and stayed at a lower state until the camera room, and it decreased again during the fighting. The result of the statistical analysis shown in this picture indicates this two-stage decrease of FBF.</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45C7D3D5-2629-4AE3-AEE1-64107AEDE26F}" type="slidenum">
              <a:rPr kumimoji="1" lang="ja-JP" altLang="en-US" smtClean="0"/>
              <a:pPr/>
              <a:t>28</a:t>
            </a:fld>
            <a:endParaRPr kumimoji="1" lang="ja-JP" altLang="en-US"/>
          </a:p>
        </p:txBody>
      </p:sp>
    </p:spTree>
    <p:extLst>
      <p:ext uri="{BB962C8B-B14F-4D97-AF65-F5344CB8AC3E}">
        <p14:creationId xmlns:p14="http://schemas.microsoft.com/office/powerpoint/2010/main" xmlns="" val="22738515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21606B-71C6-424D-9AFB-0FE433E9353C}" type="slidenum">
              <a:rPr lang="en-US" altLang="ja-JP"/>
              <a:pPr/>
              <a:t>29</a:t>
            </a:fld>
            <a:endParaRPr lang="en-US" altLang="ja-JP"/>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r>
              <a:rPr kumimoji="1" lang="en-US" altLang="ja-JP" sz="1200" kern="1200" dirty="0" smtClean="0">
                <a:solidFill>
                  <a:schemeClr val="tx1"/>
                </a:solidFill>
                <a:effectLst/>
                <a:latin typeface="+mn-lt"/>
                <a:ea typeface="+mn-ea"/>
                <a:cs typeface="+mn-cs"/>
              </a:rPr>
              <a:t>For the survival horror game, the manner of the reaction was obviously different in both of psychological and physiological aspects compared to the two previous action games. Subjective affect became a negative direction in all dimensions. However, the game experience score sustained a fairly high state. Such apparent inconsistent relationships might be an anomalous phenomenon of entertainment study. It means that the researcher should distinguish total game experience from acute emotional change during gameplay. Static HR during the anterior half of the task period looks quite strange when compared to SC and FBF. Seeking game items like the key or camera by using their own perceptive function might have influenced the parasympathetic nerve in their heart.</a:t>
            </a:r>
            <a:endParaRPr kumimoji="1" lang="ja-JP" altLang="ja-JP" sz="1200" kern="1200" dirty="0">
              <a:solidFill>
                <a:schemeClr val="tx1"/>
              </a:solidFill>
              <a:effectLst/>
              <a:latin typeface="+mn-lt"/>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45C7D3D5-2629-4AE3-AEE1-64107AEDE26F}" type="slidenum">
              <a:rPr kumimoji="1" lang="ja-JP" altLang="en-US" smtClean="0"/>
              <a:pPr/>
              <a:t>3</a:t>
            </a:fld>
            <a:endParaRPr kumimoji="1" lang="ja-JP" altLang="en-US"/>
          </a:p>
        </p:txBody>
      </p:sp>
    </p:spTree>
    <p:extLst>
      <p:ext uri="{BB962C8B-B14F-4D97-AF65-F5344CB8AC3E}">
        <p14:creationId xmlns:p14="http://schemas.microsoft.com/office/powerpoint/2010/main" xmlns="" val="32677284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We used </a:t>
            </a:r>
            <a:r>
              <a:rPr kumimoji="1" lang="en-US" altLang="ja-JP" sz="1200" i="1" kern="1200" dirty="0" smtClean="0">
                <a:solidFill>
                  <a:schemeClr val="tx1"/>
                </a:solidFill>
                <a:effectLst/>
                <a:latin typeface="+mn-lt"/>
                <a:ea typeface="+mn-ea"/>
                <a:cs typeface="+mn-cs"/>
              </a:rPr>
              <a:t>Super Mario Kart </a:t>
            </a:r>
            <a:r>
              <a:rPr kumimoji="1" lang="en-US" altLang="ja-JP" sz="1200" kern="1200" dirty="0" smtClean="0">
                <a:solidFill>
                  <a:schemeClr val="tx1"/>
                </a:solidFill>
                <a:effectLst/>
                <a:latin typeface="+mn-lt"/>
                <a:ea typeface="+mn-ea"/>
                <a:cs typeface="+mn-cs"/>
              </a:rPr>
              <a:t>as THE fourth game. This is the first game in Nintendo’s extremely famous series of go-kart style racing games. Players compete in go-kart races, each controlling their own character. The feature of this game is the use of various power-up items obtained while driving on the course. </a:t>
            </a:r>
            <a:endParaRPr kumimoji="1" lang="ja-JP" altLang="en-US" dirty="0"/>
          </a:p>
        </p:txBody>
      </p:sp>
      <p:sp>
        <p:nvSpPr>
          <p:cNvPr id="4" name="スライド番号プレースホルダー 3"/>
          <p:cNvSpPr>
            <a:spLocks noGrp="1"/>
          </p:cNvSpPr>
          <p:nvPr>
            <p:ph type="sldNum" sz="quarter" idx="10"/>
          </p:nvPr>
        </p:nvSpPr>
        <p:spPr/>
        <p:txBody>
          <a:bodyPr/>
          <a:lstStyle/>
          <a:p>
            <a:fld id="{45C7D3D5-2629-4AE3-AEE1-64107AEDE26F}" type="slidenum">
              <a:rPr kumimoji="1" lang="ja-JP" altLang="en-US" smtClean="0"/>
              <a:pPr/>
              <a:t>30</a:t>
            </a:fld>
            <a:endParaRPr kumimoji="1" lang="ja-JP" altLang="en-US"/>
          </a:p>
        </p:txBody>
      </p:sp>
    </p:spTree>
    <p:extLst>
      <p:ext uri="{BB962C8B-B14F-4D97-AF65-F5344CB8AC3E}">
        <p14:creationId xmlns:p14="http://schemas.microsoft.com/office/powerpoint/2010/main" xmlns="" val="15666688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21606B-71C6-424D-9AFB-0FE433E9353C}" type="slidenum">
              <a:rPr lang="en-US" altLang="ja-JP"/>
              <a:pPr/>
              <a:t>31</a:t>
            </a:fld>
            <a:endParaRPr lang="en-US" altLang="ja-JP"/>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r>
              <a:rPr kumimoji="1" lang="en-US" altLang="ja-JP" sz="1200" kern="1200" dirty="0" smtClean="0">
                <a:solidFill>
                  <a:schemeClr val="tx1"/>
                </a:solidFill>
                <a:effectLst/>
                <a:latin typeface="+mn-lt"/>
                <a:ea typeface="+mn-ea"/>
                <a:cs typeface="+mn-cs"/>
              </a:rPr>
              <a:t>In this experiment, we had two purposes. The first was to investigate the effect of car racing games in a manner similar to the previous two action games. The second was to investigate the effect of the interpersonal communication on habituation.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To investigate these effects, we randomly assigned 61 participants to two groups. The participants of each group conducted experimental sessions a total of three times. One group competed with the computer and the other did same tasks with a human.</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The methods of psychological and physiological assessment were almost the same as in the previous experiment except three adjectives were added as indices of subjective boredom: “tired,” “bored,” and “</a:t>
            </a:r>
            <a:r>
              <a:rPr kumimoji="1" lang="en-US" altLang="ja-JP" sz="1200" kern="1200" dirty="0" err="1" smtClean="0">
                <a:solidFill>
                  <a:schemeClr val="tx1"/>
                </a:solidFill>
                <a:effectLst/>
                <a:latin typeface="+mn-lt"/>
                <a:ea typeface="+mn-ea"/>
                <a:cs typeface="+mn-cs"/>
              </a:rPr>
              <a:t>unamused</a:t>
            </a:r>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lang="ja-JP" altLang="ja-JP"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 These figures are the result of game experience and subjective boredom. In the left figure, we can see a gradual decrease of game experience score in both groups. The statistical analysis shows a significant main effect of group and time. No significant interaction of group and time was found.</a:t>
            </a:r>
          </a:p>
          <a:p>
            <a:r>
              <a:rPr kumimoji="1" lang="en-US" altLang="ja-JP" sz="1200" kern="1200" dirty="0" smtClean="0">
                <a:solidFill>
                  <a:schemeClr val="tx1"/>
                </a:solidFill>
                <a:effectLst/>
                <a:latin typeface="+mn-lt"/>
                <a:ea typeface="+mn-ea"/>
                <a:cs typeface="+mn-cs"/>
              </a:rPr>
              <a:t> The boredom score seems to indicate a progressive increase only in the </a:t>
            </a:r>
            <a:r>
              <a:rPr kumimoji="1" lang="en-US" altLang="ja-JP" sz="1200" kern="1200" dirty="0" err="1" smtClean="0">
                <a:solidFill>
                  <a:schemeClr val="tx1"/>
                </a:solidFill>
                <a:effectLst/>
                <a:latin typeface="+mn-lt"/>
                <a:ea typeface="+mn-ea"/>
                <a:cs typeface="+mn-cs"/>
              </a:rPr>
              <a:t>vsComputer</a:t>
            </a:r>
            <a:r>
              <a:rPr kumimoji="1" lang="en-US" altLang="ja-JP" sz="1200" kern="1200" dirty="0" smtClean="0">
                <a:solidFill>
                  <a:schemeClr val="tx1"/>
                </a:solidFill>
                <a:effectLst/>
                <a:latin typeface="+mn-lt"/>
                <a:ea typeface="+mn-ea"/>
                <a:cs typeface="+mn-cs"/>
              </a:rPr>
              <a:t> group. However, we could not find a significant interaction in this scale either. According to these results, we can say that the interpersonal situations effect enhanced the base level of subjective fun but was not enough to prevent boredom.</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45C7D3D5-2629-4AE3-AEE1-64107AEDE26F}" type="slidenum">
              <a:rPr kumimoji="1" lang="ja-JP" altLang="en-US" smtClean="0"/>
              <a:pPr/>
              <a:t>32</a:t>
            </a:fld>
            <a:endParaRPr kumimoji="1" lang="ja-JP" altLang="en-US"/>
          </a:p>
        </p:txBody>
      </p:sp>
    </p:spTree>
    <p:extLst>
      <p:ext uri="{BB962C8B-B14F-4D97-AF65-F5344CB8AC3E}">
        <p14:creationId xmlns:p14="http://schemas.microsoft.com/office/powerpoint/2010/main" xmlns="" val="3259325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 The most apparent characteristics of subjective affect in the car racing game were relatively low change scores in NA and CA. Roughly speaking, they showed a 50—60 percent change compared to previous games.</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 Also in the subjective affect scale, we could not find an interaction of group and time. In fact, we barely found any significant time effects in NA and CA. Overall, the habituation preventing effect by human on this scale was fairly obscure.</a:t>
            </a:r>
            <a:endParaRPr kumimoji="1" lang="ja-JP"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45C7D3D5-2629-4AE3-AEE1-64107AEDE26F}" type="slidenum">
              <a:rPr kumimoji="1" lang="ja-JP" altLang="en-US" smtClean="0"/>
              <a:pPr/>
              <a:t>33</a:t>
            </a:fld>
            <a:endParaRPr kumimoji="1" lang="ja-JP" altLang="en-US"/>
          </a:p>
        </p:txBody>
      </p:sp>
    </p:spTree>
    <p:extLst>
      <p:ext uri="{BB962C8B-B14F-4D97-AF65-F5344CB8AC3E}">
        <p14:creationId xmlns:p14="http://schemas.microsoft.com/office/powerpoint/2010/main" xmlns="" val="27026975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sz="1200" kern="1200" dirty="0" smtClean="0">
                <a:solidFill>
                  <a:schemeClr val="tx1"/>
                </a:solidFill>
                <a:effectLst/>
                <a:latin typeface="+mn-lt"/>
                <a:ea typeface="+mn-ea"/>
                <a:cs typeface="+mn-cs"/>
              </a:rPr>
              <a:t> As for the HR variations, it seemed that humans prevented the habituation and kept HR at a higher level through the task.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We calculated the change value from the rest period and used them to perform a two-way mixed design ANOVA. As a result, we found significant time effect but no group effect or interaction between them.</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073C0E3B-DB0B-486C-9089-A0A51F42965D}" type="slidenum">
              <a:rPr lang="ja-JP" altLang="en-US" smtClean="0"/>
              <a:pPr>
                <a:defRPr/>
              </a:pPr>
              <a:t>34</a:t>
            </a:fld>
            <a:endParaRPr lang="en-US" altLang="ja-JP"/>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Unlike previous figures, this figure seems to show that humans prevented the decrease of SC and kept the heightened reactivity through sessions. We conducted a statistical analysis in the same manner and found significant time effect and interaction of group and time. This suggests that competition with a human prevents the habituation of sympathetic activity and contributes to the lifetime of that game title.</a:t>
            </a:r>
            <a:r>
              <a:rPr lang="ja-JP" altLang="ja-JP" dirty="0" smtClean="0">
                <a:effectLst/>
              </a:rPr>
              <a:t> </a:t>
            </a:r>
            <a:r>
              <a:rPr kumimoji="1" lang="en-US" altLang="ja-JP" sz="1200" kern="1200" dirty="0" smtClean="0">
                <a:solidFill>
                  <a:schemeClr val="tx1"/>
                </a:solidFill>
                <a:effectLst/>
                <a:latin typeface="+mn-lt"/>
                <a:ea typeface="+mn-ea"/>
                <a:cs typeface="+mn-cs"/>
              </a:rPr>
              <a:t> </a:t>
            </a:r>
            <a:endParaRPr kumimoji="1" lang="ja-JP" altLang="en-US" dirty="0"/>
          </a:p>
        </p:txBody>
      </p:sp>
      <p:sp>
        <p:nvSpPr>
          <p:cNvPr id="4" name="スライド番号プレースホルダー 3"/>
          <p:cNvSpPr>
            <a:spLocks noGrp="1"/>
          </p:cNvSpPr>
          <p:nvPr>
            <p:ph type="sldNum" sz="quarter" idx="10"/>
          </p:nvPr>
        </p:nvSpPr>
        <p:spPr/>
        <p:txBody>
          <a:bodyPr/>
          <a:lstStyle/>
          <a:p>
            <a:fld id="{45C7D3D5-2629-4AE3-AEE1-64107AEDE26F}" type="slidenum">
              <a:rPr kumimoji="1" lang="ja-JP" altLang="en-US" smtClean="0"/>
              <a:pPr/>
              <a:t>35</a:t>
            </a:fld>
            <a:endParaRPr kumimoji="1" lang="ja-JP" altLang="en-US"/>
          </a:p>
        </p:txBody>
      </p:sp>
    </p:spTree>
    <p:extLst>
      <p:ext uri="{BB962C8B-B14F-4D97-AF65-F5344CB8AC3E}">
        <p14:creationId xmlns:p14="http://schemas.microsoft.com/office/powerpoint/2010/main" xmlns="" val="7193128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With regard to the finger blood flow change, interaction of group and time was marginally significant. It also supported the possibility of habituation preventing effect of human declared in  the previous slide.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45C7D3D5-2629-4AE3-AEE1-64107AEDE26F}" type="slidenum">
              <a:rPr kumimoji="1" lang="ja-JP" altLang="en-US" smtClean="0"/>
              <a:pPr/>
              <a:t>36</a:t>
            </a:fld>
            <a:endParaRPr kumimoji="1" lang="ja-JP" altLang="en-US"/>
          </a:p>
        </p:txBody>
      </p:sp>
    </p:spTree>
    <p:extLst>
      <p:ext uri="{BB962C8B-B14F-4D97-AF65-F5344CB8AC3E}">
        <p14:creationId xmlns:p14="http://schemas.microsoft.com/office/powerpoint/2010/main" xmlns="" val="12615068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In this experiment, we investigated the habituation process both in psychological and physiological aspects. The habituation process shown in the psychological aspect seemed to be ambiguous. Too few repeating processes may have been adopted  in this experiment to properly investigate valid habituation processes in game playing. There is another possibility that the sensitivity in subjective habituation of humans is essentially low. Despite the subjective scale, it seems that the habituation process and tendency of humans to prevent it were relatively clear in physiological aspects. If these indices are able to reflect the habituation state more sensitively, we might be able to utilize them to develop video games that have a longer lifetime.</a:t>
            </a:r>
            <a:endParaRPr kumimoji="1" lang="ja-JP" altLang="en-US" dirty="0"/>
          </a:p>
        </p:txBody>
      </p:sp>
      <p:sp>
        <p:nvSpPr>
          <p:cNvPr id="4" name="スライド番号プレースホルダー 3"/>
          <p:cNvSpPr>
            <a:spLocks noGrp="1"/>
          </p:cNvSpPr>
          <p:nvPr>
            <p:ph type="sldNum" sz="quarter" idx="10"/>
          </p:nvPr>
        </p:nvSpPr>
        <p:spPr/>
        <p:txBody>
          <a:bodyPr/>
          <a:lstStyle/>
          <a:p>
            <a:fld id="{45C7D3D5-2629-4AE3-AEE1-64107AEDE26F}" type="slidenum">
              <a:rPr kumimoji="1" lang="ja-JP" altLang="en-US" smtClean="0"/>
              <a:pPr/>
              <a:t>37</a:t>
            </a:fld>
            <a:endParaRPr kumimoji="1" lang="ja-JP" altLang="en-US"/>
          </a:p>
        </p:txBody>
      </p:sp>
    </p:spTree>
    <p:extLst>
      <p:ext uri="{BB962C8B-B14F-4D97-AF65-F5344CB8AC3E}">
        <p14:creationId xmlns:p14="http://schemas.microsoft.com/office/powerpoint/2010/main" xmlns="" val="7158381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　</a:t>
            </a:r>
            <a:r>
              <a:rPr kumimoji="1" lang="en-US" altLang="ja-JP" dirty="0" smtClean="0"/>
              <a:t>Through four experiments, we found game task specificities in both subjective and physiological measurements. We observed specific responses seemed to match the game contents. For example, focusing on finding something in the game induced increased </a:t>
            </a:r>
            <a:r>
              <a:rPr kumimoji="1" lang="en-US" altLang="ja-JP" dirty="0" err="1" smtClean="0"/>
              <a:t>electrodermal</a:t>
            </a:r>
            <a:r>
              <a:rPr kumimoji="1" lang="en-US" altLang="ja-JP" dirty="0" smtClean="0"/>
              <a:t> activity but did not change heart rate, but using kick or punches in the game increased heart rate. Therefore, I think there is great potential to utilize video games as methods of emotion elicitation in psychological experiments.</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　</a:t>
            </a:r>
            <a:r>
              <a:rPr kumimoji="1" lang="en-US" altLang="ja-JP" dirty="0" err="1" smtClean="0"/>
              <a:t>Reactivities</a:t>
            </a:r>
            <a:r>
              <a:rPr kumimoji="1" lang="en-US" altLang="ja-JP" dirty="0" smtClean="0"/>
              <a:t>  of psychological and physiological measurements were related to game experience overall. However, in some instances, relationships between these responses and game experience were superficially inconsistent. Understanding game category specificity in physiological measurements will improve their availability for evaluating many aspects of video games.</a:t>
            </a:r>
          </a:p>
        </p:txBody>
      </p:sp>
      <p:sp>
        <p:nvSpPr>
          <p:cNvPr id="4" name="スライド番号プレースホルダー 3"/>
          <p:cNvSpPr>
            <a:spLocks noGrp="1"/>
          </p:cNvSpPr>
          <p:nvPr>
            <p:ph type="sldNum" sz="quarter" idx="10"/>
          </p:nvPr>
        </p:nvSpPr>
        <p:spPr/>
        <p:txBody>
          <a:bodyPr/>
          <a:lstStyle/>
          <a:p>
            <a:fld id="{45C7D3D5-2629-4AE3-AEE1-64107AEDE26F}" type="slidenum">
              <a:rPr kumimoji="1" lang="ja-JP" altLang="en-US" smtClean="0"/>
              <a:pPr/>
              <a:t>38</a:t>
            </a:fld>
            <a:endParaRPr kumimoji="1" lang="ja-JP" altLang="en-US"/>
          </a:p>
        </p:txBody>
      </p:sp>
    </p:spTree>
    <p:extLst>
      <p:ext uri="{BB962C8B-B14F-4D97-AF65-F5344CB8AC3E}">
        <p14:creationId xmlns:p14="http://schemas.microsoft.com/office/powerpoint/2010/main" xmlns="" val="11148766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dirty="0" smtClean="0"/>
              <a:t>In closing, I would like to thank you all for listening so attentively.</a:t>
            </a:r>
            <a:endParaRPr kumimoji="1" lang="ja-JP" altLang="en-US" sz="120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45C7D3D5-2629-4AE3-AEE1-64107AEDE26F}" type="slidenum">
              <a:rPr kumimoji="1" lang="ja-JP" altLang="en-US" smtClean="0"/>
              <a:pPr/>
              <a:t>39</a:t>
            </a:fld>
            <a:endParaRPr kumimoji="1" lang="ja-JP" altLang="en-US"/>
          </a:p>
        </p:txBody>
      </p:sp>
    </p:spTree>
    <p:extLst>
      <p:ext uri="{BB962C8B-B14F-4D97-AF65-F5344CB8AC3E}">
        <p14:creationId xmlns:p14="http://schemas.microsoft.com/office/powerpoint/2010/main" xmlns="" val="516984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In the first experiment, we used </a:t>
            </a:r>
            <a:r>
              <a:rPr kumimoji="1" lang="en-US" altLang="ja-JP" sz="1200" i="1" kern="1200" dirty="0" smtClean="0">
                <a:solidFill>
                  <a:schemeClr val="tx1"/>
                </a:solidFill>
                <a:effectLst/>
                <a:latin typeface="+mn-lt"/>
                <a:ea typeface="+mn-ea"/>
                <a:cs typeface="+mn-cs"/>
              </a:rPr>
              <a:t>SuperBomberman3</a:t>
            </a:r>
            <a:r>
              <a:rPr kumimoji="1" lang="en-US" altLang="ja-JP" sz="1200" kern="1200" dirty="0" smtClean="0">
                <a:solidFill>
                  <a:schemeClr val="tx1"/>
                </a:solidFill>
                <a:effectLst/>
                <a:latin typeface="+mn-lt"/>
                <a:ea typeface="+mn-ea"/>
                <a:cs typeface="+mn-cs"/>
              </a:rPr>
              <a:t>  as a competitive puzzle action game. In this game, players control their own character, drop bombs on the map, and defeat opponents with fire. Despite its simple look, its play is extremely exciting.</a:t>
            </a:r>
            <a:endParaRPr kumimoji="1" lang="ja-JP" altLang="en-US" u="sng" dirty="0"/>
          </a:p>
        </p:txBody>
      </p:sp>
      <p:sp>
        <p:nvSpPr>
          <p:cNvPr id="4" name="スライド番号プレースホルダー 3"/>
          <p:cNvSpPr>
            <a:spLocks noGrp="1"/>
          </p:cNvSpPr>
          <p:nvPr>
            <p:ph type="sldNum" sz="quarter" idx="10"/>
          </p:nvPr>
        </p:nvSpPr>
        <p:spPr/>
        <p:txBody>
          <a:bodyPr/>
          <a:lstStyle/>
          <a:p>
            <a:fld id="{45C7D3D5-2629-4AE3-AEE1-64107AEDE26F}" type="slidenum">
              <a:rPr kumimoji="1" lang="ja-JP" altLang="en-US" smtClean="0"/>
              <a:pPr/>
              <a:t>4</a:t>
            </a:fld>
            <a:endParaRPr kumimoji="1" lang="ja-JP" altLang="en-US"/>
          </a:p>
        </p:txBody>
      </p:sp>
    </p:spTree>
    <p:extLst>
      <p:ext uri="{BB962C8B-B14F-4D97-AF65-F5344CB8AC3E}">
        <p14:creationId xmlns:p14="http://schemas.microsoft.com/office/powerpoint/2010/main" xmlns="" val="1448696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21606B-71C6-424D-9AFB-0FE433E9353C}" type="slidenum">
              <a:rPr lang="en-US" altLang="ja-JP"/>
              <a:pPr/>
              <a:t>5</a:t>
            </a:fld>
            <a:endParaRPr lang="en-US" altLang="ja-JP"/>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r>
              <a:rPr kumimoji="1" lang="ja-JP" altLang="en-US" sz="1200" kern="1200" dirty="0" smtClean="0">
                <a:solidFill>
                  <a:schemeClr val="tx1"/>
                </a:solidFill>
                <a:effectLst/>
                <a:latin typeface="+mn-lt"/>
                <a:ea typeface="+mn-ea"/>
                <a:cs typeface="+mn-cs"/>
              </a:rPr>
              <a:t>　</a:t>
            </a:r>
            <a:r>
              <a:rPr kumimoji="1" lang="en-US" altLang="ja-JP" sz="1200" kern="1200" dirty="0" smtClean="0">
                <a:solidFill>
                  <a:schemeClr val="tx1"/>
                </a:solidFill>
                <a:effectLst/>
                <a:latin typeface="+mn-lt"/>
                <a:ea typeface="+mn-ea"/>
                <a:cs typeface="+mn-cs"/>
              </a:rPr>
              <a:t>The purpose of this experiment was to investigate the effect of puzzle action games on autonomic activities and subjective affect  during various social situations.</a:t>
            </a:r>
            <a:endParaRPr kumimoji="1" lang="ja-JP" altLang="ja-JP" sz="1200" kern="1200" dirty="0" smtClean="0">
              <a:solidFill>
                <a:schemeClr val="tx1"/>
              </a:solidFill>
              <a:effectLst/>
              <a:latin typeface="+mn-lt"/>
              <a:ea typeface="+mn-ea"/>
              <a:cs typeface="+mn-cs"/>
            </a:endParaRPr>
          </a:p>
          <a:p>
            <a:r>
              <a:rPr lang="ja-JP" altLang="en-US" dirty="0" smtClean="0"/>
              <a:t>　</a:t>
            </a:r>
            <a:r>
              <a:rPr lang="en-US" altLang="ja-JP" dirty="0" smtClean="0"/>
              <a:t>We employed 41 students, who participated in all of three experimental conditions, which were playing alone, </a:t>
            </a:r>
            <a:r>
              <a:rPr lang="en-US" altLang="ja-JP" dirty="0" err="1" smtClean="0"/>
              <a:t>vsComputer</a:t>
            </a:r>
            <a:r>
              <a:rPr lang="en-US" altLang="ja-JP" dirty="0" smtClean="0"/>
              <a:t>, and </a:t>
            </a:r>
            <a:r>
              <a:rPr lang="en-US" altLang="ja-JP" dirty="0" err="1" smtClean="0"/>
              <a:t>vsHuman</a:t>
            </a:r>
            <a:r>
              <a:rPr lang="en-US" altLang="ja-JP" dirty="0" smtClean="0"/>
              <a:t>. In the alone condition, participants destroyed the wall and gathered game items. During </a:t>
            </a:r>
            <a:r>
              <a:rPr lang="en-US" altLang="ja-JP" dirty="0" err="1" smtClean="0"/>
              <a:t>vsComputer</a:t>
            </a:r>
            <a:r>
              <a:rPr lang="en-US" altLang="ja-JP" dirty="0" smtClean="0"/>
              <a:t> and </a:t>
            </a:r>
            <a:r>
              <a:rPr lang="en-US" altLang="ja-JP" dirty="0" err="1" smtClean="0"/>
              <a:t>vsHuman</a:t>
            </a:r>
            <a:r>
              <a:rPr lang="en-US" altLang="ja-JP" dirty="0" smtClean="0"/>
              <a:t> conditions, they fought with their opponents. Each condition consisted of one minute of rest, two minutes of task, and one minute of recovery. The executing order of the three conditions was counterbalanced. We measured the subjective affect prior to the first condition and after three conditions. Game experience was also measured after each condition.</a:t>
            </a:r>
            <a:r>
              <a:rPr lang="ja-JP" altLang="en-US" baseline="0" dirty="0" smtClean="0"/>
              <a:t> </a:t>
            </a:r>
            <a:r>
              <a:rPr kumimoji="1" lang="en-US" altLang="ja-JP" sz="1200" kern="1200" dirty="0" smtClean="0">
                <a:solidFill>
                  <a:schemeClr val="tx1"/>
                </a:solidFill>
                <a:effectLst/>
                <a:latin typeface="+mn-lt"/>
                <a:ea typeface="+mn-ea"/>
                <a:cs typeface="+mn-cs"/>
              </a:rPr>
              <a:t>As for the subjective affect, we asked participants to recall and answer the affect in the task period. </a:t>
            </a:r>
            <a:endParaRPr lang="ja-JP" altLang="ja-JP"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21606B-71C6-424D-9AFB-0FE433E9353C}" type="slidenum">
              <a:rPr lang="en-US" altLang="ja-JP"/>
              <a:pPr/>
              <a:t>6</a:t>
            </a:fld>
            <a:endParaRPr lang="en-US" altLang="ja-JP"/>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baseline="0" dirty="0" smtClean="0"/>
              <a:t> </a:t>
            </a:r>
            <a:r>
              <a:rPr lang="en-US" altLang="ja-JP" dirty="0" smtClean="0"/>
              <a:t>In this experiment, we used two psychological measures. The first was the general affect scale, consisting of 24 adjective items that were arranged in three dimensions: positive affect (PA), negative affect (NA), and calm affect (CA). The second was the original game experience questionnaire, consisting of the following six items: ”had fun,” ”felt heart pounding,” “was caught up,” “concentrated,” “felt the excitement,” “was fired up.” </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 We employed three physiological measures as indices of autonomic activity, namely heart rate (HR), skin conductance (SC), and finger blood flow (FBF). Skin conductance and finger blood flow were recorded from the fourth and fifth finger of the non-dominant hand.</a:t>
            </a:r>
            <a:endParaRPr kumimoji="1" lang="ja-JP" altLang="ja-JP" sz="1200" kern="1200" dirty="0" smtClean="0">
              <a:solidFill>
                <a:schemeClr val="tx1"/>
              </a:solidFill>
              <a:effectLst/>
              <a:latin typeface="+mn-lt"/>
              <a:ea typeface="+mn-ea"/>
              <a:cs typeface="+mn-cs"/>
            </a:endParaRPr>
          </a:p>
          <a:p>
            <a:endParaRPr lang="ja-JP" altLang="ja-JP"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C75082-48E6-459B-B042-14142DBDB33C}" type="slidenum">
              <a:rPr lang="en-US" altLang="ja-JP"/>
              <a:pPr/>
              <a:t>7</a:t>
            </a:fld>
            <a:endParaRPr lang="en-US" altLang="ja-JP"/>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dirty="0" smtClean="0"/>
              <a:t> First, I will show the result of the game experience. As shown in the figure, the highest score was in the </a:t>
            </a:r>
            <a:r>
              <a:rPr lang="en-US" altLang="ja-JP" sz="1200" dirty="0" err="1" smtClean="0"/>
              <a:t>vsHuman</a:t>
            </a:r>
            <a:r>
              <a:rPr lang="en-US" altLang="ja-JP" sz="1200" dirty="0" smtClean="0"/>
              <a:t> condition and the lowest</a:t>
            </a:r>
            <a:r>
              <a:rPr lang="en-US" altLang="ja-JP" sz="1200" baseline="0" dirty="0" smtClean="0"/>
              <a:t> score was in the alone condition</a:t>
            </a:r>
            <a:r>
              <a:rPr lang="en-US" altLang="ja-JP" sz="1200" dirty="0" smtClean="0"/>
              <a:t>. We performed a one-way ANOVA and found significant effects of condition. Multiple comparisons test also revealed significant differences between all three conditions.</a:t>
            </a:r>
            <a:endParaRPr lang="ja-JP" altLang="ja-JP"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21606B-71C6-424D-9AFB-0FE433E9353C}" type="slidenum">
              <a:rPr lang="en-US" altLang="ja-JP"/>
              <a:pPr/>
              <a:t>8</a:t>
            </a:fld>
            <a:endParaRPr lang="en-US" altLang="ja-JP"/>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pPr>
              <a:spcBef>
                <a:spcPct val="50000"/>
              </a:spcBef>
            </a:pPr>
            <a:r>
              <a:rPr lang="en-US" altLang="ja-JP" dirty="0" smtClean="0"/>
              <a:t>Next is the result of general affect scale. In this figure, mean change scores from the base are shown. We conducted a one-way ANOVA for every dimension and found significant condition effects in all of them. As for NA and CA, there were no differences between the two competitive conditions. Only in PA, differences between all conditions were significant. Only the </a:t>
            </a:r>
            <a:r>
              <a:rPr lang="en-US" altLang="ja-JP" dirty="0" err="1" smtClean="0"/>
              <a:t>vsHuman</a:t>
            </a:r>
            <a:r>
              <a:rPr lang="en-US" altLang="ja-JP" dirty="0" smtClean="0"/>
              <a:t> condition showed a PA increase. </a:t>
            </a:r>
            <a:endParaRPr lang="ja-JP" altLang="ja-JP"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ct val="50000"/>
              </a:spcBef>
            </a:pPr>
            <a:r>
              <a:rPr lang="en-US" altLang="ja-JP" sz="1200" dirty="0" smtClean="0"/>
              <a:t>This figure shows the HR variation in each condition. HR increased in the task period and decreased in recovery. Changes in the rest period of the two competitive conditions were at the same level. We calculated the change value from rest period and performed a one-way ANOVA using them. In the calculation, we used an average value of last 30 seconds of rest period as a base. As a result, we found significant condition effect. Multiple comparison tests showed no difference between the two competitive conditions.</a:t>
            </a:r>
            <a:endParaRPr lang="ja-JP" altLang="en-US" sz="1200" dirty="0"/>
          </a:p>
        </p:txBody>
      </p:sp>
      <p:sp>
        <p:nvSpPr>
          <p:cNvPr id="4" name="スライド番号プレースホルダー 3"/>
          <p:cNvSpPr>
            <a:spLocks noGrp="1"/>
          </p:cNvSpPr>
          <p:nvPr>
            <p:ph type="sldNum" sz="quarter" idx="10"/>
          </p:nvPr>
        </p:nvSpPr>
        <p:spPr/>
        <p:txBody>
          <a:bodyPr/>
          <a:lstStyle/>
          <a:p>
            <a:fld id="{45C7D3D5-2629-4AE3-AEE1-64107AEDE26F}" type="slidenum">
              <a:rPr kumimoji="1" lang="ja-JP" altLang="en-US" smtClean="0"/>
              <a:pPr/>
              <a:t>9</a:t>
            </a:fld>
            <a:endParaRPr kumimoji="1" lang="ja-JP" altLang="en-US"/>
          </a:p>
        </p:txBody>
      </p:sp>
    </p:spTree>
    <p:extLst>
      <p:ext uri="{BB962C8B-B14F-4D97-AF65-F5344CB8AC3E}">
        <p14:creationId xmlns:p14="http://schemas.microsoft.com/office/powerpoint/2010/main" xmlns="" val="1487277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A3993E1D-414A-4C4D-926E-215A04027173}" type="datetimeFigureOut">
              <a:rPr kumimoji="1" lang="ja-JP" altLang="en-US" smtClean="0"/>
              <a:pPr/>
              <a:t>2012/9/14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9CEDBE9-4198-4659-B6EF-102A7A6720AD}" type="slidenum">
              <a:rPr kumimoji="1" lang="ja-JP" altLang="en-US" smtClean="0"/>
              <a:pPr/>
              <a:t>&lt;#&gt;</a:t>
            </a:fld>
            <a:endParaRPr kumimoji="1" lang="ja-JP" altLang="en-US"/>
          </a:p>
        </p:txBody>
      </p:sp>
    </p:spTree>
    <p:extLst>
      <p:ext uri="{BB962C8B-B14F-4D97-AF65-F5344CB8AC3E}">
        <p14:creationId xmlns:p14="http://schemas.microsoft.com/office/powerpoint/2010/main" xmlns="" val="502997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3993E1D-414A-4C4D-926E-215A04027173}" type="datetimeFigureOut">
              <a:rPr kumimoji="1" lang="ja-JP" altLang="en-US" smtClean="0"/>
              <a:pPr/>
              <a:t>2012/9/14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9CEDBE9-4198-4659-B6EF-102A7A6720AD}" type="slidenum">
              <a:rPr kumimoji="1" lang="ja-JP" altLang="en-US" smtClean="0"/>
              <a:pPr/>
              <a:t>&lt;#&gt;</a:t>
            </a:fld>
            <a:endParaRPr kumimoji="1" lang="ja-JP" altLang="en-US"/>
          </a:p>
        </p:txBody>
      </p:sp>
    </p:spTree>
    <p:extLst>
      <p:ext uri="{BB962C8B-B14F-4D97-AF65-F5344CB8AC3E}">
        <p14:creationId xmlns:p14="http://schemas.microsoft.com/office/powerpoint/2010/main" xmlns="" val="102009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3993E1D-414A-4C4D-926E-215A04027173}" type="datetimeFigureOut">
              <a:rPr kumimoji="1" lang="ja-JP" altLang="en-US" smtClean="0"/>
              <a:pPr/>
              <a:t>2012/9/14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9CEDBE9-4198-4659-B6EF-102A7A6720AD}" type="slidenum">
              <a:rPr kumimoji="1" lang="ja-JP" altLang="en-US" smtClean="0"/>
              <a:pPr/>
              <a:t>&lt;#&gt;</a:t>
            </a:fld>
            <a:endParaRPr kumimoji="1" lang="ja-JP" altLang="en-US"/>
          </a:p>
        </p:txBody>
      </p:sp>
    </p:spTree>
    <p:extLst>
      <p:ext uri="{BB962C8B-B14F-4D97-AF65-F5344CB8AC3E}">
        <p14:creationId xmlns:p14="http://schemas.microsoft.com/office/powerpoint/2010/main" xmlns="" val="480977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3993E1D-414A-4C4D-926E-215A04027173}" type="datetimeFigureOut">
              <a:rPr kumimoji="1" lang="ja-JP" altLang="en-US" smtClean="0"/>
              <a:pPr/>
              <a:t>2012/9/14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9CEDBE9-4198-4659-B6EF-102A7A6720AD}" type="slidenum">
              <a:rPr kumimoji="1" lang="ja-JP" altLang="en-US" smtClean="0"/>
              <a:pPr/>
              <a:t>&lt;#&gt;</a:t>
            </a:fld>
            <a:endParaRPr kumimoji="1" lang="ja-JP" altLang="en-US"/>
          </a:p>
        </p:txBody>
      </p:sp>
    </p:spTree>
    <p:extLst>
      <p:ext uri="{BB962C8B-B14F-4D97-AF65-F5344CB8AC3E}">
        <p14:creationId xmlns:p14="http://schemas.microsoft.com/office/powerpoint/2010/main" xmlns="" val="274475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A3993E1D-414A-4C4D-926E-215A04027173}" type="datetimeFigureOut">
              <a:rPr kumimoji="1" lang="ja-JP" altLang="en-US" smtClean="0"/>
              <a:pPr/>
              <a:t>2012/9/14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9CEDBE9-4198-4659-B6EF-102A7A6720AD}" type="slidenum">
              <a:rPr kumimoji="1" lang="ja-JP" altLang="en-US" smtClean="0"/>
              <a:pPr/>
              <a:t>&lt;#&gt;</a:t>
            </a:fld>
            <a:endParaRPr kumimoji="1" lang="ja-JP" altLang="en-US"/>
          </a:p>
        </p:txBody>
      </p:sp>
    </p:spTree>
    <p:extLst>
      <p:ext uri="{BB962C8B-B14F-4D97-AF65-F5344CB8AC3E}">
        <p14:creationId xmlns:p14="http://schemas.microsoft.com/office/powerpoint/2010/main" xmlns="" val="1863189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A3993E1D-414A-4C4D-926E-215A04027173}" type="datetimeFigureOut">
              <a:rPr kumimoji="1" lang="ja-JP" altLang="en-US" smtClean="0"/>
              <a:pPr/>
              <a:t>2012/9/14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9CEDBE9-4198-4659-B6EF-102A7A6720AD}" type="slidenum">
              <a:rPr kumimoji="1" lang="ja-JP" altLang="en-US" smtClean="0"/>
              <a:pPr/>
              <a:t>&lt;#&gt;</a:t>
            </a:fld>
            <a:endParaRPr kumimoji="1" lang="ja-JP" altLang="en-US"/>
          </a:p>
        </p:txBody>
      </p:sp>
    </p:spTree>
    <p:extLst>
      <p:ext uri="{BB962C8B-B14F-4D97-AF65-F5344CB8AC3E}">
        <p14:creationId xmlns:p14="http://schemas.microsoft.com/office/powerpoint/2010/main" xmlns="" val="3016301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A3993E1D-414A-4C4D-926E-215A04027173}" type="datetimeFigureOut">
              <a:rPr kumimoji="1" lang="ja-JP" altLang="en-US" smtClean="0"/>
              <a:pPr/>
              <a:t>2012/9/14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9CEDBE9-4198-4659-B6EF-102A7A6720AD}" type="slidenum">
              <a:rPr kumimoji="1" lang="ja-JP" altLang="en-US" smtClean="0"/>
              <a:pPr/>
              <a:t>&lt;#&gt;</a:t>
            </a:fld>
            <a:endParaRPr kumimoji="1" lang="ja-JP" altLang="en-US"/>
          </a:p>
        </p:txBody>
      </p:sp>
    </p:spTree>
    <p:extLst>
      <p:ext uri="{BB962C8B-B14F-4D97-AF65-F5344CB8AC3E}">
        <p14:creationId xmlns:p14="http://schemas.microsoft.com/office/powerpoint/2010/main" xmlns="" val="442193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A3993E1D-414A-4C4D-926E-215A04027173}" type="datetimeFigureOut">
              <a:rPr kumimoji="1" lang="ja-JP" altLang="en-US" smtClean="0"/>
              <a:pPr/>
              <a:t>2012/9/14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9CEDBE9-4198-4659-B6EF-102A7A6720AD}" type="slidenum">
              <a:rPr kumimoji="1" lang="ja-JP" altLang="en-US" smtClean="0"/>
              <a:pPr/>
              <a:t>&lt;#&gt;</a:t>
            </a:fld>
            <a:endParaRPr kumimoji="1" lang="ja-JP" altLang="en-US"/>
          </a:p>
        </p:txBody>
      </p:sp>
    </p:spTree>
    <p:extLst>
      <p:ext uri="{BB962C8B-B14F-4D97-AF65-F5344CB8AC3E}">
        <p14:creationId xmlns:p14="http://schemas.microsoft.com/office/powerpoint/2010/main" xmlns="" val="2623305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3993E1D-414A-4C4D-926E-215A04027173}" type="datetimeFigureOut">
              <a:rPr kumimoji="1" lang="ja-JP" altLang="en-US" smtClean="0"/>
              <a:pPr/>
              <a:t>2012/9/14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9CEDBE9-4198-4659-B6EF-102A7A6720AD}" type="slidenum">
              <a:rPr kumimoji="1" lang="ja-JP" altLang="en-US" smtClean="0"/>
              <a:pPr/>
              <a:t>&lt;#&gt;</a:t>
            </a:fld>
            <a:endParaRPr kumimoji="1" lang="ja-JP" altLang="en-US"/>
          </a:p>
        </p:txBody>
      </p:sp>
    </p:spTree>
    <p:extLst>
      <p:ext uri="{BB962C8B-B14F-4D97-AF65-F5344CB8AC3E}">
        <p14:creationId xmlns:p14="http://schemas.microsoft.com/office/powerpoint/2010/main" xmlns="" val="3368409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3993E1D-414A-4C4D-926E-215A04027173}" type="datetimeFigureOut">
              <a:rPr kumimoji="1" lang="ja-JP" altLang="en-US" smtClean="0"/>
              <a:pPr/>
              <a:t>2012/9/14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9CEDBE9-4198-4659-B6EF-102A7A6720AD}" type="slidenum">
              <a:rPr kumimoji="1" lang="ja-JP" altLang="en-US" smtClean="0"/>
              <a:pPr/>
              <a:t>&lt;#&gt;</a:t>
            </a:fld>
            <a:endParaRPr kumimoji="1" lang="ja-JP" altLang="en-US"/>
          </a:p>
        </p:txBody>
      </p:sp>
    </p:spTree>
    <p:extLst>
      <p:ext uri="{BB962C8B-B14F-4D97-AF65-F5344CB8AC3E}">
        <p14:creationId xmlns:p14="http://schemas.microsoft.com/office/powerpoint/2010/main" xmlns="" val="2781428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3993E1D-414A-4C4D-926E-215A04027173}" type="datetimeFigureOut">
              <a:rPr kumimoji="1" lang="ja-JP" altLang="en-US" smtClean="0"/>
              <a:pPr/>
              <a:t>2012/9/14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9CEDBE9-4198-4659-B6EF-102A7A6720AD}" type="slidenum">
              <a:rPr kumimoji="1" lang="ja-JP" altLang="en-US" smtClean="0"/>
              <a:pPr/>
              <a:t>&lt;#&gt;</a:t>
            </a:fld>
            <a:endParaRPr kumimoji="1" lang="ja-JP" altLang="en-US"/>
          </a:p>
        </p:txBody>
      </p:sp>
    </p:spTree>
    <p:extLst>
      <p:ext uri="{BB962C8B-B14F-4D97-AF65-F5344CB8AC3E}">
        <p14:creationId xmlns:p14="http://schemas.microsoft.com/office/powerpoint/2010/main" xmlns="" val="4131762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993E1D-414A-4C4D-926E-215A04027173}" type="datetimeFigureOut">
              <a:rPr kumimoji="1" lang="ja-JP" altLang="en-US" smtClean="0"/>
              <a:pPr/>
              <a:t>2012/9/14</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CEDBE9-4198-4659-B6EF-102A7A6720AD}" type="slidenum">
              <a:rPr kumimoji="1" lang="ja-JP" altLang="en-US" smtClean="0"/>
              <a:pPr/>
              <a:t>&lt;#&gt;</a:t>
            </a:fld>
            <a:endParaRPr kumimoji="1" lang="ja-JP" altLang="en-US"/>
          </a:p>
        </p:txBody>
      </p:sp>
    </p:spTree>
    <p:extLst>
      <p:ext uri="{BB962C8B-B14F-4D97-AF65-F5344CB8AC3E}">
        <p14:creationId xmlns:p14="http://schemas.microsoft.com/office/powerpoint/2010/main" xmlns="" val="2056407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5.emf"/><Relationship Id="rId4" Type="http://schemas.openxmlformats.org/officeDocument/2006/relationships/image" Target="../media/image14.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image" Target="../media/image18.emf"/></Relationships>
</file>

<file path=ppt/slides/_rels/slide1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jpe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jpeg"/><Relationship Id="rId9" Type="http://schemas.openxmlformats.org/officeDocument/2006/relationships/image" Target="../media/image29.png"/><Relationship Id="rId1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7.emf"/></Relationships>
</file>

<file path=ppt/slides/_rels/slide2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43.emf"/></Relationships>
</file>

<file path=ppt/slides/_rels/slide3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46.emf"/><Relationship Id="rId4" Type="http://schemas.openxmlformats.org/officeDocument/2006/relationships/image" Target="../media/image45.emf"/></Relationships>
</file>

<file path=ppt/slides/_rels/slide3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8.emf"/></Relationships>
</file>

<file path=ppt/slides/_rels/slide3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0.emf"/></Relationships>
</file>

<file path=ppt/slides/_rels/slide3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2.em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9.emf"/><Relationship Id="rId4" Type="http://schemas.openxmlformats.org/officeDocument/2006/relationships/image" Target="../media/image8.emf"/></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95536" y="2132856"/>
            <a:ext cx="8424936" cy="954107"/>
          </a:xfrm>
          <a:prstGeom prst="rect">
            <a:avLst/>
          </a:prstGeom>
        </p:spPr>
        <p:txBody>
          <a:bodyPr wrap="square">
            <a:spAutoFit/>
          </a:bodyPr>
          <a:lstStyle/>
          <a:p>
            <a:r>
              <a:rPr lang="en-US" altLang="ja-JP" sz="2800" dirty="0" smtClean="0"/>
              <a:t>         Autonomic </a:t>
            </a:r>
            <a:r>
              <a:rPr lang="en-US" altLang="ja-JP" sz="2800" dirty="0"/>
              <a:t>activities during </a:t>
            </a:r>
            <a:r>
              <a:rPr lang="en-US" altLang="ja-JP" sz="2800" dirty="0" smtClean="0"/>
              <a:t>    </a:t>
            </a:r>
          </a:p>
          <a:p>
            <a:pPr algn="ctr"/>
            <a:r>
              <a:rPr lang="en-US" altLang="ja-JP" sz="2800" dirty="0"/>
              <a:t> </a:t>
            </a:r>
            <a:r>
              <a:rPr lang="en-US" altLang="ja-JP" sz="2800" dirty="0" smtClean="0"/>
              <a:t>              various </a:t>
            </a:r>
            <a:r>
              <a:rPr lang="en-US" altLang="ja-JP" sz="2800" dirty="0"/>
              <a:t>types of video game tasks</a:t>
            </a:r>
            <a:endParaRPr lang="ja-JP" altLang="ja-JP" sz="2800" dirty="0"/>
          </a:p>
        </p:txBody>
      </p:sp>
      <p:sp>
        <p:nvSpPr>
          <p:cNvPr id="5" name="正方形/長方形 4"/>
          <p:cNvSpPr/>
          <p:nvPr/>
        </p:nvSpPr>
        <p:spPr>
          <a:xfrm>
            <a:off x="3638490" y="3573016"/>
            <a:ext cx="1869614" cy="400110"/>
          </a:xfrm>
          <a:prstGeom prst="rect">
            <a:avLst/>
          </a:prstGeom>
        </p:spPr>
        <p:txBody>
          <a:bodyPr wrap="none">
            <a:spAutoFit/>
          </a:bodyPr>
          <a:lstStyle/>
          <a:p>
            <a:r>
              <a:rPr lang="en-US" altLang="ja-JP" sz="2000" dirty="0" err="1"/>
              <a:t>Yuichiro</a:t>
            </a:r>
            <a:r>
              <a:rPr lang="en-US" altLang="ja-JP" sz="2000" dirty="0"/>
              <a:t> Nagano</a:t>
            </a:r>
            <a:endParaRPr lang="ja-JP" altLang="en-US" sz="2000" dirty="0"/>
          </a:p>
        </p:txBody>
      </p:sp>
      <p:sp>
        <p:nvSpPr>
          <p:cNvPr id="6" name="正方形/長方形 5"/>
          <p:cNvSpPr/>
          <p:nvPr/>
        </p:nvSpPr>
        <p:spPr>
          <a:xfrm>
            <a:off x="1115616" y="4181018"/>
            <a:ext cx="7200800" cy="400110"/>
          </a:xfrm>
          <a:prstGeom prst="rect">
            <a:avLst/>
          </a:prstGeom>
        </p:spPr>
        <p:txBody>
          <a:bodyPr wrap="square">
            <a:spAutoFit/>
          </a:bodyPr>
          <a:lstStyle/>
          <a:p>
            <a:r>
              <a:rPr lang="en-US" altLang="ja-JP" sz="2000" dirty="0"/>
              <a:t>Department of Human Studies, Bunkyo </a:t>
            </a:r>
            <a:r>
              <a:rPr lang="en-US" altLang="ja-JP" sz="2000" dirty="0" err="1"/>
              <a:t>Gakuin</a:t>
            </a:r>
            <a:r>
              <a:rPr lang="en-US" altLang="ja-JP" sz="2000" dirty="0"/>
              <a:t> University, </a:t>
            </a:r>
            <a:r>
              <a:rPr lang="en-US" altLang="ja-JP" sz="2000" dirty="0" smtClean="0"/>
              <a:t>Japan</a:t>
            </a:r>
            <a:endParaRPr lang="ja-JP" altLang="ja-JP" sz="2000" dirty="0"/>
          </a:p>
        </p:txBody>
      </p:sp>
    </p:spTree>
    <p:extLst>
      <p:ext uri="{BB962C8B-B14F-4D97-AF65-F5344CB8AC3E}">
        <p14:creationId xmlns:p14="http://schemas.microsoft.com/office/powerpoint/2010/main" xmlns="" val="25203154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3"/>
          <p:cNvSpPr txBox="1">
            <a:spLocks noChangeArrowheads="1"/>
          </p:cNvSpPr>
          <p:nvPr/>
        </p:nvSpPr>
        <p:spPr bwMode="auto">
          <a:xfrm>
            <a:off x="142844" y="142852"/>
            <a:ext cx="3424784" cy="461665"/>
          </a:xfrm>
          <a:prstGeom prst="rect">
            <a:avLst/>
          </a:prstGeom>
          <a:noFill/>
          <a:ln w="9525">
            <a:noFill/>
            <a:miter lim="800000"/>
            <a:headEnd/>
            <a:tailEnd/>
          </a:ln>
        </p:spPr>
        <p:txBody>
          <a:bodyPr wrap="none">
            <a:spAutoFit/>
          </a:bodyPr>
          <a:lstStyle/>
          <a:p>
            <a:r>
              <a:rPr lang="en-US" altLang="ja-JP" sz="2400" dirty="0" smtClean="0">
                <a:ea typeface="HGP創英角ｺﾞｼｯｸUB" pitchFamily="50" charset="-128"/>
              </a:rPr>
              <a:t>Result (Skin Conductance)</a:t>
            </a:r>
            <a:endParaRPr lang="ja-JP" altLang="en-US" sz="2400" dirty="0">
              <a:ea typeface="HGP創英角ｺﾞｼｯｸUB" pitchFamily="50" charset="-128"/>
            </a:endParaRPr>
          </a:p>
        </p:txBody>
      </p:sp>
      <p:grpSp>
        <p:nvGrpSpPr>
          <p:cNvPr id="18" name="グループ化 1"/>
          <p:cNvGrpSpPr>
            <a:grpSpLocks/>
          </p:cNvGrpSpPr>
          <p:nvPr/>
        </p:nvGrpSpPr>
        <p:grpSpPr bwMode="auto">
          <a:xfrm>
            <a:off x="989013" y="2204864"/>
            <a:ext cx="7372350" cy="4149725"/>
            <a:chOff x="989013" y="1395413"/>
            <a:chExt cx="7373069" cy="4149725"/>
          </a:xfrm>
        </p:grpSpPr>
        <p:pic>
          <p:nvPicPr>
            <p:cNvPr id="20" name="Picture 1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9013" y="1706563"/>
              <a:ext cx="7164387" cy="3444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1" name="テキスト ボックス 2"/>
            <p:cNvSpPr txBox="1">
              <a:spLocks noChangeArrowheads="1"/>
            </p:cNvSpPr>
            <p:nvPr/>
          </p:nvSpPr>
          <p:spPr bwMode="auto">
            <a:xfrm>
              <a:off x="1168395" y="1395413"/>
              <a:ext cx="1408113"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(μS)</a:t>
              </a:r>
              <a:endParaRPr lang="ja-JP" altLang="en-US" sz="1600">
                <a:latin typeface="Times New Roman" pitchFamily="18" charset="0"/>
                <a:cs typeface="Times New Roman" pitchFamily="18" charset="0"/>
              </a:endParaRPr>
            </a:p>
          </p:txBody>
        </p:sp>
        <p:sp>
          <p:nvSpPr>
            <p:cNvPr id="22" name="テキスト ボックス 11"/>
            <p:cNvSpPr txBox="1">
              <a:spLocks noChangeArrowheads="1"/>
            </p:cNvSpPr>
            <p:nvPr/>
          </p:nvSpPr>
          <p:spPr bwMode="auto">
            <a:xfrm>
              <a:off x="2887241" y="5013325"/>
              <a:ext cx="369888"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1</a:t>
              </a:r>
              <a:endParaRPr lang="ja-JP" altLang="en-US" sz="1600">
                <a:latin typeface="Times New Roman" pitchFamily="18" charset="0"/>
                <a:cs typeface="Times New Roman" pitchFamily="18" charset="0"/>
              </a:endParaRPr>
            </a:p>
          </p:txBody>
        </p:sp>
        <p:sp>
          <p:nvSpPr>
            <p:cNvPr id="23" name="テキスト ボックス 12"/>
            <p:cNvSpPr txBox="1">
              <a:spLocks noChangeArrowheads="1"/>
            </p:cNvSpPr>
            <p:nvPr/>
          </p:nvSpPr>
          <p:spPr bwMode="auto">
            <a:xfrm>
              <a:off x="4527074" y="5013325"/>
              <a:ext cx="37147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2</a:t>
              </a:r>
              <a:endParaRPr lang="ja-JP" altLang="en-US" sz="1600">
                <a:latin typeface="Times New Roman" pitchFamily="18" charset="0"/>
                <a:cs typeface="Times New Roman" pitchFamily="18" charset="0"/>
              </a:endParaRPr>
            </a:p>
          </p:txBody>
        </p:sp>
        <p:sp>
          <p:nvSpPr>
            <p:cNvPr id="24" name="テキスト ボックス 13"/>
            <p:cNvSpPr txBox="1">
              <a:spLocks noChangeArrowheads="1"/>
            </p:cNvSpPr>
            <p:nvPr/>
          </p:nvSpPr>
          <p:spPr bwMode="auto">
            <a:xfrm>
              <a:off x="6165425" y="5013325"/>
              <a:ext cx="369887"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3</a:t>
              </a:r>
              <a:endParaRPr lang="ja-JP" altLang="en-US" sz="1600">
                <a:latin typeface="Times New Roman" pitchFamily="18" charset="0"/>
                <a:cs typeface="Times New Roman" pitchFamily="18" charset="0"/>
              </a:endParaRPr>
            </a:p>
          </p:txBody>
        </p:sp>
        <p:sp>
          <p:nvSpPr>
            <p:cNvPr id="25" name="テキスト ボックス 14"/>
            <p:cNvSpPr txBox="1">
              <a:spLocks noChangeArrowheads="1"/>
            </p:cNvSpPr>
            <p:nvPr/>
          </p:nvSpPr>
          <p:spPr bwMode="auto">
            <a:xfrm>
              <a:off x="7790582" y="5013325"/>
              <a:ext cx="37147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4</a:t>
              </a:r>
              <a:endParaRPr lang="ja-JP" altLang="en-US" sz="1600">
                <a:latin typeface="Times New Roman" pitchFamily="18" charset="0"/>
                <a:cs typeface="Times New Roman" pitchFamily="18" charset="0"/>
              </a:endParaRPr>
            </a:p>
          </p:txBody>
        </p:sp>
        <p:sp>
          <p:nvSpPr>
            <p:cNvPr id="26" name="テキスト ボックス 15"/>
            <p:cNvSpPr txBox="1">
              <a:spLocks noChangeArrowheads="1"/>
            </p:cNvSpPr>
            <p:nvPr/>
          </p:nvSpPr>
          <p:spPr bwMode="auto">
            <a:xfrm>
              <a:off x="7639769" y="5207000"/>
              <a:ext cx="722313"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(min)</a:t>
              </a:r>
              <a:endParaRPr lang="ja-JP" altLang="en-US" sz="1600">
                <a:latin typeface="Times New Roman" pitchFamily="18" charset="0"/>
                <a:cs typeface="Times New Roman" pitchFamily="18" charset="0"/>
              </a:endParaRPr>
            </a:p>
          </p:txBody>
        </p:sp>
        <p:cxnSp>
          <p:nvCxnSpPr>
            <p:cNvPr id="27" name="直線コネクタ 26"/>
            <p:cNvCxnSpPr/>
            <p:nvPr/>
          </p:nvCxnSpPr>
          <p:spPr bwMode="auto">
            <a:xfrm flipV="1">
              <a:off x="3030737" y="1908175"/>
              <a:ext cx="0" cy="30273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bwMode="auto">
            <a:xfrm flipV="1">
              <a:off x="6306069" y="1917700"/>
              <a:ext cx="0" cy="30257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テキスト ボックス 20"/>
            <p:cNvSpPr txBox="1">
              <a:spLocks noChangeArrowheads="1"/>
            </p:cNvSpPr>
            <p:nvPr/>
          </p:nvSpPr>
          <p:spPr bwMode="auto">
            <a:xfrm>
              <a:off x="1941888" y="1793131"/>
              <a:ext cx="655638"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Rest</a:t>
              </a:r>
              <a:endParaRPr lang="ja-JP" altLang="en-US" sz="1600">
                <a:latin typeface="Times New Roman" pitchFamily="18" charset="0"/>
                <a:cs typeface="Times New Roman" pitchFamily="18" charset="0"/>
              </a:endParaRPr>
            </a:p>
          </p:txBody>
        </p:sp>
        <p:sp>
          <p:nvSpPr>
            <p:cNvPr id="30" name="テキスト ボックス 21"/>
            <p:cNvSpPr txBox="1">
              <a:spLocks noChangeArrowheads="1"/>
            </p:cNvSpPr>
            <p:nvPr/>
          </p:nvSpPr>
          <p:spPr bwMode="auto">
            <a:xfrm>
              <a:off x="4418383" y="1793131"/>
              <a:ext cx="655638"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Task</a:t>
              </a:r>
              <a:endParaRPr lang="ja-JP" altLang="en-US" sz="1600">
                <a:latin typeface="Times New Roman" pitchFamily="18" charset="0"/>
                <a:cs typeface="Times New Roman" pitchFamily="18" charset="0"/>
              </a:endParaRPr>
            </a:p>
          </p:txBody>
        </p:sp>
        <p:sp>
          <p:nvSpPr>
            <p:cNvPr id="31" name="テキスト ボックス 22"/>
            <p:cNvSpPr txBox="1">
              <a:spLocks noChangeArrowheads="1"/>
            </p:cNvSpPr>
            <p:nvPr/>
          </p:nvSpPr>
          <p:spPr bwMode="auto">
            <a:xfrm>
              <a:off x="6690357" y="1793131"/>
              <a:ext cx="1057275" cy="33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Recovery</a:t>
              </a:r>
              <a:endParaRPr lang="ja-JP" altLang="en-US" sz="1600">
                <a:latin typeface="Times New Roman" pitchFamily="18" charset="0"/>
                <a:cs typeface="Times New Roman" pitchFamily="18" charset="0"/>
              </a:endParaRPr>
            </a:p>
          </p:txBody>
        </p:sp>
        <p:sp>
          <p:nvSpPr>
            <p:cNvPr id="32" name="テキスト ボックス 25"/>
            <p:cNvSpPr txBox="1">
              <a:spLocks noChangeArrowheads="1"/>
            </p:cNvSpPr>
            <p:nvPr/>
          </p:nvSpPr>
          <p:spPr bwMode="auto">
            <a:xfrm>
              <a:off x="1835696" y="3018855"/>
              <a:ext cx="657225"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N=41</a:t>
              </a:r>
              <a:endParaRPr lang="ja-JP" altLang="en-US" sz="1600">
                <a:latin typeface="Times New Roman" pitchFamily="18" charset="0"/>
                <a:cs typeface="Times New Roman" pitchFamily="18" charset="0"/>
              </a:endParaRPr>
            </a:p>
          </p:txBody>
        </p:sp>
      </p:grpSp>
      <p:sp>
        <p:nvSpPr>
          <p:cNvPr id="33" name="テキスト ボックス 32"/>
          <p:cNvSpPr txBox="1"/>
          <p:nvPr/>
        </p:nvSpPr>
        <p:spPr>
          <a:xfrm>
            <a:off x="467544" y="836712"/>
            <a:ext cx="8046678" cy="1323439"/>
          </a:xfrm>
          <a:prstGeom prst="rect">
            <a:avLst/>
          </a:prstGeom>
          <a:noFill/>
        </p:spPr>
        <p:txBody>
          <a:bodyPr wrap="square" rtlCol="0">
            <a:spAutoFit/>
          </a:bodyPr>
          <a:lstStyle/>
          <a:p>
            <a:r>
              <a:rPr lang="ja-JP" altLang="en-US" sz="2000" dirty="0" smtClean="0"/>
              <a:t>・</a:t>
            </a:r>
            <a:r>
              <a:rPr lang="en-US" altLang="ja-JP" sz="2000" dirty="0" smtClean="0"/>
              <a:t>SC </a:t>
            </a:r>
            <a:r>
              <a:rPr lang="en-US" altLang="ja-JP" sz="2000" dirty="0"/>
              <a:t>increased in task period, especially in </a:t>
            </a:r>
            <a:r>
              <a:rPr lang="en-US" altLang="ja-JP" sz="2000" dirty="0" err="1" smtClean="0"/>
              <a:t>vsHuman</a:t>
            </a:r>
            <a:r>
              <a:rPr lang="en-US" altLang="ja-JP" sz="2000" dirty="0" smtClean="0"/>
              <a:t> </a:t>
            </a:r>
            <a:r>
              <a:rPr lang="en-US" altLang="ja-JP" sz="2000" dirty="0"/>
              <a:t>conditions.</a:t>
            </a:r>
          </a:p>
          <a:p>
            <a:r>
              <a:rPr lang="ja-JP" altLang="en-US" sz="2000" dirty="0" smtClean="0"/>
              <a:t>・</a:t>
            </a:r>
            <a:r>
              <a:rPr kumimoji="1" lang="en-US" altLang="ja-JP" sz="2000" dirty="0" smtClean="0"/>
              <a:t>Significant condition effect (</a:t>
            </a:r>
            <a:r>
              <a:rPr lang="en-US" altLang="ja-JP" sz="2000" i="1" dirty="0" smtClean="0">
                <a:latin typeface="ＭＳ Ｐゴシック" charset="-128"/>
              </a:rPr>
              <a:t>F</a:t>
            </a:r>
            <a:r>
              <a:rPr lang="en-US" altLang="ja-JP" sz="2000" dirty="0" smtClean="0">
                <a:latin typeface="ＭＳ Ｐゴシック" charset="-128"/>
              </a:rPr>
              <a:t>(2,80)=8.06, </a:t>
            </a:r>
            <a:r>
              <a:rPr lang="en-US" altLang="ja-JP" sz="2000" i="1" dirty="0">
                <a:latin typeface="ＭＳ Ｐゴシック" charset="-128"/>
              </a:rPr>
              <a:t>p</a:t>
            </a:r>
            <a:r>
              <a:rPr lang="en-US" altLang="ja-JP" sz="2000" dirty="0">
                <a:latin typeface="ＭＳ Ｐゴシック" charset="-128"/>
              </a:rPr>
              <a:t>&lt;.</a:t>
            </a:r>
            <a:r>
              <a:rPr lang="en-US" altLang="ja-JP" sz="2000" dirty="0" smtClean="0">
                <a:latin typeface="ＭＳ Ｐゴシック" charset="-128"/>
              </a:rPr>
              <a:t>001</a:t>
            </a:r>
            <a:r>
              <a:rPr lang="en-US" altLang="ja-JP" sz="2000" dirty="0" smtClean="0"/>
              <a:t>).</a:t>
            </a:r>
          </a:p>
          <a:p>
            <a:r>
              <a:rPr lang="ja-JP" altLang="en-US" sz="2000" dirty="0" smtClean="0"/>
              <a:t>・</a:t>
            </a:r>
            <a:r>
              <a:rPr lang="en-US" altLang="ja-JP" sz="2000" dirty="0" smtClean="0"/>
              <a:t>Result of multiple comparison showed, alone = </a:t>
            </a:r>
            <a:r>
              <a:rPr lang="en-US" altLang="ja-JP" sz="2000" dirty="0" err="1" smtClean="0"/>
              <a:t>vsComputer</a:t>
            </a:r>
            <a:r>
              <a:rPr lang="en-US" altLang="ja-JP" sz="2000" dirty="0" smtClean="0"/>
              <a:t> &lt; </a:t>
            </a:r>
            <a:r>
              <a:rPr lang="en-US" altLang="ja-JP" sz="2000" dirty="0" err="1" smtClean="0"/>
              <a:t>vsHuman</a:t>
            </a:r>
            <a:endParaRPr lang="en-US" altLang="ja-JP" sz="2000" dirty="0" smtClean="0"/>
          </a:p>
          <a:p>
            <a:pPr algn="r"/>
            <a:r>
              <a:rPr lang="en-US" altLang="ja-JP" sz="2000" dirty="0"/>
              <a:t> </a:t>
            </a:r>
            <a:r>
              <a:rPr lang="en-US" altLang="ja-JP" sz="2000" dirty="0" smtClean="0"/>
              <a:t>(</a:t>
            </a:r>
            <a:r>
              <a:rPr lang="en-US" altLang="ja-JP" sz="2000" dirty="0" err="1" smtClean="0"/>
              <a:t>Tukey’s</a:t>
            </a:r>
            <a:r>
              <a:rPr lang="en-US" altLang="ja-JP" sz="2000" dirty="0" smtClean="0"/>
              <a:t> HSD test, </a:t>
            </a:r>
            <a:r>
              <a:rPr lang="en-US" altLang="ja-JP" sz="2000" i="1" dirty="0" smtClean="0"/>
              <a:t>p</a:t>
            </a:r>
            <a:r>
              <a:rPr lang="en-US" altLang="ja-JP" sz="2000" dirty="0" smtClean="0"/>
              <a:t>&lt;.05).</a:t>
            </a:r>
            <a:endParaRPr lang="en-US" altLang="ja-JP" sz="2000" dirty="0"/>
          </a:p>
        </p:txBody>
      </p:sp>
      <p:sp>
        <p:nvSpPr>
          <p:cNvPr id="34" name="Text Box 21"/>
          <p:cNvSpPr txBox="1">
            <a:spLocks noChangeArrowheads="1"/>
          </p:cNvSpPr>
          <p:nvPr/>
        </p:nvSpPr>
        <p:spPr bwMode="auto">
          <a:xfrm>
            <a:off x="395536" y="6258798"/>
            <a:ext cx="8424936"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600" dirty="0" smtClean="0">
                <a:latin typeface="Calibri" pitchFamily="34" charset="0"/>
                <a:cs typeface="Calibri" pitchFamily="34" charset="0"/>
              </a:rPr>
              <a:t>Figure 1-5. Mean SC during rest, task, and recovery period for the three conditions.</a:t>
            </a:r>
            <a:endParaRPr lang="ja-JP" altLang="en-US" sz="1600" dirty="0">
              <a:latin typeface="Calibri" pitchFamily="34" charset="0"/>
              <a:cs typeface="Calibri" pitchFamily="34" charset="0"/>
            </a:endParaRPr>
          </a:p>
        </p:txBody>
      </p:sp>
    </p:spTree>
    <p:extLst>
      <p:ext uri="{BB962C8B-B14F-4D97-AF65-F5344CB8AC3E}">
        <p14:creationId xmlns:p14="http://schemas.microsoft.com/office/powerpoint/2010/main" xmlns="" val="25624967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3"/>
          <p:cNvSpPr txBox="1">
            <a:spLocks noChangeArrowheads="1"/>
          </p:cNvSpPr>
          <p:nvPr/>
        </p:nvSpPr>
        <p:spPr bwMode="auto">
          <a:xfrm>
            <a:off x="142844" y="142852"/>
            <a:ext cx="3439211" cy="461665"/>
          </a:xfrm>
          <a:prstGeom prst="rect">
            <a:avLst/>
          </a:prstGeom>
          <a:noFill/>
          <a:ln w="9525">
            <a:noFill/>
            <a:miter lim="800000"/>
            <a:headEnd/>
            <a:tailEnd/>
          </a:ln>
        </p:spPr>
        <p:txBody>
          <a:bodyPr wrap="none">
            <a:spAutoFit/>
          </a:bodyPr>
          <a:lstStyle/>
          <a:p>
            <a:r>
              <a:rPr lang="en-US" altLang="ja-JP" sz="2400" dirty="0" smtClean="0">
                <a:latin typeface="+mj-lt"/>
                <a:ea typeface="HGP創英角ｺﾞｼｯｸUB" pitchFamily="50" charset="-128"/>
              </a:rPr>
              <a:t>Result (Finger Blood Flow)</a:t>
            </a:r>
            <a:endParaRPr lang="ja-JP" altLang="en-US" sz="2400" dirty="0">
              <a:latin typeface="+mj-lt"/>
              <a:ea typeface="HGP創英角ｺﾞｼｯｸUB" pitchFamily="50" charset="-128"/>
            </a:endParaRPr>
          </a:p>
        </p:txBody>
      </p:sp>
      <p:grpSp>
        <p:nvGrpSpPr>
          <p:cNvPr id="17" name="グループ化 1"/>
          <p:cNvGrpSpPr>
            <a:grpSpLocks/>
          </p:cNvGrpSpPr>
          <p:nvPr/>
        </p:nvGrpSpPr>
        <p:grpSpPr bwMode="auto">
          <a:xfrm>
            <a:off x="989013" y="2204864"/>
            <a:ext cx="7372350" cy="4149725"/>
            <a:chOff x="989013" y="1395413"/>
            <a:chExt cx="7373069" cy="4149725"/>
          </a:xfrm>
        </p:grpSpPr>
        <p:pic>
          <p:nvPicPr>
            <p:cNvPr id="25" name="Picture 1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9013" y="1706563"/>
              <a:ext cx="7164387" cy="3443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6" name="テキスト ボックス 2"/>
            <p:cNvSpPr txBox="1">
              <a:spLocks noChangeArrowheads="1"/>
            </p:cNvSpPr>
            <p:nvPr/>
          </p:nvSpPr>
          <p:spPr bwMode="auto">
            <a:xfrm>
              <a:off x="1168395" y="1395413"/>
              <a:ext cx="1408113"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(ml/100g/min)</a:t>
              </a:r>
              <a:endParaRPr lang="ja-JP" altLang="en-US" sz="1600">
                <a:latin typeface="Times New Roman" pitchFamily="18" charset="0"/>
                <a:cs typeface="Times New Roman" pitchFamily="18" charset="0"/>
              </a:endParaRPr>
            </a:p>
          </p:txBody>
        </p:sp>
        <p:sp>
          <p:nvSpPr>
            <p:cNvPr id="27" name="テキスト ボックス 11"/>
            <p:cNvSpPr txBox="1">
              <a:spLocks noChangeArrowheads="1"/>
            </p:cNvSpPr>
            <p:nvPr/>
          </p:nvSpPr>
          <p:spPr bwMode="auto">
            <a:xfrm>
              <a:off x="2887241" y="5013325"/>
              <a:ext cx="369888"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1</a:t>
              </a:r>
              <a:endParaRPr lang="ja-JP" altLang="en-US" sz="1600">
                <a:latin typeface="Times New Roman" pitchFamily="18" charset="0"/>
                <a:cs typeface="Times New Roman" pitchFamily="18" charset="0"/>
              </a:endParaRPr>
            </a:p>
          </p:txBody>
        </p:sp>
        <p:sp>
          <p:nvSpPr>
            <p:cNvPr id="28" name="テキスト ボックス 12"/>
            <p:cNvSpPr txBox="1">
              <a:spLocks noChangeArrowheads="1"/>
            </p:cNvSpPr>
            <p:nvPr/>
          </p:nvSpPr>
          <p:spPr bwMode="auto">
            <a:xfrm>
              <a:off x="4527074" y="5013325"/>
              <a:ext cx="37147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2</a:t>
              </a:r>
              <a:endParaRPr lang="ja-JP" altLang="en-US" sz="1600">
                <a:latin typeface="Times New Roman" pitchFamily="18" charset="0"/>
                <a:cs typeface="Times New Roman" pitchFamily="18" charset="0"/>
              </a:endParaRPr>
            </a:p>
          </p:txBody>
        </p:sp>
        <p:sp>
          <p:nvSpPr>
            <p:cNvPr id="29" name="テキスト ボックス 13"/>
            <p:cNvSpPr txBox="1">
              <a:spLocks noChangeArrowheads="1"/>
            </p:cNvSpPr>
            <p:nvPr/>
          </p:nvSpPr>
          <p:spPr bwMode="auto">
            <a:xfrm>
              <a:off x="6165425" y="5013325"/>
              <a:ext cx="369887"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3</a:t>
              </a:r>
              <a:endParaRPr lang="ja-JP" altLang="en-US" sz="1600">
                <a:latin typeface="Times New Roman" pitchFamily="18" charset="0"/>
                <a:cs typeface="Times New Roman" pitchFamily="18" charset="0"/>
              </a:endParaRPr>
            </a:p>
          </p:txBody>
        </p:sp>
        <p:sp>
          <p:nvSpPr>
            <p:cNvPr id="30" name="テキスト ボックス 14"/>
            <p:cNvSpPr txBox="1">
              <a:spLocks noChangeArrowheads="1"/>
            </p:cNvSpPr>
            <p:nvPr/>
          </p:nvSpPr>
          <p:spPr bwMode="auto">
            <a:xfrm>
              <a:off x="7790582" y="5013325"/>
              <a:ext cx="37147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4</a:t>
              </a:r>
              <a:endParaRPr lang="ja-JP" altLang="en-US" sz="1600">
                <a:latin typeface="Times New Roman" pitchFamily="18" charset="0"/>
                <a:cs typeface="Times New Roman" pitchFamily="18" charset="0"/>
              </a:endParaRPr>
            </a:p>
          </p:txBody>
        </p:sp>
        <p:sp>
          <p:nvSpPr>
            <p:cNvPr id="31" name="テキスト ボックス 15"/>
            <p:cNvSpPr txBox="1">
              <a:spLocks noChangeArrowheads="1"/>
            </p:cNvSpPr>
            <p:nvPr/>
          </p:nvSpPr>
          <p:spPr bwMode="auto">
            <a:xfrm>
              <a:off x="7639769" y="5207000"/>
              <a:ext cx="722313"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(min)</a:t>
              </a:r>
              <a:endParaRPr lang="ja-JP" altLang="en-US" sz="1600">
                <a:latin typeface="Times New Roman" pitchFamily="18" charset="0"/>
                <a:cs typeface="Times New Roman" pitchFamily="18" charset="0"/>
              </a:endParaRPr>
            </a:p>
          </p:txBody>
        </p:sp>
        <p:cxnSp>
          <p:nvCxnSpPr>
            <p:cNvPr id="32" name="直線コネクタ 31"/>
            <p:cNvCxnSpPr/>
            <p:nvPr/>
          </p:nvCxnSpPr>
          <p:spPr bwMode="auto">
            <a:xfrm flipV="1">
              <a:off x="3030737" y="1908175"/>
              <a:ext cx="0" cy="30273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bwMode="auto">
            <a:xfrm flipV="1">
              <a:off x="6306069" y="1917700"/>
              <a:ext cx="0" cy="30257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テキスト ボックス 20"/>
            <p:cNvSpPr txBox="1">
              <a:spLocks noChangeArrowheads="1"/>
            </p:cNvSpPr>
            <p:nvPr/>
          </p:nvSpPr>
          <p:spPr bwMode="auto">
            <a:xfrm>
              <a:off x="1941888" y="1793131"/>
              <a:ext cx="655638"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Rest</a:t>
              </a:r>
              <a:endParaRPr lang="ja-JP" altLang="en-US" sz="1600">
                <a:latin typeface="Times New Roman" pitchFamily="18" charset="0"/>
                <a:cs typeface="Times New Roman" pitchFamily="18" charset="0"/>
              </a:endParaRPr>
            </a:p>
          </p:txBody>
        </p:sp>
        <p:sp>
          <p:nvSpPr>
            <p:cNvPr id="35" name="テキスト ボックス 21"/>
            <p:cNvSpPr txBox="1">
              <a:spLocks noChangeArrowheads="1"/>
            </p:cNvSpPr>
            <p:nvPr/>
          </p:nvSpPr>
          <p:spPr bwMode="auto">
            <a:xfrm>
              <a:off x="4418383" y="1793131"/>
              <a:ext cx="655638"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Task</a:t>
              </a:r>
              <a:endParaRPr lang="ja-JP" altLang="en-US" sz="1600">
                <a:latin typeface="Times New Roman" pitchFamily="18" charset="0"/>
                <a:cs typeface="Times New Roman" pitchFamily="18" charset="0"/>
              </a:endParaRPr>
            </a:p>
          </p:txBody>
        </p:sp>
        <p:sp>
          <p:nvSpPr>
            <p:cNvPr id="36" name="テキスト ボックス 22"/>
            <p:cNvSpPr txBox="1">
              <a:spLocks noChangeArrowheads="1"/>
            </p:cNvSpPr>
            <p:nvPr/>
          </p:nvSpPr>
          <p:spPr bwMode="auto">
            <a:xfrm>
              <a:off x="6690357" y="1793131"/>
              <a:ext cx="1057275" cy="33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Recovery</a:t>
              </a:r>
              <a:endParaRPr lang="ja-JP" altLang="en-US" sz="1600">
                <a:latin typeface="Times New Roman" pitchFamily="18" charset="0"/>
                <a:cs typeface="Times New Roman" pitchFamily="18" charset="0"/>
              </a:endParaRPr>
            </a:p>
          </p:txBody>
        </p:sp>
        <p:sp>
          <p:nvSpPr>
            <p:cNvPr id="37" name="テキスト ボックス 25"/>
            <p:cNvSpPr txBox="1">
              <a:spLocks noChangeArrowheads="1"/>
            </p:cNvSpPr>
            <p:nvPr/>
          </p:nvSpPr>
          <p:spPr bwMode="auto">
            <a:xfrm>
              <a:off x="2051720" y="3450903"/>
              <a:ext cx="657225"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N=41</a:t>
              </a:r>
              <a:endParaRPr lang="ja-JP" altLang="en-US" sz="1600">
                <a:latin typeface="Times New Roman" pitchFamily="18" charset="0"/>
                <a:cs typeface="Times New Roman" pitchFamily="18" charset="0"/>
              </a:endParaRPr>
            </a:p>
          </p:txBody>
        </p:sp>
      </p:grpSp>
      <p:sp>
        <p:nvSpPr>
          <p:cNvPr id="38" name="テキスト ボックス 37"/>
          <p:cNvSpPr txBox="1"/>
          <p:nvPr/>
        </p:nvSpPr>
        <p:spPr>
          <a:xfrm>
            <a:off x="467544" y="836712"/>
            <a:ext cx="8046678" cy="707886"/>
          </a:xfrm>
          <a:prstGeom prst="rect">
            <a:avLst/>
          </a:prstGeom>
          <a:noFill/>
        </p:spPr>
        <p:txBody>
          <a:bodyPr wrap="square" rtlCol="0">
            <a:spAutoFit/>
          </a:bodyPr>
          <a:lstStyle/>
          <a:p>
            <a:r>
              <a:rPr lang="ja-JP" altLang="en-US" sz="2000" dirty="0" smtClean="0"/>
              <a:t>・</a:t>
            </a:r>
            <a:r>
              <a:rPr lang="en-US" altLang="ja-JP" sz="2000" dirty="0" smtClean="0"/>
              <a:t>FBF decreased </a:t>
            </a:r>
            <a:r>
              <a:rPr lang="en-US" altLang="ja-JP" sz="2000" dirty="0"/>
              <a:t>in task </a:t>
            </a:r>
            <a:r>
              <a:rPr lang="en-US" altLang="ja-JP" sz="2000" dirty="0" smtClean="0"/>
              <a:t>period in all conditions</a:t>
            </a:r>
            <a:r>
              <a:rPr lang="en-US" altLang="ja-JP" sz="2000" dirty="0"/>
              <a:t>.</a:t>
            </a:r>
          </a:p>
          <a:p>
            <a:r>
              <a:rPr lang="ja-JP" altLang="en-US" sz="2000" dirty="0" smtClean="0"/>
              <a:t>・</a:t>
            </a:r>
            <a:r>
              <a:rPr lang="en-US" altLang="ja-JP" sz="2000" dirty="0" smtClean="0"/>
              <a:t>No</a:t>
            </a:r>
            <a:r>
              <a:rPr lang="en-US" altLang="ja-JP" sz="2000" dirty="0"/>
              <a:t> </a:t>
            </a:r>
            <a:r>
              <a:rPr lang="en-US" altLang="ja-JP" sz="2000" dirty="0" smtClean="0"/>
              <a:t>s</a:t>
            </a:r>
            <a:r>
              <a:rPr kumimoji="1" lang="en-US" altLang="ja-JP" sz="2000" dirty="0" smtClean="0"/>
              <a:t>ignificant effect was found (</a:t>
            </a:r>
            <a:r>
              <a:rPr lang="en-US" altLang="ja-JP" sz="2000" i="1" dirty="0" smtClean="0">
                <a:latin typeface="ＭＳ Ｐゴシック" charset="-128"/>
              </a:rPr>
              <a:t>F</a:t>
            </a:r>
            <a:r>
              <a:rPr lang="en-US" altLang="ja-JP" sz="2000" dirty="0" smtClean="0">
                <a:latin typeface="ＭＳ Ｐゴシック" charset="-128"/>
              </a:rPr>
              <a:t>(2,80)=1.59, ns</a:t>
            </a:r>
            <a:r>
              <a:rPr lang="en-US" altLang="ja-JP" sz="2000" dirty="0" smtClean="0"/>
              <a:t>).</a:t>
            </a:r>
          </a:p>
        </p:txBody>
      </p:sp>
      <p:sp>
        <p:nvSpPr>
          <p:cNvPr id="39" name="Text Box 21"/>
          <p:cNvSpPr txBox="1">
            <a:spLocks noChangeArrowheads="1"/>
          </p:cNvSpPr>
          <p:nvPr/>
        </p:nvSpPr>
        <p:spPr bwMode="auto">
          <a:xfrm>
            <a:off x="395536" y="6258798"/>
            <a:ext cx="8424936"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600" dirty="0" smtClean="0">
                <a:latin typeface="Calibri" pitchFamily="34" charset="0"/>
                <a:cs typeface="Calibri" pitchFamily="34" charset="0"/>
              </a:rPr>
              <a:t>Figure 1-6. Mean FBF during rest, task, and recovery period for the three conditions.</a:t>
            </a:r>
            <a:endParaRPr lang="ja-JP" altLang="en-US" sz="1600" dirty="0">
              <a:latin typeface="Calibri" pitchFamily="34" charset="0"/>
              <a:cs typeface="Calibri" pitchFamily="34" charset="0"/>
            </a:endParaRPr>
          </a:p>
        </p:txBody>
      </p:sp>
    </p:spTree>
    <p:extLst>
      <p:ext uri="{BB962C8B-B14F-4D97-AF65-F5344CB8AC3E}">
        <p14:creationId xmlns:p14="http://schemas.microsoft.com/office/powerpoint/2010/main" xmlns="" val="23457359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a:spLocks noChangeArrowheads="1"/>
          </p:cNvSpPr>
          <p:nvPr/>
        </p:nvSpPr>
        <p:spPr bwMode="auto">
          <a:xfrm>
            <a:off x="142844" y="142852"/>
            <a:ext cx="4754507" cy="461665"/>
          </a:xfrm>
          <a:prstGeom prst="rect">
            <a:avLst/>
          </a:prstGeom>
          <a:noFill/>
          <a:ln w="9525">
            <a:noFill/>
            <a:miter lim="800000"/>
            <a:headEnd/>
            <a:tailEnd/>
          </a:ln>
        </p:spPr>
        <p:txBody>
          <a:bodyPr wrap="none">
            <a:spAutoFit/>
          </a:bodyPr>
          <a:lstStyle/>
          <a:p>
            <a:r>
              <a:rPr lang="en-US" altLang="ja-JP" sz="2400" dirty="0" smtClean="0">
                <a:ea typeface="HGP創英角ｺﾞｼｯｸUB" pitchFamily="50" charset="-128"/>
              </a:rPr>
              <a:t>Result (Correlation of each measure)</a:t>
            </a:r>
            <a:endParaRPr lang="ja-JP" altLang="en-US" sz="2400" dirty="0">
              <a:ea typeface="HGP創英角ｺﾞｼｯｸUB" pitchFamily="50" charset="-128"/>
            </a:endParaRPr>
          </a:p>
        </p:txBody>
      </p:sp>
      <p:pic>
        <p:nvPicPr>
          <p:cNvPr id="5" name="Picture 4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373263" y="1225169"/>
            <a:ext cx="4575001" cy="1590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4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373263" y="3069052"/>
            <a:ext cx="4575001" cy="15842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テキスト ボックス 7"/>
          <p:cNvSpPr txBox="1"/>
          <p:nvPr/>
        </p:nvSpPr>
        <p:spPr>
          <a:xfrm>
            <a:off x="1308634" y="1835799"/>
            <a:ext cx="729687" cy="369332"/>
          </a:xfrm>
          <a:prstGeom prst="rect">
            <a:avLst/>
          </a:prstGeom>
          <a:noFill/>
        </p:spPr>
        <p:txBody>
          <a:bodyPr wrap="none" rtlCol="0">
            <a:spAutoFit/>
          </a:bodyPr>
          <a:lstStyle/>
          <a:p>
            <a:r>
              <a:rPr kumimoji="1" lang="en-US" altLang="ja-JP" dirty="0" smtClean="0"/>
              <a:t>Alone</a:t>
            </a:r>
            <a:endParaRPr kumimoji="1" lang="ja-JP" altLang="en-US" dirty="0"/>
          </a:p>
        </p:txBody>
      </p:sp>
      <p:sp>
        <p:nvSpPr>
          <p:cNvPr id="10" name="テキスト ボックス 9"/>
          <p:cNvSpPr txBox="1"/>
          <p:nvPr/>
        </p:nvSpPr>
        <p:spPr>
          <a:xfrm>
            <a:off x="1013040" y="3674952"/>
            <a:ext cx="1320874" cy="369332"/>
          </a:xfrm>
          <a:prstGeom prst="rect">
            <a:avLst/>
          </a:prstGeom>
          <a:noFill/>
        </p:spPr>
        <p:txBody>
          <a:bodyPr wrap="none" rtlCol="0">
            <a:spAutoFit/>
          </a:bodyPr>
          <a:lstStyle/>
          <a:p>
            <a:r>
              <a:rPr kumimoji="1" lang="en-US" altLang="ja-JP" dirty="0" err="1" smtClean="0"/>
              <a:t>vsComputer</a:t>
            </a:r>
            <a:endParaRPr kumimoji="1" lang="ja-JP" altLang="en-US" dirty="0"/>
          </a:p>
        </p:txBody>
      </p:sp>
      <p:sp>
        <p:nvSpPr>
          <p:cNvPr id="11" name="テキスト ボックス 10"/>
          <p:cNvSpPr txBox="1"/>
          <p:nvPr/>
        </p:nvSpPr>
        <p:spPr>
          <a:xfrm>
            <a:off x="1143236" y="5514105"/>
            <a:ext cx="1060483" cy="369332"/>
          </a:xfrm>
          <a:prstGeom prst="rect">
            <a:avLst/>
          </a:prstGeom>
          <a:noFill/>
        </p:spPr>
        <p:txBody>
          <a:bodyPr wrap="none" rtlCol="0">
            <a:spAutoFit/>
          </a:bodyPr>
          <a:lstStyle/>
          <a:p>
            <a:r>
              <a:rPr kumimoji="1" lang="en-US" altLang="ja-JP" dirty="0" err="1" smtClean="0"/>
              <a:t>vsHuman</a:t>
            </a:r>
            <a:endParaRPr kumimoji="1" lang="ja-JP" altLang="en-US" dirty="0"/>
          </a:p>
        </p:txBody>
      </p:sp>
      <p:pic>
        <p:nvPicPr>
          <p:cNvPr id="12" name="Picture 20"/>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355775" y="4947978"/>
            <a:ext cx="4546490" cy="1577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 Box 21"/>
          <p:cNvSpPr txBox="1">
            <a:spLocks noChangeArrowheads="1"/>
          </p:cNvSpPr>
          <p:nvPr/>
        </p:nvSpPr>
        <p:spPr bwMode="auto">
          <a:xfrm>
            <a:off x="395536" y="764704"/>
            <a:ext cx="8424936"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600" dirty="0" smtClean="0">
                <a:latin typeface="Calibri" pitchFamily="34" charset="0"/>
                <a:cs typeface="Calibri" pitchFamily="34" charset="0"/>
              </a:rPr>
              <a:t>Table 1-1. Correlation between each psychological and physiological parameter.</a:t>
            </a:r>
            <a:endParaRPr lang="ja-JP" altLang="en-US" sz="1600" dirty="0">
              <a:latin typeface="Calibri" pitchFamily="34" charset="0"/>
              <a:cs typeface="Calibri" pitchFamily="34" charset="0"/>
            </a:endParaRPr>
          </a:p>
        </p:txBody>
      </p:sp>
    </p:spTree>
    <p:extLst>
      <p:ext uri="{BB962C8B-B14F-4D97-AF65-F5344CB8AC3E}">
        <p14:creationId xmlns:p14="http://schemas.microsoft.com/office/powerpoint/2010/main" xmlns="" val="16035562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テキスト ボックス 3"/>
          <p:cNvSpPr txBox="1">
            <a:spLocks noChangeArrowheads="1"/>
          </p:cNvSpPr>
          <p:nvPr/>
        </p:nvSpPr>
        <p:spPr bwMode="auto">
          <a:xfrm>
            <a:off x="142844" y="142852"/>
            <a:ext cx="1491114" cy="461665"/>
          </a:xfrm>
          <a:prstGeom prst="rect">
            <a:avLst/>
          </a:prstGeom>
          <a:noFill/>
          <a:ln w="9525">
            <a:noFill/>
            <a:miter lim="800000"/>
            <a:headEnd/>
            <a:tailEnd/>
          </a:ln>
        </p:spPr>
        <p:txBody>
          <a:bodyPr wrap="none">
            <a:spAutoFit/>
          </a:bodyPr>
          <a:lstStyle/>
          <a:p>
            <a:r>
              <a:rPr lang="en-US" altLang="ja-JP" sz="2400" dirty="0" smtClean="0">
                <a:latin typeface="+mj-lt"/>
                <a:ea typeface="HGP創英角ｺﾞｼｯｸUB" pitchFamily="50" charset="-128"/>
              </a:rPr>
              <a:t>Discussion</a:t>
            </a:r>
            <a:endParaRPr lang="ja-JP" altLang="en-US" sz="2400" dirty="0">
              <a:latin typeface="+mj-lt"/>
              <a:ea typeface="HGP創英角ｺﾞｼｯｸUB" pitchFamily="50" charset="-128"/>
            </a:endParaRPr>
          </a:p>
        </p:txBody>
      </p:sp>
      <p:sp>
        <p:nvSpPr>
          <p:cNvPr id="3" name="テキスト ボックス 2"/>
          <p:cNvSpPr txBox="1"/>
          <p:nvPr/>
        </p:nvSpPr>
        <p:spPr>
          <a:xfrm>
            <a:off x="467544" y="908720"/>
            <a:ext cx="8280920" cy="830997"/>
          </a:xfrm>
          <a:prstGeom prst="rect">
            <a:avLst/>
          </a:prstGeom>
          <a:noFill/>
        </p:spPr>
        <p:txBody>
          <a:bodyPr wrap="square" rtlCol="0">
            <a:spAutoFit/>
          </a:bodyPr>
          <a:lstStyle/>
          <a:p>
            <a:pPr marL="180975" indent="-180975" algn="just"/>
            <a:r>
              <a:rPr kumimoji="1" lang="ja-JP" altLang="en-US" sz="2400" dirty="0" smtClean="0"/>
              <a:t>・</a:t>
            </a:r>
            <a:r>
              <a:rPr kumimoji="1" lang="en-US" altLang="ja-JP" sz="2400" dirty="0" smtClean="0"/>
              <a:t>Generally increased </a:t>
            </a:r>
            <a:r>
              <a:rPr lang="en-US" altLang="ja-JP" sz="2400" dirty="0" smtClean="0"/>
              <a:t>sympathetic </a:t>
            </a:r>
            <a:r>
              <a:rPr lang="en-US" altLang="ja-JP" sz="2400" dirty="0"/>
              <a:t>activity </a:t>
            </a:r>
            <a:r>
              <a:rPr lang="en-US" altLang="ja-JP" sz="2400" dirty="0" smtClean="0"/>
              <a:t>enhances gameplay experience scores.</a:t>
            </a:r>
            <a:endParaRPr kumimoji="1" lang="ja-JP" altLang="en-US" sz="2400" dirty="0"/>
          </a:p>
        </p:txBody>
      </p:sp>
      <p:sp>
        <p:nvSpPr>
          <p:cNvPr id="4" name="テキスト ボックス 3"/>
          <p:cNvSpPr txBox="1"/>
          <p:nvPr/>
        </p:nvSpPr>
        <p:spPr>
          <a:xfrm>
            <a:off x="467544" y="2814027"/>
            <a:ext cx="8280920" cy="830997"/>
          </a:xfrm>
          <a:prstGeom prst="rect">
            <a:avLst/>
          </a:prstGeom>
          <a:noFill/>
        </p:spPr>
        <p:txBody>
          <a:bodyPr wrap="square" rtlCol="0">
            <a:spAutoFit/>
          </a:bodyPr>
          <a:lstStyle/>
          <a:p>
            <a:pPr marL="180975" indent="-180975" algn="just"/>
            <a:r>
              <a:rPr kumimoji="1" lang="ja-JP" altLang="en-US" sz="2400" dirty="0" smtClean="0"/>
              <a:t>・</a:t>
            </a:r>
            <a:r>
              <a:rPr kumimoji="1" lang="en-US" altLang="ja-JP" sz="2400" dirty="0" smtClean="0"/>
              <a:t>Despite the </a:t>
            </a:r>
            <a:r>
              <a:rPr lang="en-US" altLang="ja-JP" sz="2400" dirty="0" smtClean="0"/>
              <a:t>game experience score difference, contrast of physiological measures between conditions were ambiguous.</a:t>
            </a:r>
            <a:endParaRPr kumimoji="1" lang="ja-JP" altLang="en-US" sz="2400" dirty="0"/>
          </a:p>
        </p:txBody>
      </p:sp>
      <p:sp>
        <p:nvSpPr>
          <p:cNvPr id="5" name="テキスト ボックス 4"/>
          <p:cNvSpPr txBox="1"/>
          <p:nvPr/>
        </p:nvSpPr>
        <p:spPr>
          <a:xfrm>
            <a:off x="1115616" y="3678123"/>
            <a:ext cx="7344816" cy="461665"/>
          </a:xfrm>
          <a:prstGeom prst="rect">
            <a:avLst/>
          </a:prstGeom>
          <a:noFill/>
        </p:spPr>
        <p:txBody>
          <a:bodyPr wrap="square" rtlCol="0">
            <a:spAutoFit/>
          </a:bodyPr>
          <a:lstStyle/>
          <a:p>
            <a:pPr marL="180975" indent="-180975" algn="just"/>
            <a:r>
              <a:rPr lang="en-US" altLang="ja-JP" sz="2400" dirty="0" smtClean="0"/>
              <a:t>-&gt; The possibility of task specific response in HR change.</a:t>
            </a:r>
            <a:endParaRPr kumimoji="1" lang="en-US" altLang="ja-JP" sz="2400" dirty="0" smtClean="0"/>
          </a:p>
        </p:txBody>
      </p:sp>
      <p:sp>
        <p:nvSpPr>
          <p:cNvPr id="6" name="テキスト ボックス 5"/>
          <p:cNvSpPr txBox="1"/>
          <p:nvPr/>
        </p:nvSpPr>
        <p:spPr>
          <a:xfrm>
            <a:off x="1115616" y="4047455"/>
            <a:ext cx="7344816" cy="461665"/>
          </a:xfrm>
          <a:prstGeom prst="rect">
            <a:avLst/>
          </a:prstGeom>
          <a:noFill/>
        </p:spPr>
        <p:txBody>
          <a:bodyPr wrap="square" rtlCol="0">
            <a:spAutoFit/>
          </a:bodyPr>
          <a:lstStyle/>
          <a:p>
            <a:pPr marL="180975" indent="-180975" algn="just"/>
            <a:r>
              <a:rPr lang="en-US" altLang="ja-JP" sz="2400" dirty="0" smtClean="0"/>
              <a:t>-&gt; The possibility of individual difference of reactivity.</a:t>
            </a:r>
            <a:endParaRPr kumimoji="1" lang="en-US" altLang="ja-JP" sz="2400" dirty="0" smtClean="0"/>
          </a:p>
        </p:txBody>
      </p:sp>
      <p:sp>
        <p:nvSpPr>
          <p:cNvPr id="7" name="テキスト ボックス 6"/>
          <p:cNvSpPr txBox="1"/>
          <p:nvPr/>
        </p:nvSpPr>
        <p:spPr>
          <a:xfrm>
            <a:off x="467544" y="1805915"/>
            <a:ext cx="8280920" cy="830997"/>
          </a:xfrm>
          <a:prstGeom prst="rect">
            <a:avLst/>
          </a:prstGeom>
          <a:noFill/>
        </p:spPr>
        <p:txBody>
          <a:bodyPr wrap="square" rtlCol="0">
            <a:spAutoFit/>
          </a:bodyPr>
          <a:lstStyle/>
          <a:p>
            <a:pPr marL="180975" indent="-180975" algn="just"/>
            <a:r>
              <a:rPr kumimoji="1" lang="ja-JP" altLang="en-US" sz="2400" dirty="0" smtClean="0"/>
              <a:t>・</a:t>
            </a:r>
            <a:r>
              <a:rPr lang="en-US" altLang="ja-JP" sz="2400" dirty="0"/>
              <a:t>An increase of negative affect and decrease in calmness also contributes to the fun of gameplay.</a:t>
            </a:r>
            <a:endParaRPr kumimoji="1" lang="ja-JP" altLang="en-US" sz="2400" dirty="0"/>
          </a:p>
        </p:txBody>
      </p:sp>
    </p:spTree>
    <p:extLst>
      <p:ext uri="{BB962C8B-B14F-4D97-AF65-F5344CB8AC3E}">
        <p14:creationId xmlns:p14="http://schemas.microsoft.com/office/powerpoint/2010/main" xmlns="" val="28088966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3"/>
          <p:cNvSpPr txBox="1">
            <a:spLocks noChangeArrowheads="1"/>
          </p:cNvSpPr>
          <p:nvPr/>
        </p:nvSpPr>
        <p:spPr bwMode="auto">
          <a:xfrm>
            <a:off x="179388" y="188913"/>
            <a:ext cx="4467890" cy="954107"/>
          </a:xfrm>
          <a:prstGeom prst="rect">
            <a:avLst/>
          </a:prstGeom>
          <a:noFill/>
          <a:ln w="9525">
            <a:noFill/>
            <a:miter lim="800000"/>
            <a:headEnd/>
            <a:tailEnd/>
          </a:ln>
        </p:spPr>
        <p:txBody>
          <a:bodyPr wrap="none">
            <a:spAutoFit/>
          </a:bodyPr>
          <a:lstStyle/>
          <a:p>
            <a:r>
              <a:rPr lang="en-US" altLang="ja-JP" sz="2800" dirty="0" smtClean="0">
                <a:latin typeface="+mj-lt"/>
                <a:ea typeface="HGP創英角ｺﾞｼｯｸUB" pitchFamily="50" charset="-128"/>
              </a:rPr>
              <a:t>Versus beat '</a:t>
            </a:r>
            <a:r>
              <a:rPr lang="en-US" altLang="ja-JP" sz="2800" dirty="0" err="1" smtClean="0">
                <a:latin typeface="+mj-lt"/>
                <a:ea typeface="HGP創英角ｺﾞｼｯｸUB" pitchFamily="50" charset="-128"/>
              </a:rPr>
              <a:t>em</a:t>
            </a:r>
            <a:r>
              <a:rPr lang="en-US" altLang="ja-JP" sz="2800" dirty="0" smtClean="0">
                <a:latin typeface="+mj-lt"/>
                <a:ea typeface="HGP創英角ｺﾞｼｯｸUB" pitchFamily="50" charset="-128"/>
              </a:rPr>
              <a:t> up game </a:t>
            </a:r>
          </a:p>
          <a:p>
            <a:r>
              <a:rPr lang="en-US" altLang="ja-JP" sz="2800" dirty="0" smtClean="0">
                <a:latin typeface="+mj-lt"/>
                <a:ea typeface="HGP創英角ｺﾞｼｯｸUB" pitchFamily="50" charset="-128"/>
              </a:rPr>
              <a:t>    </a:t>
            </a:r>
            <a:r>
              <a:rPr lang="en-US" altLang="ja-JP" sz="2800" i="1" dirty="0" smtClean="0">
                <a:latin typeface="+mj-lt"/>
                <a:ea typeface="HGP創英角ｺﾞｼｯｸUB" pitchFamily="50" charset="-128"/>
              </a:rPr>
              <a:t>Street Fighter IV (CAPCOM)</a:t>
            </a:r>
            <a:endParaRPr lang="ja-JP" altLang="en-US" sz="2800" i="1" dirty="0">
              <a:latin typeface="+mj-lt"/>
              <a:ea typeface="HGP創英角ｺﾞｼｯｸUB" pitchFamily="50" charset="-128"/>
            </a:endParaRPr>
          </a:p>
        </p:txBody>
      </p:sp>
      <p:pic>
        <p:nvPicPr>
          <p:cNvPr id="3" name="Picture 4"/>
          <p:cNvPicPr>
            <a:picLocks noChangeAspect="1" noChangeArrowheads="1"/>
          </p:cNvPicPr>
          <p:nvPr/>
        </p:nvPicPr>
        <p:blipFill>
          <a:blip r:embed="rId3" cstate="print"/>
          <a:srcRect/>
          <a:stretch>
            <a:fillRect/>
          </a:stretch>
        </p:blipFill>
        <p:spPr bwMode="auto">
          <a:xfrm>
            <a:off x="1907704" y="1604689"/>
            <a:ext cx="5184775" cy="3192463"/>
          </a:xfrm>
          <a:prstGeom prst="rect">
            <a:avLst/>
          </a:prstGeom>
          <a:noFill/>
          <a:ln w="9525">
            <a:noFill/>
            <a:miter lim="800000"/>
            <a:headEnd/>
            <a:tailEnd/>
          </a:ln>
        </p:spPr>
      </p:pic>
      <p:sp>
        <p:nvSpPr>
          <p:cNvPr id="4" name="Text Box 6"/>
          <p:cNvSpPr txBox="1">
            <a:spLocks noChangeArrowheads="1"/>
          </p:cNvSpPr>
          <p:nvPr/>
        </p:nvSpPr>
        <p:spPr bwMode="auto">
          <a:xfrm>
            <a:off x="611188" y="5300663"/>
            <a:ext cx="8137525" cy="923330"/>
          </a:xfrm>
          <a:prstGeom prst="rect">
            <a:avLst/>
          </a:prstGeom>
          <a:noFill/>
          <a:ln w="9525">
            <a:noFill/>
            <a:miter lim="800000"/>
            <a:headEnd/>
            <a:tailEnd/>
          </a:ln>
        </p:spPr>
        <p:txBody>
          <a:bodyPr>
            <a:spAutoFit/>
          </a:bodyPr>
          <a:lstStyle/>
          <a:p>
            <a:pPr>
              <a:spcBef>
                <a:spcPct val="50000"/>
              </a:spcBef>
            </a:pPr>
            <a:r>
              <a:rPr lang="en-US" altLang="ja-JP" dirty="0" smtClean="0">
                <a:latin typeface="+mj-lt"/>
                <a:ea typeface="HGP創英角ｺﾞｼｯｸUB" pitchFamily="50" charset="-128"/>
              </a:rPr>
              <a:t>Versus </a:t>
            </a:r>
            <a:r>
              <a:rPr lang="en-US" altLang="ja-JP" dirty="0">
                <a:latin typeface="+mj-lt"/>
                <a:ea typeface="HGP創英角ｺﾞｼｯｸUB" pitchFamily="50" charset="-128"/>
              </a:rPr>
              <a:t>beat '</a:t>
            </a:r>
            <a:r>
              <a:rPr lang="en-US" altLang="ja-JP" dirty="0" err="1">
                <a:latin typeface="+mj-lt"/>
                <a:ea typeface="HGP創英角ｺﾞｼｯｸUB" pitchFamily="50" charset="-128"/>
              </a:rPr>
              <a:t>em</a:t>
            </a:r>
            <a:r>
              <a:rPr lang="en-US" altLang="ja-JP" dirty="0">
                <a:latin typeface="+mj-lt"/>
                <a:ea typeface="HGP創英角ｺﾞｼｯｸUB" pitchFamily="50" charset="-128"/>
              </a:rPr>
              <a:t> up </a:t>
            </a:r>
            <a:r>
              <a:rPr lang="en-US" altLang="ja-JP" dirty="0" smtClean="0">
                <a:latin typeface="+mj-lt"/>
                <a:ea typeface="HGP創英角ｺﾞｼｯｸUB" pitchFamily="50" charset="-128"/>
              </a:rPr>
              <a:t>game for P</a:t>
            </a:r>
            <a:r>
              <a:rPr lang="en-US" altLang="ja-JP" sz="1800" dirty="0" smtClean="0">
                <a:latin typeface="+mj-lt"/>
                <a:ea typeface="HGP創英角ｺﾞｼｯｸUB" pitchFamily="50" charset="-128"/>
              </a:rPr>
              <a:t>S3. Game characters are so detailed, even in their expression or gesture, players likely to </a:t>
            </a:r>
            <a:r>
              <a:rPr lang="en-US" altLang="ja-JP" sz="1800" dirty="0" err="1" smtClean="0">
                <a:latin typeface="+mj-lt"/>
                <a:ea typeface="HGP創英角ｺﾞｼｯｸUB" pitchFamily="50" charset="-128"/>
              </a:rPr>
              <a:t>emphathize</a:t>
            </a:r>
            <a:r>
              <a:rPr lang="en-US" altLang="ja-JP" sz="1800" dirty="0" smtClean="0">
                <a:latin typeface="+mj-lt"/>
                <a:ea typeface="HGP創英角ｺﾞｼｯｸUB" pitchFamily="50" charset="-128"/>
              </a:rPr>
              <a:t> with them. Street Fighter series are fairly popular in Japan gamers, and easy to find experienced participant.</a:t>
            </a:r>
            <a:endParaRPr lang="en-US" altLang="ja-JP" dirty="0">
              <a:latin typeface="+mj-lt"/>
              <a:ea typeface="HGP創英角ｺﾞｼｯｸUB" pitchFamily="50" charset="-128"/>
            </a:endParaRPr>
          </a:p>
        </p:txBody>
      </p:sp>
    </p:spTree>
    <p:extLst>
      <p:ext uri="{BB962C8B-B14F-4D97-AF65-F5344CB8AC3E}">
        <p14:creationId xmlns:p14="http://schemas.microsoft.com/office/powerpoint/2010/main" xmlns="" val="391554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231775" y="1743199"/>
            <a:ext cx="1188082"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ja-JP" sz="2400" smtClean="0">
                <a:latin typeface="Calibri" pitchFamily="34" charset="0"/>
                <a:cs typeface="Calibri" pitchFamily="34" charset="0"/>
              </a:rPr>
              <a:t>Method</a:t>
            </a:r>
            <a:endParaRPr lang="ja-JP" altLang="en-US" sz="2400">
              <a:latin typeface="Calibri" pitchFamily="34" charset="0"/>
              <a:cs typeface="Calibri" pitchFamily="34" charset="0"/>
            </a:endParaRPr>
          </a:p>
        </p:txBody>
      </p:sp>
      <p:sp>
        <p:nvSpPr>
          <p:cNvPr id="21507" name="Text Box 3"/>
          <p:cNvSpPr txBox="1">
            <a:spLocks noChangeArrowheads="1"/>
          </p:cNvSpPr>
          <p:nvPr/>
        </p:nvSpPr>
        <p:spPr bwMode="auto">
          <a:xfrm>
            <a:off x="324297" y="2204864"/>
            <a:ext cx="8135937"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US" altLang="ja-JP" sz="2000" dirty="0" smtClean="0">
                <a:latin typeface="Calibri" pitchFamily="34" charset="0"/>
                <a:cs typeface="Calibri" pitchFamily="34" charset="0"/>
              </a:rPr>
              <a:t>Participants</a:t>
            </a:r>
            <a:r>
              <a:rPr lang="ja-JP" altLang="en-US" sz="2000" dirty="0" smtClean="0">
                <a:latin typeface="Calibri" pitchFamily="34" charset="0"/>
                <a:cs typeface="Calibri" pitchFamily="34" charset="0"/>
              </a:rPr>
              <a:t>：</a:t>
            </a:r>
            <a:r>
              <a:rPr lang="en-US" altLang="ja-JP" sz="2000" dirty="0" smtClean="0">
                <a:latin typeface="Calibri" pitchFamily="34" charset="0"/>
                <a:cs typeface="Calibri" pitchFamily="34" charset="0"/>
              </a:rPr>
              <a:t>40 students (35 men and 5 women)</a:t>
            </a:r>
          </a:p>
          <a:p>
            <a:r>
              <a:rPr lang="en-US" altLang="ja-JP" sz="2000" dirty="0" smtClean="0">
                <a:latin typeface="Calibri" pitchFamily="34" charset="0"/>
                <a:cs typeface="Calibri" pitchFamily="34" charset="0"/>
              </a:rPr>
              <a:t>                                                                                    (mean age=21.0 ±1.83 years).</a:t>
            </a:r>
            <a:endParaRPr lang="en-US" altLang="ja-JP" sz="2000" dirty="0">
              <a:latin typeface="Calibri" pitchFamily="34" charset="0"/>
              <a:cs typeface="Calibri" pitchFamily="34" charset="0"/>
            </a:endParaRPr>
          </a:p>
        </p:txBody>
      </p:sp>
      <p:sp>
        <p:nvSpPr>
          <p:cNvPr id="22" name="Text Box 3"/>
          <p:cNvSpPr txBox="1">
            <a:spLocks noChangeArrowheads="1"/>
          </p:cNvSpPr>
          <p:nvPr/>
        </p:nvSpPr>
        <p:spPr bwMode="auto">
          <a:xfrm>
            <a:off x="324496" y="2956882"/>
            <a:ext cx="5903688"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altLang="ja-JP" sz="2000" dirty="0" smtClean="0">
                <a:latin typeface="Calibri" pitchFamily="34" charset="0"/>
                <a:cs typeface="Calibri" pitchFamily="34" charset="0"/>
              </a:rPr>
              <a:t>Task</a:t>
            </a:r>
            <a:r>
              <a:rPr lang="ja-JP" altLang="en-US" sz="2000" dirty="0" smtClean="0">
                <a:latin typeface="Calibri" pitchFamily="34" charset="0"/>
                <a:cs typeface="Calibri" pitchFamily="34" charset="0"/>
              </a:rPr>
              <a:t>：</a:t>
            </a:r>
            <a:r>
              <a:rPr lang="en-US" altLang="ja-JP" sz="2000" i="1" dirty="0">
                <a:latin typeface="Calibri" pitchFamily="34" charset="0"/>
                <a:cs typeface="Calibri" pitchFamily="34" charset="0"/>
              </a:rPr>
              <a:t>Street Fighter </a:t>
            </a:r>
            <a:r>
              <a:rPr lang="en-US" altLang="ja-JP" sz="2000" i="1" dirty="0" smtClean="0">
                <a:latin typeface="Calibri" pitchFamily="34" charset="0"/>
                <a:cs typeface="Calibri" pitchFamily="34" charset="0"/>
              </a:rPr>
              <a:t>IV for Playstation3 </a:t>
            </a:r>
            <a:r>
              <a:rPr lang="en-US" altLang="ja-JP" sz="2000" dirty="0" smtClean="0">
                <a:latin typeface="Calibri" pitchFamily="34" charset="0"/>
                <a:cs typeface="Calibri" pitchFamily="34" charset="0"/>
              </a:rPr>
              <a:t>(CAPCOM).</a:t>
            </a:r>
            <a:endParaRPr lang="ja-JP" altLang="en-US" sz="2000" dirty="0">
              <a:latin typeface="Calibri" pitchFamily="34" charset="0"/>
              <a:cs typeface="Calibri" pitchFamily="34" charset="0"/>
            </a:endParaRPr>
          </a:p>
        </p:txBody>
      </p:sp>
      <p:sp>
        <p:nvSpPr>
          <p:cNvPr id="36" name="Text Box 3"/>
          <p:cNvSpPr txBox="1">
            <a:spLocks noChangeArrowheads="1"/>
          </p:cNvSpPr>
          <p:nvPr/>
        </p:nvSpPr>
        <p:spPr bwMode="auto">
          <a:xfrm>
            <a:off x="323529" y="3356992"/>
            <a:ext cx="5306046"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altLang="ja-JP" sz="2000" smtClean="0">
                <a:latin typeface="Calibri" pitchFamily="34" charset="0"/>
                <a:cs typeface="Calibri" pitchFamily="34" charset="0"/>
              </a:rPr>
              <a:t>Experimental Design</a:t>
            </a:r>
            <a:r>
              <a:rPr lang="ja-JP" altLang="en-US" sz="2000" smtClean="0">
                <a:latin typeface="Calibri" pitchFamily="34" charset="0"/>
                <a:cs typeface="Calibri" pitchFamily="34" charset="0"/>
              </a:rPr>
              <a:t>：</a:t>
            </a:r>
            <a:r>
              <a:rPr lang="en-US" altLang="ja-JP" sz="2000" smtClean="0">
                <a:latin typeface="Calibri" pitchFamily="34" charset="0"/>
                <a:cs typeface="Calibri" pitchFamily="34" charset="0"/>
              </a:rPr>
              <a:t>Within subject design. </a:t>
            </a:r>
            <a:endParaRPr lang="ja-JP" altLang="en-US" sz="2000">
              <a:latin typeface="Calibri" pitchFamily="34" charset="0"/>
              <a:cs typeface="Calibri" pitchFamily="34" charset="0"/>
            </a:endParaRPr>
          </a:p>
        </p:txBody>
      </p:sp>
      <p:grpSp>
        <p:nvGrpSpPr>
          <p:cNvPr id="14" name="Group 13"/>
          <p:cNvGrpSpPr>
            <a:grpSpLocks/>
          </p:cNvGrpSpPr>
          <p:nvPr/>
        </p:nvGrpSpPr>
        <p:grpSpPr bwMode="auto">
          <a:xfrm>
            <a:off x="1418010" y="4386590"/>
            <a:ext cx="3455988" cy="393893"/>
            <a:chOff x="431" y="2614"/>
            <a:chExt cx="2177" cy="317"/>
          </a:xfrm>
        </p:grpSpPr>
        <p:sp>
          <p:nvSpPr>
            <p:cNvPr id="15" name="Rectangle 4"/>
            <p:cNvSpPr>
              <a:spLocks noChangeArrowheads="1"/>
            </p:cNvSpPr>
            <p:nvPr/>
          </p:nvSpPr>
          <p:spPr bwMode="auto">
            <a:xfrm>
              <a:off x="431" y="2614"/>
              <a:ext cx="544" cy="31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ts val="1500"/>
                </a:lnSpc>
              </a:pPr>
              <a:r>
                <a:rPr lang="en-US" altLang="ja-JP" sz="1400" smtClean="0">
                  <a:latin typeface="Calibri" pitchFamily="34" charset="0"/>
                  <a:cs typeface="Calibri" pitchFamily="34" charset="0"/>
                </a:rPr>
                <a:t>Rest</a:t>
              </a:r>
              <a:endParaRPr lang="ja-JP" altLang="en-US" sz="1400">
                <a:latin typeface="Calibri" pitchFamily="34" charset="0"/>
                <a:cs typeface="Calibri" pitchFamily="34" charset="0"/>
              </a:endParaRPr>
            </a:p>
            <a:p>
              <a:pPr algn="ctr">
                <a:lnSpc>
                  <a:spcPts val="1500"/>
                </a:lnSpc>
              </a:pPr>
              <a:r>
                <a:rPr lang="en-US" altLang="ja-JP" sz="1400" smtClean="0">
                  <a:latin typeface="Calibri" pitchFamily="34" charset="0"/>
                  <a:cs typeface="Calibri" pitchFamily="34" charset="0"/>
                </a:rPr>
                <a:t>1min</a:t>
              </a:r>
              <a:endParaRPr lang="ja-JP" altLang="en-US" sz="1400">
                <a:latin typeface="Calibri" pitchFamily="34" charset="0"/>
                <a:cs typeface="Calibri" pitchFamily="34" charset="0"/>
              </a:endParaRPr>
            </a:p>
          </p:txBody>
        </p:sp>
        <p:sp>
          <p:nvSpPr>
            <p:cNvPr id="16" name="Rectangle 5"/>
            <p:cNvSpPr>
              <a:spLocks noChangeArrowheads="1"/>
            </p:cNvSpPr>
            <p:nvPr/>
          </p:nvSpPr>
          <p:spPr bwMode="auto">
            <a:xfrm>
              <a:off x="975" y="2614"/>
              <a:ext cx="1089" cy="31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ts val="1500"/>
                </a:lnSpc>
              </a:pPr>
              <a:r>
                <a:rPr lang="en-US" altLang="ja-JP" sz="1400" smtClean="0">
                  <a:latin typeface="Calibri" pitchFamily="34" charset="0"/>
                  <a:cs typeface="Calibri" pitchFamily="34" charset="0"/>
                </a:rPr>
                <a:t>Task</a:t>
              </a:r>
              <a:endParaRPr lang="ja-JP" altLang="en-US" sz="1400">
                <a:latin typeface="Calibri" pitchFamily="34" charset="0"/>
                <a:cs typeface="Calibri" pitchFamily="34" charset="0"/>
              </a:endParaRPr>
            </a:p>
            <a:p>
              <a:pPr algn="ctr">
                <a:lnSpc>
                  <a:spcPts val="1500"/>
                </a:lnSpc>
              </a:pPr>
              <a:r>
                <a:rPr lang="en-US" altLang="ja-JP" sz="1400" smtClean="0">
                  <a:latin typeface="Calibri" pitchFamily="34" charset="0"/>
                  <a:cs typeface="Calibri" pitchFamily="34" charset="0"/>
                </a:rPr>
                <a:t>2min</a:t>
              </a:r>
              <a:endParaRPr lang="ja-JP" altLang="en-US" sz="1400">
                <a:latin typeface="Calibri" pitchFamily="34" charset="0"/>
                <a:cs typeface="Calibri" pitchFamily="34" charset="0"/>
              </a:endParaRPr>
            </a:p>
          </p:txBody>
        </p:sp>
        <p:sp>
          <p:nvSpPr>
            <p:cNvPr id="17" name="Rectangle 6"/>
            <p:cNvSpPr>
              <a:spLocks noChangeArrowheads="1"/>
            </p:cNvSpPr>
            <p:nvPr/>
          </p:nvSpPr>
          <p:spPr bwMode="auto">
            <a:xfrm>
              <a:off x="2064" y="2614"/>
              <a:ext cx="544" cy="31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ts val="1500"/>
                </a:lnSpc>
              </a:pPr>
              <a:r>
                <a:rPr lang="en-US" altLang="ja-JP" sz="1400" smtClean="0">
                  <a:latin typeface="Calibri" pitchFamily="34" charset="0"/>
                  <a:cs typeface="Calibri" pitchFamily="34" charset="0"/>
                </a:rPr>
                <a:t>Recovery</a:t>
              </a:r>
              <a:endParaRPr lang="ja-JP" altLang="en-US" sz="1400">
                <a:latin typeface="Calibri" pitchFamily="34" charset="0"/>
                <a:cs typeface="Calibri" pitchFamily="34" charset="0"/>
              </a:endParaRPr>
            </a:p>
            <a:p>
              <a:pPr algn="ctr">
                <a:lnSpc>
                  <a:spcPts val="1500"/>
                </a:lnSpc>
              </a:pPr>
              <a:r>
                <a:rPr lang="en-US" altLang="ja-JP" sz="1400" smtClean="0">
                  <a:latin typeface="Calibri" pitchFamily="34" charset="0"/>
                  <a:cs typeface="Calibri" pitchFamily="34" charset="0"/>
                </a:rPr>
                <a:t>1min</a:t>
              </a:r>
              <a:endParaRPr lang="ja-JP" altLang="en-US" sz="1400">
                <a:latin typeface="Calibri" pitchFamily="34" charset="0"/>
                <a:cs typeface="Calibri" pitchFamily="34" charset="0"/>
              </a:endParaRPr>
            </a:p>
          </p:txBody>
        </p:sp>
      </p:grpSp>
      <p:grpSp>
        <p:nvGrpSpPr>
          <p:cNvPr id="18" name="Group 14"/>
          <p:cNvGrpSpPr>
            <a:grpSpLocks/>
          </p:cNvGrpSpPr>
          <p:nvPr/>
        </p:nvGrpSpPr>
        <p:grpSpPr bwMode="auto">
          <a:xfrm>
            <a:off x="3000748" y="5006630"/>
            <a:ext cx="3455987" cy="393894"/>
            <a:chOff x="1474" y="3022"/>
            <a:chExt cx="2177" cy="317"/>
          </a:xfrm>
        </p:grpSpPr>
        <p:sp>
          <p:nvSpPr>
            <p:cNvPr id="19" name="Rectangle 7"/>
            <p:cNvSpPr>
              <a:spLocks noChangeArrowheads="1"/>
            </p:cNvSpPr>
            <p:nvPr/>
          </p:nvSpPr>
          <p:spPr bwMode="auto">
            <a:xfrm>
              <a:off x="1474" y="3022"/>
              <a:ext cx="544" cy="31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ts val="1500"/>
                </a:lnSpc>
              </a:pPr>
              <a:r>
                <a:rPr lang="en-US" altLang="ja-JP" sz="1400">
                  <a:latin typeface="Calibri" pitchFamily="34" charset="0"/>
                  <a:cs typeface="Calibri" pitchFamily="34" charset="0"/>
                </a:rPr>
                <a:t>Rest</a:t>
              </a:r>
              <a:endParaRPr lang="ja-JP" altLang="en-US" sz="1400">
                <a:latin typeface="Calibri" pitchFamily="34" charset="0"/>
                <a:cs typeface="Calibri" pitchFamily="34" charset="0"/>
              </a:endParaRPr>
            </a:p>
            <a:p>
              <a:pPr algn="ctr">
                <a:lnSpc>
                  <a:spcPts val="1500"/>
                </a:lnSpc>
              </a:pPr>
              <a:r>
                <a:rPr lang="en-US" altLang="ja-JP" sz="1400">
                  <a:latin typeface="Calibri" pitchFamily="34" charset="0"/>
                  <a:cs typeface="Calibri" pitchFamily="34" charset="0"/>
                </a:rPr>
                <a:t>1min</a:t>
              </a:r>
              <a:endParaRPr lang="ja-JP" altLang="en-US" sz="1400">
                <a:latin typeface="Calibri" pitchFamily="34" charset="0"/>
                <a:cs typeface="Calibri" pitchFamily="34" charset="0"/>
              </a:endParaRPr>
            </a:p>
          </p:txBody>
        </p:sp>
        <p:sp>
          <p:nvSpPr>
            <p:cNvPr id="20" name="Rectangle 8"/>
            <p:cNvSpPr>
              <a:spLocks noChangeArrowheads="1"/>
            </p:cNvSpPr>
            <p:nvPr/>
          </p:nvSpPr>
          <p:spPr bwMode="auto">
            <a:xfrm>
              <a:off x="2018" y="3022"/>
              <a:ext cx="1089" cy="31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ts val="1500"/>
                </a:lnSpc>
              </a:pPr>
              <a:r>
                <a:rPr lang="en-US" altLang="ja-JP" sz="1400">
                  <a:latin typeface="Calibri" pitchFamily="34" charset="0"/>
                  <a:cs typeface="Calibri" pitchFamily="34" charset="0"/>
                </a:rPr>
                <a:t>Task</a:t>
              </a:r>
              <a:endParaRPr lang="ja-JP" altLang="en-US" sz="1400">
                <a:latin typeface="Calibri" pitchFamily="34" charset="0"/>
                <a:cs typeface="Calibri" pitchFamily="34" charset="0"/>
              </a:endParaRPr>
            </a:p>
            <a:p>
              <a:pPr algn="ctr">
                <a:lnSpc>
                  <a:spcPts val="1500"/>
                </a:lnSpc>
              </a:pPr>
              <a:r>
                <a:rPr lang="en-US" altLang="ja-JP" sz="1400">
                  <a:latin typeface="Calibri" pitchFamily="34" charset="0"/>
                  <a:cs typeface="Calibri" pitchFamily="34" charset="0"/>
                </a:rPr>
                <a:t>2min</a:t>
              </a:r>
              <a:endParaRPr lang="ja-JP" altLang="en-US" sz="1400">
                <a:latin typeface="Calibri" pitchFamily="34" charset="0"/>
                <a:cs typeface="Calibri" pitchFamily="34" charset="0"/>
              </a:endParaRPr>
            </a:p>
          </p:txBody>
        </p:sp>
        <p:sp>
          <p:nvSpPr>
            <p:cNvPr id="21" name="Rectangle 9"/>
            <p:cNvSpPr>
              <a:spLocks noChangeArrowheads="1"/>
            </p:cNvSpPr>
            <p:nvPr/>
          </p:nvSpPr>
          <p:spPr bwMode="auto">
            <a:xfrm>
              <a:off x="3107" y="3022"/>
              <a:ext cx="544" cy="31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ts val="1500"/>
                </a:lnSpc>
              </a:pPr>
              <a:r>
                <a:rPr lang="en-US" altLang="ja-JP" sz="1400">
                  <a:latin typeface="Calibri" pitchFamily="34" charset="0"/>
                  <a:cs typeface="Calibri" pitchFamily="34" charset="0"/>
                </a:rPr>
                <a:t>Recovery</a:t>
              </a:r>
              <a:endParaRPr lang="ja-JP" altLang="en-US" sz="1400">
                <a:latin typeface="Calibri" pitchFamily="34" charset="0"/>
                <a:cs typeface="Calibri" pitchFamily="34" charset="0"/>
              </a:endParaRPr>
            </a:p>
            <a:p>
              <a:pPr algn="ctr">
                <a:lnSpc>
                  <a:spcPts val="1500"/>
                </a:lnSpc>
              </a:pPr>
              <a:r>
                <a:rPr lang="en-US" altLang="ja-JP" sz="1400">
                  <a:latin typeface="Calibri" pitchFamily="34" charset="0"/>
                  <a:cs typeface="Calibri" pitchFamily="34" charset="0"/>
                </a:rPr>
                <a:t>1min</a:t>
              </a:r>
              <a:endParaRPr lang="ja-JP" altLang="en-US" sz="1400">
                <a:latin typeface="Calibri" pitchFamily="34" charset="0"/>
                <a:cs typeface="Calibri" pitchFamily="34" charset="0"/>
              </a:endParaRPr>
            </a:p>
          </p:txBody>
        </p:sp>
      </p:grpSp>
      <p:grpSp>
        <p:nvGrpSpPr>
          <p:cNvPr id="24" name="Group 15"/>
          <p:cNvGrpSpPr>
            <a:grpSpLocks/>
          </p:cNvGrpSpPr>
          <p:nvPr/>
        </p:nvGrpSpPr>
        <p:grpSpPr bwMode="auto">
          <a:xfrm>
            <a:off x="4586660" y="5569513"/>
            <a:ext cx="3455988" cy="393893"/>
            <a:chOff x="2835" y="3566"/>
            <a:chExt cx="2177" cy="317"/>
          </a:xfrm>
        </p:grpSpPr>
        <p:sp>
          <p:nvSpPr>
            <p:cNvPr id="25" name="Rectangle 10"/>
            <p:cNvSpPr>
              <a:spLocks noChangeArrowheads="1"/>
            </p:cNvSpPr>
            <p:nvPr/>
          </p:nvSpPr>
          <p:spPr bwMode="auto">
            <a:xfrm>
              <a:off x="2835" y="3566"/>
              <a:ext cx="544" cy="31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ts val="1500"/>
                </a:lnSpc>
              </a:pPr>
              <a:r>
                <a:rPr lang="en-US" altLang="ja-JP" sz="1400">
                  <a:latin typeface="Calibri" pitchFamily="34" charset="0"/>
                  <a:cs typeface="Calibri" pitchFamily="34" charset="0"/>
                </a:rPr>
                <a:t>Rest</a:t>
              </a:r>
              <a:endParaRPr lang="ja-JP" altLang="en-US" sz="1400">
                <a:latin typeface="Calibri" pitchFamily="34" charset="0"/>
                <a:cs typeface="Calibri" pitchFamily="34" charset="0"/>
              </a:endParaRPr>
            </a:p>
            <a:p>
              <a:pPr algn="ctr">
                <a:lnSpc>
                  <a:spcPts val="1500"/>
                </a:lnSpc>
              </a:pPr>
              <a:r>
                <a:rPr lang="en-US" altLang="ja-JP" sz="1400">
                  <a:latin typeface="Calibri" pitchFamily="34" charset="0"/>
                  <a:cs typeface="Calibri" pitchFamily="34" charset="0"/>
                </a:rPr>
                <a:t>1min</a:t>
              </a:r>
              <a:endParaRPr lang="ja-JP" altLang="en-US" sz="1400">
                <a:latin typeface="Calibri" pitchFamily="34" charset="0"/>
                <a:cs typeface="Calibri" pitchFamily="34" charset="0"/>
              </a:endParaRPr>
            </a:p>
          </p:txBody>
        </p:sp>
        <p:sp>
          <p:nvSpPr>
            <p:cNvPr id="26" name="Rectangle 11"/>
            <p:cNvSpPr>
              <a:spLocks noChangeArrowheads="1"/>
            </p:cNvSpPr>
            <p:nvPr/>
          </p:nvSpPr>
          <p:spPr bwMode="auto">
            <a:xfrm>
              <a:off x="3379" y="3566"/>
              <a:ext cx="1089" cy="31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ts val="1500"/>
                </a:lnSpc>
              </a:pPr>
              <a:r>
                <a:rPr lang="en-US" altLang="ja-JP" sz="1400">
                  <a:latin typeface="Calibri" pitchFamily="34" charset="0"/>
                  <a:cs typeface="Calibri" pitchFamily="34" charset="0"/>
                </a:rPr>
                <a:t>Task</a:t>
              </a:r>
              <a:endParaRPr lang="ja-JP" altLang="en-US" sz="1400">
                <a:latin typeface="Calibri" pitchFamily="34" charset="0"/>
                <a:cs typeface="Calibri" pitchFamily="34" charset="0"/>
              </a:endParaRPr>
            </a:p>
            <a:p>
              <a:pPr algn="ctr">
                <a:lnSpc>
                  <a:spcPts val="1500"/>
                </a:lnSpc>
              </a:pPr>
              <a:r>
                <a:rPr lang="en-US" altLang="ja-JP" sz="1400">
                  <a:latin typeface="Calibri" pitchFamily="34" charset="0"/>
                  <a:cs typeface="Calibri" pitchFamily="34" charset="0"/>
                </a:rPr>
                <a:t>2min</a:t>
              </a:r>
              <a:endParaRPr lang="ja-JP" altLang="en-US" sz="1400">
                <a:latin typeface="Calibri" pitchFamily="34" charset="0"/>
                <a:cs typeface="Calibri" pitchFamily="34" charset="0"/>
              </a:endParaRPr>
            </a:p>
          </p:txBody>
        </p:sp>
        <p:sp>
          <p:nvSpPr>
            <p:cNvPr id="27" name="Rectangle 12"/>
            <p:cNvSpPr>
              <a:spLocks noChangeArrowheads="1"/>
            </p:cNvSpPr>
            <p:nvPr/>
          </p:nvSpPr>
          <p:spPr bwMode="auto">
            <a:xfrm>
              <a:off x="4468" y="3566"/>
              <a:ext cx="544" cy="31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ts val="1500"/>
                </a:lnSpc>
              </a:pPr>
              <a:r>
                <a:rPr lang="en-US" altLang="ja-JP" sz="1400">
                  <a:latin typeface="Calibri" pitchFamily="34" charset="0"/>
                  <a:cs typeface="Calibri" pitchFamily="34" charset="0"/>
                </a:rPr>
                <a:t>Recovery</a:t>
              </a:r>
              <a:endParaRPr lang="ja-JP" altLang="en-US" sz="1400">
                <a:latin typeface="Calibri" pitchFamily="34" charset="0"/>
                <a:cs typeface="Calibri" pitchFamily="34" charset="0"/>
              </a:endParaRPr>
            </a:p>
            <a:p>
              <a:pPr algn="ctr">
                <a:lnSpc>
                  <a:spcPts val="1500"/>
                </a:lnSpc>
              </a:pPr>
              <a:r>
                <a:rPr lang="en-US" altLang="ja-JP" sz="1400">
                  <a:latin typeface="Calibri" pitchFamily="34" charset="0"/>
                  <a:cs typeface="Calibri" pitchFamily="34" charset="0"/>
                </a:rPr>
                <a:t>1min</a:t>
              </a:r>
              <a:endParaRPr lang="ja-JP" altLang="en-US" sz="1400">
                <a:latin typeface="Calibri" pitchFamily="34" charset="0"/>
                <a:cs typeface="Calibri" pitchFamily="34" charset="0"/>
              </a:endParaRPr>
            </a:p>
          </p:txBody>
        </p:sp>
      </p:grpSp>
      <p:cxnSp>
        <p:nvCxnSpPr>
          <p:cNvPr id="28" name="AutoShape 16"/>
          <p:cNvCxnSpPr>
            <a:cxnSpLocks noChangeShapeType="1"/>
            <a:stCxn id="17" idx="3"/>
            <a:endCxn id="19" idx="1"/>
          </p:cNvCxnSpPr>
          <p:nvPr/>
        </p:nvCxnSpPr>
        <p:spPr bwMode="auto">
          <a:xfrm flipH="1">
            <a:off x="3000748" y="4584157"/>
            <a:ext cx="1873250" cy="620041"/>
          </a:xfrm>
          <a:prstGeom prst="bentConnector5">
            <a:avLst>
              <a:gd name="adj1" fmla="val -12204"/>
              <a:gd name="adj2" fmla="val 49699"/>
              <a:gd name="adj3" fmla="val 112204"/>
            </a:avLst>
          </a:prstGeom>
          <a:noFill/>
          <a:ln w="9525">
            <a:solidFill>
              <a:schemeClr val="tx1"/>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9" name="AutoShape 17"/>
          <p:cNvCxnSpPr>
            <a:cxnSpLocks noChangeShapeType="1"/>
            <a:stCxn id="21" idx="3"/>
            <a:endCxn id="25" idx="1"/>
          </p:cNvCxnSpPr>
          <p:nvPr/>
        </p:nvCxnSpPr>
        <p:spPr bwMode="auto">
          <a:xfrm flipH="1">
            <a:off x="4586660" y="5204199"/>
            <a:ext cx="1870075" cy="562882"/>
          </a:xfrm>
          <a:prstGeom prst="bentConnector5">
            <a:avLst>
              <a:gd name="adj1" fmla="val -12222"/>
              <a:gd name="adj2" fmla="val 49667"/>
              <a:gd name="adj3" fmla="val 112222"/>
            </a:avLst>
          </a:prstGeom>
          <a:noFill/>
          <a:ln w="9525">
            <a:solidFill>
              <a:schemeClr val="tx1"/>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0" name="Text Box 18"/>
          <p:cNvSpPr txBox="1">
            <a:spLocks noChangeArrowheads="1"/>
          </p:cNvSpPr>
          <p:nvPr/>
        </p:nvSpPr>
        <p:spPr bwMode="auto">
          <a:xfrm>
            <a:off x="611560" y="4437535"/>
            <a:ext cx="729687"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ja-JP" smtClean="0">
                <a:latin typeface="Calibri" pitchFamily="34" charset="0"/>
                <a:cs typeface="Calibri" pitchFamily="34" charset="0"/>
              </a:rPr>
              <a:t>Alone</a:t>
            </a:r>
            <a:endParaRPr lang="ja-JP" altLang="en-US">
              <a:latin typeface="Calibri" pitchFamily="34" charset="0"/>
              <a:cs typeface="Calibri" pitchFamily="34" charset="0"/>
            </a:endParaRPr>
          </a:p>
        </p:txBody>
      </p:sp>
      <p:sp>
        <p:nvSpPr>
          <p:cNvPr id="31" name="Text Box 19"/>
          <p:cNvSpPr txBox="1">
            <a:spLocks noChangeArrowheads="1"/>
          </p:cNvSpPr>
          <p:nvPr/>
        </p:nvSpPr>
        <p:spPr bwMode="auto">
          <a:xfrm>
            <a:off x="1371477" y="5017813"/>
            <a:ext cx="1320874"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ja-JP" smtClean="0">
                <a:latin typeface="Calibri" pitchFamily="34" charset="0"/>
                <a:cs typeface="Calibri" pitchFamily="34" charset="0"/>
              </a:rPr>
              <a:t>vsComputer</a:t>
            </a:r>
            <a:endParaRPr lang="en-US" altLang="ja-JP">
              <a:latin typeface="Calibri" pitchFamily="34" charset="0"/>
              <a:cs typeface="Calibri" pitchFamily="34" charset="0"/>
            </a:endParaRPr>
          </a:p>
        </p:txBody>
      </p:sp>
      <p:sp>
        <p:nvSpPr>
          <p:cNvPr id="32" name="Text Box 20"/>
          <p:cNvSpPr txBox="1">
            <a:spLocks noChangeArrowheads="1"/>
          </p:cNvSpPr>
          <p:nvPr/>
        </p:nvSpPr>
        <p:spPr bwMode="auto">
          <a:xfrm>
            <a:off x="3216044" y="5615488"/>
            <a:ext cx="1060483"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ja-JP" smtClean="0">
                <a:latin typeface="Calibri" pitchFamily="34" charset="0"/>
                <a:cs typeface="Calibri" pitchFamily="34" charset="0"/>
              </a:rPr>
              <a:t>vsHuman</a:t>
            </a:r>
            <a:endParaRPr lang="ja-JP" altLang="en-US">
              <a:latin typeface="Calibri" pitchFamily="34" charset="0"/>
              <a:cs typeface="Calibri" pitchFamily="34" charset="0"/>
            </a:endParaRPr>
          </a:p>
        </p:txBody>
      </p:sp>
      <p:sp>
        <p:nvSpPr>
          <p:cNvPr id="33" name="Text Box 21"/>
          <p:cNvSpPr txBox="1">
            <a:spLocks noChangeArrowheads="1"/>
          </p:cNvSpPr>
          <p:nvPr/>
        </p:nvSpPr>
        <p:spPr bwMode="auto">
          <a:xfrm>
            <a:off x="3024287" y="6186790"/>
            <a:ext cx="3101426"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ja-JP" sz="1600" dirty="0" smtClean="0">
                <a:latin typeface="Calibri" pitchFamily="34" charset="0"/>
                <a:cs typeface="Calibri" pitchFamily="34" charset="0"/>
              </a:rPr>
              <a:t>Figure 2-1. Experimental schedule. </a:t>
            </a:r>
            <a:endParaRPr lang="ja-JP" altLang="en-US" sz="1600" dirty="0">
              <a:latin typeface="Calibri" pitchFamily="34" charset="0"/>
              <a:cs typeface="Calibri" pitchFamily="34" charset="0"/>
            </a:endParaRPr>
          </a:p>
        </p:txBody>
      </p:sp>
      <p:sp>
        <p:nvSpPr>
          <p:cNvPr id="34" name="Text Box 3"/>
          <p:cNvSpPr txBox="1">
            <a:spLocks noChangeArrowheads="1"/>
          </p:cNvSpPr>
          <p:nvPr/>
        </p:nvSpPr>
        <p:spPr bwMode="auto">
          <a:xfrm>
            <a:off x="323528" y="3751292"/>
            <a:ext cx="540060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altLang="ja-JP" sz="2000" smtClean="0">
                <a:latin typeface="Calibri" pitchFamily="34" charset="0"/>
                <a:cs typeface="Calibri" pitchFamily="34" charset="0"/>
              </a:rPr>
              <a:t>Experimental conditions and time schedule</a:t>
            </a:r>
            <a:r>
              <a:rPr lang="ja-JP" altLang="en-US" sz="2000" smtClean="0">
                <a:latin typeface="Calibri" pitchFamily="34" charset="0"/>
                <a:cs typeface="Calibri" pitchFamily="34" charset="0"/>
              </a:rPr>
              <a:t>：</a:t>
            </a:r>
            <a:endParaRPr lang="en-US" altLang="ja-JP" sz="2000">
              <a:latin typeface="Calibri" pitchFamily="34" charset="0"/>
              <a:cs typeface="Calibri" pitchFamily="34" charset="0"/>
            </a:endParaRPr>
          </a:p>
        </p:txBody>
      </p:sp>
      <p:sp>
        <p:nvSpPr>
          <p:cNvPr id="35" name="円/楕円 34"/>
          <p:cNvSpPr/>
          <p:nvPr/>
        </p:nvSpPr>
        <p:spPr>
          <a:xfrm>
            <a:off x="1233125" y="4713299"/>
            <a:ext cx="121815" cy="121815"/>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itchFamily="34" charset="0"/>
              <a:cs typeface="Calibri" pitchFamily="34" charset="0"/>
            </a:endParaRPr>
          </a:p>
        </p:txBody>
      </p:sp>
      <p:sp>
        <p:nvSpPr>
          <p:cNvPr id="37" name="円/楕円 36"/>
          <p:cNvSpPr/>
          <p:nvPr/>
        </p:nvSpPr>
        <p:spPr>
          <a:xfrm>
            <a:off x="5172865" y="4699336"/>
            <a:ext cx="121815" cy="121815"/>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itchFamily="34" charset="0"/>
              <a:cs typeface="Calibri" pitchFamily="34" charset="0"/>
            </a:endParaRPr>
          </a:p>
        </p:txBody>
      </p:sp>
      <p:sp>
        <p:nvSpPr>
          <p:cNvPr id="39" name="円/楕円 38"/>
          <p:cNvSpPr/>
          <p:nvPr/>
        </p:nvSpPr>
        <p:spPr>
          <a:xfrm>
            <a:off x="6744487" y="5338791"/>
            <a:ext cx="121815" cy="121815"/>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itchFamily="34" charset="0"/>
              <a:cs typeface="Calibri" pitchFamily="34" charset="0"/>
            </a:endParaRPr>
          </a:p>
        </p:txBody>
      </p:sp>
      <p:sp>
        <p:nvSpPr>
          <p:cNvPr id="40" name="円/楕円 39"/>
          <p:cNvSpPr/>
          <p:nvPr/>
        </p:nvSpPr>
        <p:spPr>
          <a:xfrm>
            <a:off x="8090438" y="5904483"/>
            <a:ext cx="121815" cy="121815"/>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itchFamily="34" charset="0"/>
              <a:cs typeface="Calibri" pitchFamily="34" charset="0"/>
            </a:endParaRPr>
          </a:p>
        </p:txBody>
      </p:sp>
      <p:sp>
        <p:nvSpPr>
          <p:cNvPr id="41" name="Text Box 2"/>
          <p:cNvSpPr txBox="1">
            <a:spLocks noChangeArrowheads="1"/>
          </p:cNvSpPr>
          <p:nvPr/>
        </p:nvSpPr>
        <p:spPr bwMode="auto">
          <a:xfrm>
            <a:off x="235044" y="478413"/>
            <a:ext cx="121058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ja-JP" sz="2400" smtClean="0">
                <a:latin typeface="Calibri" pitchFamily="34" charset="0"/>
                <a:cs typeface="Calibri" pitchFamily="34" charset="0"/>
              </a:rPr>
              <a:t>Purpose</a:t>
            </a:r>
            <a:endParaRPr lang="ja-JP" altLang="en-US" sz="2400">
              <a:latin typeface="Calibri" pitchFamily="34" charset="0"/>
              <a:cs typeface="Calibri" pitchFamily="34" charset="0"/>
            </a:endParaRPr>
          </a:p>
        </p:txBody>
      </p:sp>
      <p:sp>
        <p:nvSpPr>
          <p:cNvPr id="42" name="Text Box 3"/>
          <p:cNvSpPr txBox="1">
            <a:spLocks noChangeArrowheads="1"/>
          </p:cNvSpPr>
          <p:nvPr/>
        </p:nvSpPr>
        <p:spPr bwMode="auto">
          <a:xfrm>
            <a:off x="323528" y="910461"/>
            <a:ext cx="8135937"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US" altLang="ja-JP" sz="2000" dirty="0" smtClean="0">
                <a:latin typeface="Calibri" pitchFamily="34" charset="0"/>
                <a:cs typeface="Calibri" pitchFamily="34" charset="0"/>
              </a:rPr>
              <a:t>To investigate </a:t>
            </a:r>
            <a:r>
              <a:rPr lang="en-US" altLang="ja-JP" sz="2000" dirty="0">
                <a:latin typeface="Calibri" pitchFamily="34" charset="0"/>
                <a:cs typeface="Calibri" pitchFamily="34" charset="0"/>
              </a:rPr>
              <a:t>the effect of v</a:t>
            </a:r>
            <a:r>
              <a:rPr lang="en-US" altLang="ja-JP" sz="2000" dirty="0" smtClean="0">
                <a:latin typeface="Calibri" pitchFamily="34" charset="0"/>
                <a:cs typeface="Calibri" pitchFamily="34" charset="0"/>
              </a:rPr>
              <a:t>ersus </a:t>
            </a:r>
            <a:r>
              <a:rPr lang="en-US" altLang="ja-JP" sz="2000" dirty="0">
                <a:latin typeface="Calibri" pitchFamily="34" charset="0"/>
                <a:cs typeface="Calibri" pitchFamily="34" charset="0"/>
              </a:rPr>
              <a:t>beat '</a:t>
            </a:r>
            <a:r>
              <a:rPr lang="en-US" altLang="ja-JP" sz="2000" dirty="0" err="1">
                <a:latin typeface="Calibri" pitchFamily="34" charset="0"/>
                <a:cs typeface="Calibri" pitchFamily="34" charset="0"/>
              </a:rPr>
              <a:t>em</a:t>
            </a:r>
            <a:r>
              <a:rPr lang="en-US" altLang="ja-JP" sz="2000" dirty="0">
                <a:latin typeface="Calibri" pitchFamily="34" charset="0"/>
                <a:cs typeface="Calibri" pitchFamily="34" charset="0"/>
              </a:rPr>
              <a:t> </a:t>
            </a:r>
            <a:r>
              <a:rPr lang="en-US" altLang="ja-JP" sz="2000" dirty="0" smtClean="0">
                <a:latin typeface="Calibri" pitchFamily="34" charset="0"/>
                <a:cs typeface="Calibri" pitchFamily="34" charset="0"/>
              </a:rPr>
              <a:t>up games </a:t>
            </a:r>
            <a:r>
              <a:rPr lang="en-US" altLang="ja-JP" sz="2000" dirty="0">
                <a:latin typeface="Calibri" pitchFamily="34" charset="0"/>
                <a:cs typeface="Calibri" pitchFamily="34" charset="0"/>
              </a:rPr>
              <a:t>on </a:t>
            </a:r>
            <a:r>
              <a:rPr lang="en-US" altLang="ja-JP" sz="2000" dirty="0" smtClean="0">
                <a:latin typeface="Calibri" pitchFamily="34" charset="0"/>
                <a:cs typeface="Calibri" pitchFamily="34" charset="0"/>
              </a:rPr>
              <a:t>autonomic activities and subjective affect, during various social situation.     </a:t>
            </a:r>
            <a:endParaRPr lang="en-US" altLang="ja-JP" sz="2000" dirty="0">
              <a:latin typeface="Calibri" pitchFamily="34" charset="0"/>
              <a:cs typeface="Calibri" pitchFamily="34" charset="0"/>
            </a:endParaRPr>
          </a:p>
        </p:txBody>
      </p:sp>
      <p:sp>
        <p:nvSpPr>
          <p:cNvPr id="43" name="円/楕円 42"/>
          <p:cNvSpPr/>
          <p:nvPr/>
        </p:nvSpPr>
        <p:spPr>
          <a:xfrm>
            <a:off x="8242838" y="5916328"/>
            <a:ext cx="121815" cy="121815"/>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itchFamily="34" charset="0"/>
              <a:cs typeface="Calibri" pitchFamily="34" charset="0"/>
            </a:endParaRPr>
          </a:p>
        </p:txBody>
      </p:sp>
      <p:grpSp>
        <p:nvGrpSpPr>
          <p:cNvPr id="2" name="グループ化 1"/>
          <p:cNvGrpSpPr/>
          <p:nvPr/>
        </p:nvGrpSpPr>
        <p:grpSpPr>
          <a:xfrm>
            <a:off x="6444208" y="4257260"/>
            <a:ext cx="1457645" cy="539892"/>
            <a:chOff x="6729726" y="3917525"/>
            <a:chExt cx="1457645" cy="539892"/>
          </a:xfrm>
        </p:grpSpPr>
        <p:sp>
          <p:nvSpPr>
            <p:cNvPr id="11" name="正方形/長方形 10"/>
            <p:cNvSpPr/>
            <p:nvPr/>
          </p:nvSpPr>
          <p:spPr>
            <a:xfrm>
              <a:off x="6729726" y="3947672"/>
              <a:ext cx="1456804" cy="214379"/>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itchFamily="34" charset="0"/>
                <a:cs typeface="Calibri" pitchFamily="34" charset="0"/>
              </a:endParaRPr>
            </a:p>
          </p:txBody>
        </p:sp>
        <p:sp>
          <p:nvSpPr>
            <p:cNvPr id="12" name="円/楕円 11"/>
            <p:cNvSpPr/>
            <p:nvPr/>
          </p:nvSpPr>
          <p:spPr>
            <a:xfrm>
              <a:off x="6804248" y="3988863"/>
              <a:ext cx="121815" cy="121815"/>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itchFamily="34" charset="0"/>
                <a:cs typeface="Calibri" pitchFamily="34" charset="0"/>
              </a:endParaRPr>
            </a:p>
          </p:txBody>
        </p:sp>
        <p:sp>
          <p:nvSpPr>
            <p:cNvPr id="13" name="正方形/長方形 12"/>
            <p:cNvSpPr/>
            <p:nvPr/>
          </p:nvSpPr>
          <p:spPr>
            <a:xfrm>
              <a:off x="6866040" y="3917525"/>
              <a:ext cx="1257395" cy="276999"/>
            </a:xfrm>
            <a:prstGeom prst="rect">
              <a:avLst/>
            </a:prstGeom>
          </p:spPr>
          <p:txBody>
            <a:bodyPr wrap="none">
              <a:spAutoFit/>
            </a:bodyPr>
            <a:lstStyle/>
            <a:p>
              <a:r>
                <a:rPr lang="en-US" altLang="ja-JP" sz="1200" dirty="0" smtClean="0">
                  <a:latin typeface="Calibri" pitchFamily="34" charset="0"/>
                  <a:cs typeface="Calibri" pitchFamily="34" charset="0"/>
                </a:rPr>
                <a:t>:Subjective affect</a:t>
              </a:r>
              <a:endParaRPr lang="ja-JP" altLang="en-US" sz="1200" dirty="0">
                <a:latin typeface="Calibri" pitchFamily="34" charset="0"/>
                <a:cs typeface="Calibri" pitchFamily="34" charset="0"/>
              </a:endParaRPr>
            </a:p>
          </p:txBody>
        </p:sp>
        <p:sp>
          <p:nvSpPr>
            <p:cNvPr id="46" name="正方形/長方形 45"/>
            <p:cNvSpPr/>
            <p:nvPr/>
          </p:nvSpPr>
          <p:spPr>
            <a:xfrm>
              <a:off x="6730567" y="4210565"/>
              <a:ext cx="1456804" cy="214379"/>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itchFamily="34" charset="0"/>
                <a:cs typeface="Calibri" pitchFamily="34" charset="0"/>
              </a:endParaRPr>
            </a:p>
          </p:txBody>
        </p:sp>
        <p:sp>
          <p:nvSpPr>
            <p:cNvPr id="47" name="円/楕円 46"/>
            <p:cNvSpPr/>
            <p:nvPr/>
          </p:nvSpPr>
          <p:spPr>
            <a:xfrm>
              <a:off x="6805089" y="4251756"/>
              <a:ext cx="121815" cy="121815"/>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itchFamily="34" charset="0"/>
                <a:cs typeface="Calibri" pitchFamily="34" charset="0"/>
              </a:endParaRPr>
            </a:p>
          </p:txBody>
        </p:sp>
        <p:sp>
          <p:nvSpPr>
            <p:cNvPr id="48" name="正方形/長方形 47"/>
            <p:cNvSpPr/>
            <p:nvPr/>
          </p:nvSpPr>
          <p:spPr>
            <a:xfrm>
              <a:off x="6866881" y="4180418"/>
              <a:ext cx="1320490" cy="276999"/>
            </a:xfrm>
            <a:prstGeom prst="rect">
              <a:avLst/>
            </a:prstGeom>
          </p:spPr>
          <p:txBody>
            <a:bodyPr wrap="none">
              <a:spAutoFit/>
            </a:bodyPr>
            <a:lstStyle/>
            <a:p>
              <a:r>
                <a:rPr lang="en-US" altLang="ja-JP" sz="1200" dirty="0" smtClean="0">
                  <a:latin typeface="Calibri" pitchFamily="34" charset="0"/>
                  <a:cs typeface="Calibri" pitchFamily="34" charset="0"/>
                </a:rPr>
                <a:t>:Game experience</a:t>
              </a:r>
              <a:endParaRPr lang="ja-JP" altLang="en-US" sz="1200" dirty="0">
                <a:latin typeface="Calibri" pitchFamily="34" charset="0"/>
                <a:cs typeface="Calibri" pitchFamily="34" charset="0"/>
              </a:endParaRPr>
            </a:p>
          </p:txBody>
        </p:sp>
      </p:grpSp>
      <p:sp>
        <p:nvSpPr>
          <p:cNvPr id="44" name="円/楕円 43"/>
          <p:cNvSpPr/>
          <p:nvPr/>
        </p:nvSpPr>
        <p:spPr>
          <a:xfrm>
            <a:off x="6919689" y="5338790"/>
            <a:ext cx="121815" cy="121815"/>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itchFamily="34" charset="0"/>
              <a:cs typeface="Calibri" pitchFamily="34" charset="0"/>
            </a:endParaRPr>
          </a:p>
        </p:txBody>
      </p:sp>
      <p:sp>
        <p:nvSpPr>
          <p:cNvPr id="45" name="円/楕円 44"/>
          <p:cNvSpPr/>
          <p:nvPr/>
        </p:nvSpPr>
        <p:spPr>
          <a:xfrm>
            <a:off x="5338664" y="4703773"/>
            <a:ext cx="121815" cy="121815"/>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itchFamily="34" charset="0"/>
              <a:cs typeface="Calibri" pitchFamily="34" charset="0"/>
            </a:endParaRPr>
          </a:p>
        </p:txBody>
      </p:sp>
    </p:spTree>
    <p:extLst>
      <p:ext uri="{BB962C8B-B14F-4D97-AF65-F5344CB8AC3E}">
        <p14:creationId xmlns:p14="http://schemas.microsoft.com/office/powerpoint/2010/main" xmlns="" val="1769266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48247" y="2708920"/>
            <a:ext cx="5695950" cy="3360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 Box 4"/>
          <p:cNvSpPr txBox="1">
            <a:spLocks noChangeArrowheads="1"/>
          </p:cNvSpPr>
          <p:nvPr/>
        </p:nvSpPr>
        <p:spPr bwMode="auto">
          <a:xfrm>
            <a:off x="231775" y="234950"/>
            <a:ext cx="3447932"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ja-JP" sz="2400" smtClean="0"/>
              <a:t>Result</a:t>
            </a:r>
            <a:r>
              <a:rPr lang="ja-JP" altLang="en-US" sz="2400" smtClean="0"/>
              <a:t>（</a:t>
            </a:r>
            <a:r>
              <a:rPr lang="en-US" altLang="ja-JP" sz="2400" smtClean="0"/>
              <a:t>Game experience</a:t>
            </a:r>
            <a:r>
              <a:rPr lang="ja-JP" altLang="en-US" sz="2400" smtClean="0"/>
              <a:t>）</a:t>
            </a:r>
            <a:endParaRPr lang="ja-JP" altLang="en-US" sz="2400"/>
          </a:p>
        </p:txBody>
      </p:sp>
      <p:sp>
        <p:nvSpPr>
          <p:cNvPr id="8" name="Text Box 5"/>
          <p:cNvSpPr txBox="1">
            <a:spLocks noChangeArrowheads="1"/>
          </p:cNvSpPr>
          <p:nvPr/>
        </p:nvSpPr>
        <p:spPr bwMode="auto">
          <a:xfrm>
            <a:off x="396626" y="764704"/>
            <a:ext cx="8351838" cy="1015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marL="180975" indent="-180975" algn="just"/>
            <a:r>
              <a:rPr lang="ja-JP" altLang="en-US" sz="2000" dirty="0"/>
              <a:t>・</a:t>
            </a:r>
            <a:r>
              <a:rPr lang="en-US" altLang="ja-JP" sz="2000" dirty="0" smtClean="0"/>
              <a:t>Significant main effect of condition (</a:t>
            </a:r>
            <a:r>
              <a:rPr lang="en-US" altLang="ja-JP" sz="2000" i="1" dirty="0" smtClean="0"/>
              <a:t>F</a:t>
            </a:r>
            <a:r>
              <a:rPr lang="en-US" altLang="ja-JP" sz="2000" dirty="0" smtClean="0"/>
              <a:t>(2,78)=76.15, </a:t>
            </a:r>
            <a:r>
              <a:rPr lang="en-US" altLang="ja-JP" sz="2000" i="1" dirty="0" smtClean="0"/>
              <a:t>p</a:t>
            </a:r>
            <a:r>
              <a:rPr lang="en-US" altLang="ja-JP" sz="2000" dirty="0" smtClean="0"/>
              <a:t>&lt;.001).</a:t>
            </a:r>
          </a:p>
          <a:p>
            <a:pPr marL="180975" indent="-180975" algn="just"/>
            <a:r>
              <a:rPr lang="ja-JP" altLang="en-US" sz="2000" dirty="0" smtClean="0"/>
              <a:t>・</a:t>
            </a:r>
            <a:r>
              <a:rPr lang="en-US" altLang="ja-JP" sz="2000" dirty="0" smtClean="0"/>
              <a:t>Significant differences </a:t>
            </a:r>
            <a:r>
              <a:rPr lang="en-US" altLang="ja-JP" sz="2000" dirty="0"/>
              <a:t>were found between all of </a:t>
            </a:r>
            <a:r>
              <a:rPr lang="en-US" altLang="ja-JP" sz="2000" dirty="0" smtClean="0"/>
              <a:t>the conditions using </a:t>
            </a:r>
            <a:r>
              <a:rPr lang="en-US" altLang="ja-JP" sz="2000" dirty="0" err="1" smtClean="0"/>
              <a:t>Tukey’s</a:t>
            </a:r>
            <a:r>
              <a:rPr lang="en-US" altLang="ja-JP" sz="2000" dirty="0" smtClean="0"/>
              <a:t> HSD test (</a:t>
            </a:r>
            <a:r>
              <a:rPr lang="en-US" altLang="ja-JP" sz="2000" i="1" dirty="0" smtClean="0"/>
              <a:t>p</a:t>
            </a:r>
            <a:r>
              <a:rPr lang="en-US" altLang="ja-JP" sz="2000" dirty="0" smtClean="0"/>
              <a:t>&lt;.05).</a:t>
            </a:r>
            <a:endParaRPr lang="ja-JP" altLang="en-US" sz="2000" dirty="0"/>
          </a:p>
        </p:txBody>
      </p:sp>
      <p:cxnSp>
        <p:nvCxnSpPr>
          <p:cNvPr id="9" name="直線矢印コネクタ 8"/>
          <p:cNvCxnSpPr/>
          <p:nvPr/>
        </p:nvCxnSpPr>
        <p:spPr>
          <a:xfrm>
            <a:off x="2611977" y="2779092"/>
            <a:ext cx="1943770" cy="0"/>
          </a:xfrm>
          <a:prstGeom prst="straightConnector1">
            <a:avLst/>
          </a:prstGeom>
          <a:ln w="508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a:off x="4627978" y="2779092"/>
            <a:ext cx="1943770" cy="0"/>
          </a:xfrm>
          <a:prstGeom prst="straightConnector1">
            <a:avLst/>
          </a:prstGeom>
          <a:ln w="508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a:off x="2589174" y="2364062"/>
            <a:ext cx="3982574" cy="0"/>
          </a:xfrm>
          <a:prstGeom prst="straightConnector1">
            <a:avLst/>
          </a:prstGeom>
          <a:ln w="508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4405478" y="1979548"/>
            <a:ext cx="415498" cy="369332"/>
          </a:xfrm>
          <a:prstGeom prst="rect">
            <a:avLst/>
          </a:prstGeom>
          <a:noFill/>
        </p:spPr>
        <p:txBody>
          <a:bodyPr wrap="none" rtlCol="0">
            <a:spAutoFit/>
          </a:bodyPr>
          <a:lstStyle/>
          <a:p>
            <a:r>
              <a:rPr kumimoji="1" lang="en-US" altLang="ja-JP" smtClean="0"/>
              <a:t>**</a:t>
            </a:r>
            <a:endParaRPr kumimoji="1" lang="ja-JP" altLang="en-US"/>
          </a:p>
        </p:txBody>
      </p:sp>
      <p:sp>
        <p:nvSpPr>
          <p:cNvPr id="13" name="テキスト ボックス 12"/>
          <p:cNvSpPr txBox="1"/>
          <p:nvPr/>
        </p:nvSpPr>
        <p:spPr>
          <a:xfrm>
            <a:off x="3439044" y="2438564"/>
            <a:ext cx="415498" cy="369332"/>
          </a:xfrm>
          <a:prstGeom prst="rect">
            <a:avLst/>
          </a:prstGeom>
          <a:noFill/>
        </p:spPr>
        <p:txBody>
          <a:bodyPr wrap="none" rtlCol="0">
            <a:spAutoFit/>
          </a:bodyPr>
          <a:lstStyle/>
          <a:p>
            <a:r>
              <a:rPr kumimoji="1" lang="en-US" altLang="ja-JP" smtClean="0"/>
              <a:t>**</a:t>
            </a:r>
            <a:endParaRPr kumimoji="1" lang="ja-JP" altLang="en-US"/>
          </a:p>
        </p:txBody>
      </p:sp>
      <p:sp>
        <p:nvSpPr>
          <p:cNvPr id="14" name="テキスト ボックス 13"/>
          <p:cNvSpPr txBox="1"/>
          <p:nvPr/>
        </p:nvSpPr>
        <p:spPr>
          <a:xfrm>
            <a:off x="5392114" y="2492896"/>
            <a:ext cx="415498" cy="369332"/>
          </a:xfrm>
          <a:prstGeom prst="rect">
            <a:avLst/>
          </a:prstGeom>
          <a:noFill/>
        </p:spPr>
        <p:txBody>
          <a:bodyPr wrap="none" rtlCol="0">
            <a:spAutoFit/>
          </a:bodyPr>
          <a:lstStyle/>
          <a:p>
            <a:r>
              <a:rPr kumimoji="1" lang="en-US" altLang="ja-JP" smtClean="0"/>
              <a:t>**</a:t>
            </a:r>
            <a:endParaRPr kumimoji="1" lang="ja-JP" altLang="en-US"/>
          </a:p>
        </p:txBody>
      </p:sp>
      <p:sp>
        <p:nvSpPr>
          <p:cNvPr id="15" name="Text Box 21"/>
          <p:cNvSpPr txBox="1">
            <a:spLocks noChangeArrowheads="1"/>
          </p:cNvSpPr>
          <p:nvPr/>
        </p:nvSpPr>
        <p:spPr bwMode="auto">
          <a:xfrm>
            <a:off x="1547664" y="6042774"/>
            <a:ext cx="5976663"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600" dirty="0" smtClean="0">
                <a:latin typeface="Calibri" pitchFamily="34" charset="0"/>
                <a:cs typeface="Calibri" pitchFamily="34" charset="0"/>
              </a:rPr>
              <a:t>Figure 2-2. </a:t>
            </a:r>
            <a:r>
              <a:rPr lang="en-US" altLang="ja-JP" sz="1600" dirty="0">
                <a:latin typeface="Calibri" pitchFamily="34" charset="0"/>
                <a:cs typeface="Calibri" pitchFamily="34" charset="0"/>
              </a:rPr>
              <a:t>Game experience score for each condition. </a:t>
            </a:r>
            <a:endParaRPr lang="ja-JP" altLang="en-US" sz="1600" dirty="0">
              <a:latin typeface="Calibri" pitchFamily="34" charset="0"/>
              <a:cs typeface="Calibri" pitchFamily="34" charset="0"/>
            </a:endParaRPr>
          </a:p>
        </p:txBody>
      </p:sp>
    </p:spTree>
    <p:extLst>
      <p:ext uri="{BB962C8B-B14F-4D97-AF65-F5344CB8AC3E}">
        <p14:creationId xmlns:p14="http://schemas.microsoft.com/office/powerpoint/2010/main" xmlns="" val="5855707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6554" y="3246909"/>
            <a:ext cx="2884487" cy="284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96147" y="3246909"/>
            <a:ext cx="2884487" cy="2846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6" name="Picture 10"/>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27043" y="3246909"/>
            <a:ext cx="2884487" cy="2846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0" name="Text Box 4"/>
          <p:cNvSpPr txBox="1">
            <a:spLocks noChangeArrowheads="1"/>
          </p:cNvSpPr>
          <p:nvPr/>
        </p:nvSpPr>
        <p:spPr bwMode="auto">
          <a:xfrm>
            <a:off x="231775" y="234950"/>
            <a:ext cx="3904339"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ja-JP" sz="2400" dirty="0" smtClean="0"/>
              <a:t>Result</a:t>
            </a:r>
            <a:r>
              <a:rPr lang="ja-JP" altLang="en-US" sz="2400" dirty="0" smtClean="0"/>
              <a:t>（</a:t>
            </a:r>
            <a:r>
              <a:rPr lang="en-US" altLang="ja-JP" sz="2400" dirty="0" smtClean="0">
                <a:latin typeface="Calibri" pitchFamily="34" charset="0"/>
                <a:cs typeface="Calibri" pitchFamily="34" charset="0"/>
              </a:rPr>
              <a:t>General </a:t>
            </a:r>
            <a:r>
              <a:rPr lang="en-US" altLang="ja-JP" sz="2400" dirty="0">
                <a:latin typeface="Calibri" pitchFamily="34" charset="0"/>
                <a:cs typeface="Calibri" pitchFamily="34" charset="0"/>
              </a:rPr>
              <a:t>Affect </a:t>
            </a:r>
            <a:r>
              <a:rPr lang="en-US" altLang="ja-JP" sz="2400" dirty="0" smtClean="0">
                <a:latin typeface="Calibri" pitchFamily="34" charset="0"/>
                <a:cs typeface="Calibri" pitchFamily="34" charset="0"/>
              </a:rPr>
              <a:t>Scale</a:t>
            </a:r>
            <a:r>
              <a:rPr lang="ja-JP" altLang="en-US" sz="2400" dirty="0" smtClean="0"/>
              <a:t>）</a:t>
            </a:r>
            <a:endParaRPr lang="ja-JP" altLang="en-US" sz="2400" dirty="0"/>
          </a:p>
        </p:txBody>
      </p:sp>
      <p:sp>
        <p:nvSpPr>
          <p:cNvPr id="61" name="Text Box 21"/>
          <p:cNvSpPr txBox="1">
            <a:spLocks noChangeArrowheads="1"/>
          </p:cNvSpPr>
          <p:nvPr/>
        </p:nvSpPr>
        <p:spPr bwMode="auto">
          <a:xfrm>
            <a:off x="395536" y="6330806"/>
            <a:ext cx="8424936"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600" dirty="0" smtClean="0">
                <a:latin typeface="Calibri" pitchFamily="34" charset="0"/>
                <a:cs typeface="Calibri" pitchFamily="34" charset="0"/>
              </a:rPr>
              <a:t>Figure 2-3. </a:t>
            </a:r>
            <a:r>
              <a:rPr lang="en-US" altLang="ja-JP" sz="1600" dirty="0">
                <a:latin typeface="Calibri" pitchFamily="34" charset="0"/>
                <a:cs typeface="Calibri" pitchFamily="34" charset="0"/>
              </a:rPr>
              <a:t>Mean change score of general affect scale for each condition.</a:t>
            </a:r>
            <a:endParaRPr lang="ja-JP" altLang="en-US" sz="1600" dirty="0">
              <a:latin typeface="Calibri" pitchFamily="34" charset="0"/>
              <a:cs typeface="Calibri" pitchFamily="34" charset="0"/>
            </a:endParaRPr>
          </a:p>
        </p:txBody>
      </p:sp>
      <p:sp>
        <p:nvSpPr>
          <p:cNvPr id="65" name="Text Box 4"/>
          <p:cNvSpPr txBox="1">
            <a:spLocks noChangeArrowheads="1"/>
          </p:cNvSpPr>
          <p:nvPr/>
        </p:nvSpPr>
        <p:spPr bwMode="auto">
          <a:xfrm>
            <a:off x="1475656" y="3212976"/>
            <a:ext cx="49859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ja-JP" sz="2400" dirty="0" smtClean="0"/>
              <a:t>PA</a:t>
            </a:r>
            <a:endParaRPr lang="ja-JP" altLang="en-US" sz="2400" dirty="0"/>
          </a:p>
        </p:txBody>
      </p:sp>
      <p:sp>
        <p:nvSpPr>
          <p:cNvPr id="66" name="Text Box 4"/>
          <p:cNvSpPr txBox="1">
            <a:spLocks noChangeArrowheads="1"/>
          </p:cNvSpPr>
          <p:nvPr/>
        </p:nvSpPr>
        <p:spPr bwMode="auto">
          <a:xfrm>
            <a:off x="4330494" y="3212976"/>
            <a:ext cx="561372"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ja-JP" sz="2400" smtClean="0"/>
              <a:t>NA</a:t>
            </a:r>
            <a:endParaRPr lang="ja-JP" altLang="en-US" sz="2400"/>
          </a:p>
        </p:txBody>
      </p:sp>
      <p:sp>
        <p:nvSpPr>
          <p:cNvPr id="67" name="Text Box 4"/>
          <p:cNvSpPr txBox="1">
            <a:spLocks noChangeArrowheads="1"/>
          </p:cNvSpPr>
          <p:nvPr/>
        </p:nvSpPr>
        <p:spPr bwMode="auto">
          <a:xfrm>
            <a:off x="7248107" y="3212976"/>
            <a:ext cx="52610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ja-JP" sz="2400" smtClean="0"/>
              <a:t>CA</a:t>
            </a:r>
            <a:endParaRPr lang="ja-JP" altLang="en-US" sz="2400"/>
          </a:p>
        </p:txBody>
      </p:sp>
      <p:sp>
        <p:nvSpPr>
          <p:cNvPr id="16" name="Text Box 5"/>
          <p:cNvSpPr txBox="1">
            <a:spLocks noChangeArrowheads="1"/>
          </p:cNvSpPr>
          <p:nvPr/>
        </p:nvSpPr>
        <p:spPr bwMode="auto">
          <a:xfrm>
            <a:off x="395536" y="818710"/>
            <a:ext cx="8568952"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just"/>
            <a:r>
              <a:rPr lang="ja-JP" altLang="en-US" sz="2000" dirty="0"/>
              <a:t>・</a:t>
            </a:r>
            <a:r>
              <a:rPr lang="en-US" altLang="ja-JP" sz="2000" dirty="0" smtClean="0"/>
              <a:t>Significant condition effects were found in all dimensions of the affect scale </a:t>
            </a:r>
          </a:p>
          <a:p>
            <a:pPr algn="r"/>
            <a:r>
              <a:rPr lang="en-US" altLang="ja-JP" sz="2000" dirty="0"/>
              <a:t> </a:t>
            </a:r>
            <a:r>
              <a:rPr lang="en-US" altLang="ja-JP" sz="2000" dirty="0" smtClean="0"/>
              <a:t>(PA:</a:t>
            </a:r>
            <a:r>
              <a:rPr lang="en-US" altLang="ja-JP" sz="2000" i="1" dirty="0" smtClean="0"/>
              <a:t>F</a:t>
            </a:r>
            <a:r>
              <a:rPr lang="en-US" altLang="ja-JP" sz="2000" dirty="0" smtClean="0"/>
              <a:t>(2,78) = 19.87 </a:t>
            </a:r>
            <a:r>
              <a:rPr lang="en-US" altLang="ja-JP" sz="2000" dirty="0"/>
              <a:t>,</a:t>
            </a:r>
            <a:r>
              <a:rPr lang="en-US" altLang="ja-JP" sz="2000" i="1" dirty="0"/>
              <a:t>p</a:t>
            </a:r>
            <a:r>
              <a:rPr lang="en-US" altLang="ja-JP" sz="2000" dirty="0"/>
              <a:t>&lt;.</a:t>
            </a:r>
            <a:r>
              <a:rPr lang="en-US" altLang="ja-JP" sz="2000" dirty="0" smtClean="0"/>
              <a:t>001; NA:</a:t>
            </a:r>
            <a:r>
              <a:rPr lang="en-US" altLang="ja-JP" sz="2000" i="1" dirty="0" smtClean="0"/>
              <a:t>F</a:t>
            </a:r>
            <a:r>
              <a:rPr lang="en-US" altLang="ja-JP" sz="2000" dirty="0" smtClean="0"/>
              <a:t>(2,78)=29.65,</a:t>
            </a:r>
            <a:r>
              <a:rPr lang="en-US" altLang="ja-JP" sz="2000" i="1" dirty="0" smtClean="0"/>
              <a:t>p</a:t>
            </a:r>
            <a:r>
              <a:rPr lang="en-US" altLang="ja-JP" sz="2000" dirty="0"/>
              <a:t>&lt;.</a:t>
            </a:r>
            <a:r>
              <a:rPr lang="en-US" altLang="ja-JP" sz="2000" dirty="0" smtClean="0"/>
              <a:t>001; CA:</a:t>
            </a:r>
            <a:r>
              <a:rPr lang="en-US" altLang="ja-JP" sz="2000" i="1" dirty="0" smtClean="0"/>
              <a:t>F</a:t>
            </a:r>
            <a:r>
              <a:rPr lang="en-US" altLang="ja-JP" sz="2000" dirty="0" smtClean="0"/>
              <a:t>(2,78)=32.42,</a:t>
            </a:r>
            <a:r>
              <a:rPr lang="en-US" altLang="ja-JP" sz="2000" i="1" dirty="0" smtClean="0"/>
              <a:t>p</a:t>
            </a:r>
            <a:r>
              <a:rPr lang="en-US" altLang="ja-JP" sz="2000" dirty="0"/>
              <a:t>&lt;.001</a:t>
            </a:r>
            <a:r>
              <a:rPr lang="en-US" altLang="ja-JP" sz="2000" dirty="0" smtClean="0"/>
              <a:t>).</a:t>
            </a:r>
          </a:p>
        </p:txBody>
      </p:sp>
      <p:sp>
        <p:nvSpPr>
          <p:cNvPr id="17" name="Text Box 5"/>
          <p:cNvSpPr txBox="1">
            <a:spLocks noChangeArrowheads="1"/>
          </p:cNvSpPr>
          <p:nvPr/>
        </p:nvSpPr>
        <p:spPr bwMode="auto">
          <a:xfrm>
            <a:off x="395536" y="2289066"/>
            <a:ext cx="8208912"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just"/>
            <a:r>
              <a:rPr lang="ja-JP" altLang="en-US" sz="2000" dirty="0" smtClean="0"/>
              <a:t>・</a:t>
            </a:r>
            <a:r>
              <a:rPr lang="en-US" altLang="ja-JP" sz="2000" dirty="0" smtClean="0"/>
              <a:t>Differences between </a:t>
            </a:r>
            <a:r>
              <a:rPr lang="en-US" altLang="ja-JP" sz="2000" dirty="0" err="1" smtClean="0"/>
              <a:t>vsComputer</a:t>
            </a:r>
            <a:r>
              <a:rPr lang="en-US" altLang="ja-JP" sz="2000" dirty="0" smtClean="0"/>
              <a:t> and </a:t>
            </a:r>
            <a:r>
              <a:rPr lang="en-US" altLang="ja-JP" sz="2000" dirty="0" err="1" smtClean="0"/>
              <a:t>vsHuman</a:t>
            </a:r>
            <a:r>
              <a:rPr lang="en-US" altLang="ja-JP" sz="2000" dirty="0" smtClean="0"/>
              <a:t> were not significant</a:t>
            </a:r>
          </a:p>
          <a:p>
            <a:pPr algn="r"/>
            <a:r>
              <a:rPr lang="en-US" altLang="ja-JP" sz="2000" dirty="0"/>
              <a:t>in the NA and CA score changes.</a:t>
            </a:r>
            <a:endParaRPr lang="ja-JP" altLang="en-US" sz="2000" dirty="0"/>
          </a:p>
        </p:txBody>
      </p:sp>
      <p:sp>
        <p:nvSpPr>
          <p:cNvPr id="18" name="Text Box 5"/>
          <p:cNvSpPr txBox="1">
            <a:spLocks noChangeArrowheads="1"/>
          </p:cNvSpPr>
          <p:nvPr/>
        </p:nvSpPr>
        <p:spPr bwMode="auto">
          <a:xfrm>
            <a:off x="395536" y="1598604"/>
            <a:ext cx="8208912"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just"/>
            <a:r>
              <a:rPr lang="ja-JP" altLang="en-US" sz="2000" dirty="0" smtClean="0"/>
              <a:t>・</a:t>
            </a:r>
            <a:r>
              <a:rPr lang="en-US" altLang="ja-JP" sz="2000" dirty="0" smtClean="0"/>
              <a:t>Differences of PA change score between </a:t>
            </a:r>
            <a:r>
              <a:rPr lang="en-US" altLang="ja-JP" sz="2000" dirty="0"/>
              <a:t>all conditions </a:t>
            </a:r>
            <a:r>
              <a:rPr lang="en-US" altLang="ja-JP" sz="2000" dirty="0" smtClean="0"/>
              <a:t>were significant</a:t>
            </a:r>
          </a:p>
          <a:p>
            <a:pPr algn="r"/>
            <a:r>
              <a:rPr lang="en-US" altLang="ja-JP" sz="2000" dirty="0" smtClean="0"/>
              <a:t> (</a:t>
            </a:r>
            <a:r>
              <a:rPr lang="en-US" altLang="ja-JP" sz="2000" i="1" dirty="0" smtClean="0"/>
              <a:t>p</a:t>
            </a:r>
            <a:r>
              <a:rPr lang="en-US" altLang="ja-JP" sz="2000" dirty="0"/>
              <a:t>&lt;.001). </a:t>
            </a:r>
            <a:endParaRPr lang="ja-JP" altLang="en-US" sz="2000" dirty="0"/>
          </a:p>
        </p:txBody>
      </p:sp>
    </p:spTree>
    <p:extLst>
      <p:ext uri="{BB962C8B-B14F-4D97-AF65-F5344CB8AC3E}">
        <p14:creationId xmlns:p14="http://schemas.microsoft.com/office/powerpoint/2010/main" xmlns="" val="24466242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 name="テキスト ボックス 3"/>
          <p:cNvSpPr txBox="1">
            <a:spLocks noChangeArrowheads="1"/>
          </p:cNvSpPr>
          <p:nvPr/>
        </p:nvSpPr>
        <p:spPr bwMode="auto">
          <a:xfrm>
            <a:off x="142844" y="142852"/>
            <a:ext cx="2547108" cy="461665"/>
          </a:xfrm>
          <a:prstGeom prst="rect">
            <a:avLst/>
          </a:prstGeom>
          <a:noFill/>
          <a:ln w="9525">
            <a:noFill/>
            <a:miter lim="800000"/>
            <a:headEnd/>
            <a:tailEnd/>
          </a:ln>
        </p:spPr>
        <p:txBody>
          <a:bodyPr wrap="none">
            <a:spAutoFit/>
          </a:bodyPr>
          <a:lstStyle/>
          <a:p>
            <a:r>
              <a:rPr lang="en-US" altLang="ja-JP" sz="2400" dirty="0" smtClean="0">
                <a:latin typeface="Calibri" pitchFamily="34" charset="0"/>
                <a:ea typeface="HGP創英角ｺﾞｼｯｸUB" pitchFamily="50" charset="-128"/>
                <a:cs typeface="Calibri" pitchFamily="34" charset="0"/>
              </a:rPr>
              <a:t>Result (Heart Rate)</a:t>
            </a:r>
            <a:endParaRPr lang="ja-JP" altLang="en-US" sz="2400" dirty="0">
              <a:latin typeface="Calibri" pitchFamily="34" charset="0"/>
              <a:ea typeface="HGP創英角ｺﾞｼｯｸUB" pitchFamily="50" charset="-128"/>
              <a:cs typeface="Calibri" pitchFamily="34" charset="0"/>
            </a:endParaRPr>
          </a:p>
        </p:txBody>
      </p:sp>
      <p:sp>
        <p:nvSpPr>
          <p:cNvPr id="768" name="テキスト ボックス 767"/>
          <p:cNvSpPr txBox="1"/>
          <p:nvPr/>
        </p:nvSpPr>
        <p:spPr>
          <a:xfrm>
            <a:off x="467544" y="692696"/>
            <a:ext cx="8046678" cy="1015663"/>
          </a:xfrm>
          <a:prstGeom prst="rect">
            <a:avLst/>
          </a:prstGeom>
          <a:noFill/>
        </p:spPr>
        <p:txBody>
          <a:bodyPr wrap="square" rtlCol="0">
            <a:spAutoFit/>
          </a:bodyPr>
          <a:lstStyle/>
          <a:p>
            <a:r>
              <a:rPr lang="ja-JP" altLang="en-US" sz="2000" dirty="0" smtClean="0"/>
              <a:t>・</a:t>
            </a:r>
            <a:r>
              <a:rPr lang="en-US" altLang="ja-JP" sz="2000" dirty="0" smtClean="0"/>
              <a:t>Performed one way ANOVA on the change value of HR.</a:t>
            </a:r>
          </a:p>
          <a:p>
            <a:r>
              <a:rPr lang="ja-JP" altLang="en-US" sz="2000" dirty="0" smtClean="0"/>
              <a:t>・</a:t>
            </a:r>
            <a:r>
              <a:rPr kumimoji="1" lang="en-US" altLang="ja-JP" sz="2000" dirty="0" smtClean="0"/>
              <a:t>Significant condition effect </a:t>
            </a:r>
            <a:r>
              <a:rPr lang="en-US" altLang="ja-JP" sz="2000" dirty="0" smtClean="0">
                <a:ea typeface="ＭＳ Ｐゴシック" pitchFamily="50" charset="-128"/>
              </a:rPr>
              <a:t>(</a:t>
            </a:r>
            <a:r>
              <a:rPr lang="en-US" altLang="ja-JP" sz="2000" i="1" dirty="0" smtClean="0">
                <a:ea typeface="ＭＳ Ｐゴシック" pitchFamily="50" charset="-128"/>
              </a:rPr>
              <a:t>F</a:t>
            </a:r>
            <a:r>
              <a:rPr lang="en-US" altLang="ja-JP" sz="2000" dirty="0" smtClean="0">
                <a:ea typeface="ＭＳ Ｐゴシック" pitchFamily="50" charset="-128"/>
              </a:rPr>
              <a:t> </a:t>
            </a:r>
            <a:r>
              <a:rPr lang="en-US" altLang="ja-JP" sz="2000" dirty="0">
                <a:ea typeface="ＭＳ Ｐゴシック" pitchFamily="50" charset="-128"/>
              </a:rPr>
              <a:t>(2,78)=26.45, </a:t>
            </a:r>
            <a:r>
              <a:rPr lang="en-US" altLang="ja-JP" sz="2000" i="1" dirty="0">
                <a:ea typeface="ＭＳ Ｐゴシック" pitchFamily="50" charset="-128"/>
              </a:rPr>
              <a:t>p</a:t>
            </a:r>
            <a:r>
              <a:rPr lang="en-US" altLang="ja-JP" sz="2000" dirty="0">
                <a:ea typeface="ＭＳ Ｐゴシック" pitchFamily="50" charset="-128"/>
              </a:rPr>
              <a:t> &lt;.</a:t>
            </a:r>
            <a:r>
              <a:rPr lang="en-US" altLang="ja-JP" sz="2000" dirty="0" smtClean="0">
                <a:ea typeface="ＭＳ Ｐゴシック" pitchFamily="50" charset="-128"/>
              </a:rPr>
              <a:t>001</a:t>
            </a:r>
            <a:r>
              <a:rPr lang="en-US" altLang="ja-JP" sz="2000" dirty="0">
                <a:ea typeface="ＭＳ Ｐゴシック" pitchFamily="50" charset="-128"/>
              </a:rPr>
              <a:t>) </a:t>
            </a:r>
            <a:r>
              <a:rPr lang="en-US" altLang="ja-JP" sz="2000" dirty="0" smtClean="0">
                <a:ea typeface="ＭＳ Ｐゴシック" pitchFamily="50" charset="-128"/>
              </a:rPr>
              <a:t>.</a:t>
            </a:r>
          </a:p>
          <a:p>
            <a:r>
              <a:rPr lang="ja-JP" altLang="en-US" sz="2000" dirty="0" smtClean="0">
                <a:ea typeface="ＭＳ Ｐゴシック" pitchFamily="50" charset="-128"/>
              </a:rPr>
              <a:t>・</a:t>
            </a:r>
            <a:r>
              <a:rPr lang="en-US" altLang="ja-JP" sz="2000" dirty="0" smtClean="0">
                <a:ea typeface="ＭＳ Ｐゴシック" pitchFamily="50" charset="-128"/>
              </a:rPr>
              <a:t>Significant differences between all conditions (</a:t>
            </a:r>
            <a:r>
              <a:rPr lang="en-US" altLang="ja-JP" sz="2000" dirty="0" err="1" smtClean="0">
                <a:ea typeface="ＭＳ Ｐゴシック" pitchFamily="50" charset="-128"/>
              </a:rPr>
              <a:t>Bonferroni</a:t>
            </a:r>
            <a:r>
              <a:rPr lang="en-US" altLang="ja-JP" sz="2000" dirty="0" smtClean="0">
                <a:ea typeface="ＭＳ Ｐゴシック" pitchFamily="50" charset="-128"/>
              </a:rPr>
              <a:t>, </a:t>
            </a:r>
            <a:r>
              <a:rPr lang="en-US" altLang="ja-JP" sz="2000" i="1" dirty="0" err="1" smtClean="0">
                <a:ea typeface="ＭＳ Ｐゴシック" pitchFamily="50" charset="-128"/>
              </a:rPr>
              <a:t>ps</a:t>
            </a:r>
            <a:r>
              <a:rPr lang="en-US" altLang="ja-JP" sz="2000" dirty="0" smtClean="0">
                <a:ea typeface="ＭＳ Ｐゴシック" pitchFamily="50" charset="-128"/>
              </a:rPr>
              <a:t>&lt;.05).</a:t>
            </a:r>
          </a:p>
        </p:txBody>
      </p:sp>
      <p:grpSp>
        <p:nvGrpSpPr>
          <p:cNvPr id="751" name="グループ化 1"/>
          <p:cNvGrpSpPr>
            <a:grpSpLocks/>
          </p:cNvGrpSpPr>
          <p:nvPr/>
        </p:nvGrpSpPr>
        <p:grpSpPr bwMode="auto">
          <a:xfrm>
            <a:off x="989013" y="2087587"/>
            <a:ext cx="7400925" cy="4149725"/>
            <a:chOff x="989013" y="1395413"/>
            <a:chExt cx="7401644" cy="4149725"/>
          </a:xfrm>
        </p:grpSpPr>
        <p:sp>
          <p:nvSpPr>
            <p:cNvPr id="752" name="テキスト ボックス 2"/>
            <p:cNvSpPr txBox="1">
              <a:spLocks noChangeArrowheads="1"/>
            </p:cNvSpPr>
            <p:nvPr/>
          </p:nvSpPr>
          <p:spPr bwMode="auto">
            <a:xfrm>
              <a:off x="1168395" y="1395413"/>
              <a:ext cx="1408113"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(bpm)</a:t>
              </a:r>
              <a:endParaRPr lang="ja-JP" altLang="en-US" sz="1600">
                <a:latin typeface="Times New Roman" pitchFamily="18" charset="0"/>
                <a:cs typeface="Times New Roman" pitchFamily="18" charset="0"/>
              </a:endParaRPr>
            </a:p>
          </p:txBody>
        </p:sp>
        <p:sp>
          <p:nvSpPr>
            <p:cNvPr id="753" name="テキスト ボックス 11"/>
            <p:cNvSpPr txBox="1">
              <a:spLocks noChangeArrowheads="1"/>
            </p:cNvSpPr>
            <p:nvPr/>
          </p:nvSpPr>
          <p:spPr bwMode="auto">
            <a:xfrm>
              <a:off x="2915816" y="5013325"/>
              <a:ext cx="369888"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1</a:t>
              </a:r>
              <a:endParaRPr lang="ja-JP" altLang="en-US" sz="1600">
                <a:latin typeface="Times New Roman" pitchFamily="18" charset="0"/>
                <a:cs typeface="Times New Roman" pitchFamily="18" charset="0"/>
              </a:endParaRPr>
            </a:p>
          </p:txBody>
        </p:sp>
        <p:sp>
          <p:nvSpPr>
            <p:cNvPr id="758" name="テキスト ボックス 12"/>
            <p:cNvSpPr txBox="1">
              <a:spLocks noChangeArrowheads="1"/>
            </p:cNvSpPr>
            <p:nvPr/>
          </p:nvSpPr>
          <p:spPr bwMode="auto">
            <a:xfrm>
              <a:off x="4555649" y="5013325"/>
              <a:ext cx="37147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2</a:t>
              </a:r>
              <a:endParaRPr lang="ja-JP" altLang="en-US" sz="1600">
                <a:latin typeface="Times New Roman" pitchFamily="18" charset="0"/>
                <a:cs typeface="Times New Roman" pitchFamily="18" charset="0"/>
              </a:endParaRPr>
            </a:p>
          </p:txBody>
        </p:sp>
        <p:sp>
          <p:nvSpPr>
            <p:cNvPr id="759" name="テキスト ボックス 13"/>
            <p:cNvSpPr txBox="1">
              <a:spLocks noChangeArrowheads="1"/>
            </p:cNvSpPr>
            <p:nvPr/>
          </p:nvSpPr>
          <p:spPr bwMode="auto">
            <a:xfrm>
              <a:off x="6194000" y="5013325"/>
              <a:ext cx="369887"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3</a:t>
              </a:r>
              <a:endParaRPr lang="ja-JP" altLang="en-US" sz="1600">
                <a:latin typeface="Times New Roman" pitchFamily="18" charset="0"/>
                <a:cs typeface="Times New Roman" pitchFamily="18" charset="0"/>
              </a:endParaRPr>
            </a:p>
          </p:txBody>
        </p:sp>
        <p:sp>
          <p:nvSpPr>
            <p:cNvPr id="760" name="テキスト ボックス 14"/>
            <p:cNvSpPr txBox="1">
              <a:spLocks noChangeArrowheads="1"/>
            </p:cNvSpPr>
            <p:nvPr/>
          </p:nvSpPr>
          <p:spPr bwMode="auto">
            <a:xfrm>
              <a:off x="7819157" y="5013325"/>
              <a:ext cx="37147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4</a:t>
              </a:r>
              <a:endParaRPr lang="ja-JP" altLang="en-US" sz="1600">
                <a:latin typeface="Times New Roman" pitchFamily="18" charset="0"/>
                <a:cs typeface="Times New Roman" pitchFamily="18" charset="0"/>
              </a:endParaRPr>
            </a:p>
          </p:txBody>
        </p:sp>
        <p:sp>
          <p:nvSpPr>
            <p:cNvPr id="762" name="テキスト ボックス 15"/>
            <p:cNvSpPr txBox="1">
              <a:spLocks noChangeArrowheads="1"/>
            </p:cNvSpPr>
            <p:nvPr/>
          </p:nvSpPr>
          <p:spPr bwMode="auto">
            <a:xfrm>
              <a:off x="7668344" y="5207000"/>
              <a:ext cx="722313"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(min)</a:t>
              </a:r>
              <a:endParaRPr lang="ja-JP" altLang="en-US" sz="1600">
                <a:latin typeface="Times New Roman" pitchFamily="18" charset="0"/>
                <a:cs typeface="Times New Roman" pitchFamily="18" charset="0"/>
              </a:endParaRPr>
            </a:p>
          </p:txBody>
        </p:sp>
        <p:cxnSp>
          <p:nvCxnSpPr>
            <p:cNvPr id="764" name="直線コネクタ 763"/>
            <p:cNvCxnSpPr/>
            <p:nvPr/>
          </p:nvCxnSpPr>
          <p:spPr bwMode="auto">
            <a:xfrm flipV="1">
              <a:off x="3059314" y="1908175"/>
              <a:ext cx="0" cy="30273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5" name="直線コネクタ 764"/>
            <p:cNvCxnSpPr/>
            <p:nvPr/>
          </p:nvCxnSpPr>
          <p:spPr bwMode="auto">
            <a:xfrm flipV="1">
              <a:off x="6334644" y="1917700"/>
              <a:ext cx="0" cy="30257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66" name="テキスト ボックス 20"/>
            <p:cNvSpPr txBox="1">
              <a:spLocks noChangeArrowheads="1"/>
            </p:cNvSpPr>
            <p:nvPr/>
          </p:nvSpPr>
          <p:spPr bwMode="auto">
            <a:xfrm>
              <a:off x="1941888" y="1793131"/>
              <a:ext cx="655638"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Rest</a:t>
              </a:r>
              <a:endParaRPr lang="ja-JP" altLang="en-US" sz="1600">
                <a:latin typeface="Times New Roman" pitchFamily="18" charset="0"/>
                <a:cs typeface="Times New Roman" pitchFamily="18" charset="0"/>
              </a:endParaRPr>
            </a:p>
          </p:txBody>
        </p:sp>
        <p:sp>
          <p:nvSpPr>
            <p:cNvPr id="769" name="テキスト ボックス 21"/>
            <p:cNvSpPr txBox="1">
              <a:spLocks noChangeArrowheads="1"/>
            </p:cNvSpPr>
            <p:nvPr/>
          </p:nvSpPr>
          <p:spPr bwMode="auto">
            <a:xfrm>
              <a:off x="4418383" y="1793131"/>
              <a:ext cx="655638"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Task</a:t>
              </a:r>
              <a:endParaRPr lang="ja-JP" altLang="en-US" sz="1600">
                <a:latin typeface="Times New Roman" pitchFamily="18" charset="0"/>
                <a:cs typeface="Times New Roman" pitchFamily="18" charset="0"/>
              </a:endParaRPr>
            </a:p>
          </p:txBody>
        </p:sp>
        <p:sp>
          <p:nvSpPr>
            <p:cNvPr id="770" name="テキスト ボックス 22"/>
            <p:cNvSpPr txBox="1">
              <a:spLocks noChangeArrowheads="1"/>
            </p:cNvSpPr>
            <p:nvPr/>
          </p:nvSpPr>
          <p:spPr bwMode="auto">
            <a:xfrm>
              <a:off x="6690357" y="1793131"/>
              <a:ext cx="1057275" cy="33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Recovery</a:t>
              </a:r>
              <a:endParaRPr lang="ja-JP" altLang="en-US" sz="1600">
                <a:latin typeface="Times New Roman" pitchFamily="18" charset="0"/>
                <a:cs typeface="Times New Roman" pitchFamily="18" charset="0"/>
              </a:endParaRPr>
            </a:p>
          </p:txBody>
        </p:sp>
        <p:sp>
          <p:nvSpPr>
            <p:cNvPr id="771" name="テキスト ボックス 25"/>
            <p:cNvSpPr txBox="1">
              <a:spLocks noChangeArrowheads="1"/>
            </p:cNvSpPr>
            <p:nvPr/>
          </p:nvSpPr>
          <p:spPr bwMode="auto">
            <a:xfrm>
              <a:off x="2328863" y="2874963"/>
              <a:ext cx="657225"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N=41</a:t>
              </a:r>
              <a:endParaRPr lang="ja-JP" altLang="en-US" sz="1600">
                <a:latin typeface="Times New Roman" pitchFamily="18" charset="0"/>
                <a:cs typeface="Times New Roman" pitchFamily="18" charset="0"/>
              </a:endParaRPr>
            </a:p>
          </p:txBody>
        </p:sp>
        <p:pic>
          <p:nvPicPr>
            <p:cNvPr id="772" name="Picture 1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9013" y="1706563"/>
              <a:ext cx="7164387" cy="3443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773" name="Text Box 21"/>
          <p:cNvSpPr txBox="1">
            <a:spLocks noChangeArrowheads="1"/>
          </p:cNvSpPr>
          <p:nvPr/>
        </p:nvSpPr>
        <p:spPr bwMode="auto">
          <a:xfrm>
            <a:off x="395536" y="6258798"/>
            <a:ext cx="8424936"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600" dirty="0" smtClean="0">
                <a:latin typeface="Calibri" pitchFamily="34" charset="0"/>
                <a:cs typeface="Calibri" pitchFamily="34" charset="0"/>
              </a:rPr>
              <a:t>Figure 2-4. Mean HR during rest, task, and recovery period for the three conditions.</a:t>
            </a:r>
            <a:endParaRPr lang="ja-JP" altLang="en-US" sz="1600" dirty="0">
              <a:latin typeface="Calibri" pitchFamily="34" charset="0"/>
              <a:cs typeface="Calibri" pitchFamily="34" charset="0"/>
            </a:endParaRPr>
          </a:p>
        </p:txBody>
      </p:sp>
    </p:spTree>
    <p:extLst>
      <p:ext uri="{BB962C8B-B14F-4D97-AF65-F5344CB8AC3E}">
        <p14:creationId xmlns:p14="http://schemas.microsoft.com/office/powerpoint/2010/main" xmlns="" val="10112203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 name="テキスト ボックス 3"/>
          <p:cNvSpPr txBox="1">
            <a:spLocks noChangeArrowheads="1"/>
          </p:cNvSpPr>
          <p:nvPr/>
        </p:nvSpPr>
        <p:spPr bwMode="auto">
          <a:xfrm>
            <a:off x="142844" y="142852"/>
            <a:ext cx="3424784" cy="461665"/>
          </a:xfrm>
          <a:prstGeom prst="rect">
            <a:avLst/>
          </a:prstGeom>
          <a:noFill/>
          <a:ln w="9525">
            <a:noFill/>
            <a:miter lim="800000"/>
            <a:headEnd/>
            <a:tailEnd/>
          </a:ln>
        </p:spPr>
        <p:txBody>
          <a:bodyPr wrap="none">
            <a:spAutoFit/>
          </a:bodyPr>
          <a:lstStyle/>
          <a:p>
            <a:r>
              <a:rPr lang="en-US" altLang="ja-JP" sz="2400" dirty="0" smtClean="0">
                <a:latin typeface="Calibri" pitchFamily="34" charset="0"/>
                <a:ea typeface="HGP創英角ｺﾞｼｯｸUB" pitchFamily="50" charset="-128"/>
                <a:cs typeface="Calibri" pitchFamily="34" charset="0"/>
              </a:rPr>
              <a:t>Result (Skin Conductance)</a:t>
            </a:r>
            <a:endParaRPr lang="ja-JP" altLang="en-US" sz="2400" dirty="0">
              <a:latin typeface="Calibri" pitchFamily="34" charset="0"/>
              <a:ea typeface="HGP創英角ｺﾞｼｯｸUB" pitchFamily="50" charset="-128"/>
              <a:cs typeface="Calibri" pitchFamily="34" charset="0"/>
            </a:endParaRPr>
          </a:p>
        </p:txBody>
      </p:sp>
      <p:sp>
        <p:nvSpPr>
          <p:cNvPr id="761" name="テキスト ボックス 760"/>
          <p:cNvSpPr txBox="1"/>
          <p:nvPr/>
        </p:nvSpPr>
        <p:spPr>
          <a:xfrm>
            <a:off x="467544" y="764704"/>
            <a:ext cx="8424936" cy="1323439"/>
          </a:xfrm>
          <a:prstGeom prst="rect">
            <a:avLst/>
          </a:prstGeom>
          <a:noFill/>
        </p:spPr>
        <p:txBody>
          <a:bodyPr wrap="square" rtlCol="0">
            <a:spAutoFit/>
          </a:bodyPr>
          <a:lstStyle/>
          <a:p>
            <a:r>
              <a:rPr lang="ja-JP" altLang="en-US" sz="2000" dirty="0" smtClean="0"/>
              <a:t>・</a:t>
            </a:r>
            <a:r>
              <a:rPr kumimoji="1" lang="en-US" altLang="ja-JP" sz="2000" dirty="0" smtClean="0"/>
              <a:t>Significant effect of condition </a:t>
            </a:r>
            <a:r>
              <a:rPr lang="en-US" altLang="ja-JP" sz="2000" dirty="0" smtClean="0">
                <a:ea typeface="ＭＳ Ｐゴシック" pitchFamily="50" charset="-128"/>
              </a:rPr>
              <a:t>(</a:t>
            </a:r>
            <a:r>
              <a:rPr lang="en-US" altLang="ja-JP" sz="2000" i="1" dirty="0">
                <a:ea typeface="ＭＳ Ｐゴシック" pitchFamily="50" charset="-128"/>
              </a:rPr>
              <a:t>F</a:t>
            </a:r>
            <a:r>
              <a:rPr lang="en-US" altLang="ja-JP" sz="2000" dirty="0">
                <a:ea typeface="ＭＳ Ｐゴシック" pitchFamily="50" charset="-128"/>
              </a:rPr>
              <a:t> (2,78)=13.12, </a:t>
            </a:r>
            <a:r>
              <a:rPr lang="en-US" altLang="ja-JP" sz="2000" i="1" dirty="0">
                <a:ea typeface="ＭＳ Ｐゴシック" pitchFamily="50" charset="-128"/>
              </a:rPr>
              <a:t>p</a:t>
            </a:r>
            <a:r>
              <a:rPr lang="en-US" altLang="ja-JP" sz="2000" dirty="0">
                <a:ea typeface="ＭＳ Ｐゴシック" pitchFamily="50" charset="-128"/>
              </a:rPr>
              <a:t> &lt;.</a:t>
            </a:r>
            <a:r>
              <a:rPr lang="en-US" altLang="ja-JP" sz="2000" dirty="0" smtClean="0">
                <a:ea typeface="ＭＳ Ｐゴシック" pitchFamily="50" charset="-128"/>
              </a:rPr>
              <a:t>001) .</a:t>
            </a:r>
          </a:p>
          <a:p>
            <a:pPr marL="180975" indent="-180975"/>
            <a:r>
              <a:rPr lang="ja-JP" altLang="en-US" sz="2000" dirty="0" smtClean="0">
                <a:ea typeface="ＭＳ Ｐゴシック" pitchFamily="50" charset="-128"/>
              </a:rPr>
              <a:t>・</a:t>
            </a:r>
            <a:r>
              <a:rPr lang="en-US" altLang="ja-JP" sz="2000" dirty="0" smtClean="0">
                <a:ea typeface="ＭＳ Ｐゴシック" pitchFamily="50" charset="-128"/>
              </a:rPr>
              <a:t>The differences between alone and two competitive conditions were significant (</a:t>
            </a:r>
            <a:r>
              <a:rPr lang="en-US" altLang="ja-JP" sz="2000" dirty="0" err="1" smtClean="0">
                <a:ea typeface="ＭＳ Ｐゴシック" pitchFamily="50" charset="-128"/>
              </a:rPr>
              <a:t>Bonferroni</a:t>
            </a:r>
            <a:r>
              <a:rPr lang="en-US" altLang="ja-JP" sz="2000" dirty="0" smtClean="0">
                <a:ea typeface="ＭＳ Ｐゴシック" pitchFamily="50" charset="-128"/>
              </a:rPr>
              <a:t>, </a:t>
            </a:r>
            <a:r>
              <a:rPr lang="en-US" altLang="ja-JP" sz="2000" i="1" dirty="0" smtClean="0">
                <a:ea typeface="ＭＳ Ｐゴシック" pitchFamily="50" charset="-128"/>
              </a:rPr>
              <a:t>p</a:t>
            </a:r>
            <a:r>
              <a:rPr lang="en-US" altLang="ja-JP" sz="2000" dirty="0" smtClean="0">
                <a:ea typeface="ＭＳ Ｐゴシック" pitchFamily="50" charset="-128"/>
              </a:rPr>
              <a:t>&lt;.05).</a:t>
            </a:r>
          </a:p>
          <a:p>
            <a:r>
              <a:rPr lang="ja-JP" altLang="en-US" sz="2000" dirty="0" smtClean="0">
                <a:ea typeface="ＭＳ Ｐゴシック" pitchFamily="50" charset="-128"/>
              </a:rPr>
              <a:t>・</a:t>
            </a:r>
            <a:r>
              <a:rPr lang="en-US" altLang="ja-JP" sz="2000" dirty="0" smtClean="0">
                <a:ea typeface="ＭＳ Ｐゴシック" pitchFamily="50" charset="-128"/>
              </a:rPr>
              <a:t>No significant difference between </a:t>
            </a:r>
            <a:r>
              <a:rPr lang="en-US" altLang="ja-JP" sz="2000" dirty="0">
                <a:ea typeface="ＭＳ Ｐゴシック" pitchFamily="50" charset="-128"/>
              </a:rPr>
              <a:t>the two </a:t>
            </a:r>
            <a:r>
              <a:rPr lang="en-US" altLang="ja-JP" sz="2000" dirty="0" smtClean="0">
                <a:ea typeface="ＭＳ Ｐゴシック" pitchFamily="50" charset="-128"/>
              </a:rPr>
              <a:t>competitive conditions.</a:t>
            </a:r>
          </a:p>
        </p:txBody>
      </p:sp>
      <p:grpSp>
        <p:nvGrpSpPr>
          <p:cNvPr id="756" name="グループ化 1"/>
          <p:cNvGrpSpPr>
            <a:grpSpLocks/>
          </p:cNvGrpSpPr>
          <p:nvPr/>
        </p:nvGrpSpPr>
        <p:grpSpPr bwMode="auto">
          <a:xfrm>
            <a:off x="989013" y="2204864"/>
            <a:ext cx="7400925" cy="4149725"/>
            <a:chOff x="989013" y="1395413"/>
            <a:chExt cx="7401644" cy="4149725"/>
          </a:xfrm>
        </p:grpSpPr>
        <p:pic>
          <p:nvPicPr>
            <p:cNvPr id="757" name="Picture 1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9013" y="1708150"/>
              <a:ext cx="7164387" cy="3441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58" name="テキスト ボックス 2"/>
            <p:cNvSpPr txBox="1">
              <a:spLocks noChangeArrowheads="1"/>
            </p:cNvSpPr>
            <p:nvPr/>
          </p:nvSpPr>
          <p:spPr bwMode="auto">
            <a:xfrm>
              <a:off x="1168395" y="1395413"/>
              <a:ext cx="1408113"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(μS)</a:t>
              </a:r>
              <a:endParaRPr lang="ja-JP" altLang="en-US" sz="1600">
                <a:latin typeface="Times New Roman" pitchFamily="18" charset="0"/>
                <a:cs typeface="Times New Roman" pitchFamily="18" charset="0"/>
              </a:endParaRPr>
            </a:p>
          </p:txBody>
        </p:sp>
        <p:sp>
          <p:nvSpPr>
            <p:cNvPr id="762" name="テキスト ボックス 11"/>
            <p:cNvSpPr txBox="1">
              <a:spLocks noChangeArrowheads="1"/>
            </p:cNvSpPr>
            <p:nvPr/>
          </p:nvSpPr>
          <p:spPr bwMode="auto">
            <a:xfrm>
              <a:off x="2887241" y="5013325"/>
              <a:ext cx="369888"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1</a:t>
              </a:r>
              <a:endParaRPr lang="ja-JP" altLang="en-US" sz="1600">
                <a:latin typeface="Times New Roman" pitchFamily="18" charset="0"/>
                <a:cs typeface="Times New Roman" pitchFamily="18" charset="0"/>
              </a:endParaRPr>
            </a:p>
          </p:txBody>
        </p:sp>
        <p:sp>
          <p:nvSpPr>
            <p:cNvPr id="763" name="テキスト ボックス 12"/>
            <p:cNvSpPr txBox="1">
              <a:spLocks noChangeArrowheads="1"/>
            </p:cNvSpPr>
            <p:nvPr/>
          </p:nvSpPr>
          <p:spPr bwMode="auto">
            <a:xfrm>
              <a:off x="4527074" y="5013325"/>
              <a:ext cx="37147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2</a:t>
              </a:r>
              <a:endParaRPr lang="ja-JP" altLang="en-US" sz="1600">
                <a:latin typeface="Times New Roman" pitchFamily="18" charset="0"/>
                <a:cs typeface="Times New Roman" pitchFamily="18" charset="0"/>
              </a:endParaRPr>
            </a:p>
          </p:txBody>
        </p:sp>
        <p:sp>
          <p:nvSpPr>
            <p:cNvPr id="764" name="テキスト ボックス 13"/>
            <p:cNvSpPr txBox="1">
              <a:spLocks noChangeArrowheads="1"/>
            </p:cNvSpPr>
            <p:nvPr/>
          </p:nvSpPr>
          <p:spPr bwMode="auto">
            <a:xfrm>
              <a:off x="6165425" y="5013325"/>
              <a:ext cx="369887"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3</a:t>
              </a:r>
              <a:endParaRPr lang="ja-JP" altLang="en-US" sz="1600">
                <a:latin typeface="Times New Roman" pitchFamily="18" charset="0"/>
                <a:cs typeface="Times New Roman" pitchFamily="18" charset="0"/>
              </a:endParaRPr>
            </a:p>
          </p:txBody>
        </p:sp>
        <p:sp>
          <p:nvSpPr>
            <p:cNvPr id="765" name="テキスト ボックス 14"/>
            <p:cNvSpPr txBox="1">
              <a:spLocks noChangeArrowheads="1"/>
            </p:cNvSpPr>
            <p:nvPr/>
          </p:nvSpPr>
          <p:spPr bwMode="auto">
            <a:xfrm>
              <a:off x="7781057" y="5013325"/>
              <a:ext cx="37147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4</a:t>
              </a:r>
              <a:endParaRPr lang="ja-JP" altLang="en-US" sz="1600">
                <a:latin typeface="Times New Roman" pitchFamily="18" charset="0"/>
                <a:cs typeface="Times New Roman" pitchFamily="18" charset="0"/>
              </a:endParaRPr>
            </a:p>
          </p:txBody>
        </p:sp>
        <p:sp>
          <p:nvSpPr>
            <p:cNvPr id="766" name="テキスト ボックス 15"/>
            <p:cNvSpPr txBox="1">
              <a:spLocks noChangeArrowheads="1"/>
            </p:cNvSpPr>
            <p:nvPr/>
          </p:nvSpPr>
          <p:spPr bwMode="auto">
            <a:xfrm>
              <a:off x="7668344" y="5207000"/>
              <a:ext cx="722313"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(min)</a:t>
              </a:r>
              <a:endParaRPr lang="ja-JP" altLang="en-US" sz="1600">
                <a:latin typeface="Times New Roman" pitchFamily="18" charset="0"/>
                <a:cs typeface="Times New Roman" pitchFamily="18" charset="0"/>
              </a:endParaRPr>
            </a:p>
          </p:txBody>
        </p:sp>
        <p:cxnSp>
          <p:nvCxnSpPr>
            <p:cNvPr id="767" name="直線コネクタ 766"/>
            <p:cNvCxnSpPr/>
            <p:nvPr/>
          </p:nvCxnSpPr>
          <p:spPr bwMode="auto">
            <a:xfrm flipV="1">
              <a:off x="3021210" y="1908175"/>
              <a:ext cx="0" cy="30273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8" name="直線コネクタ 767"/>
            <p:cNvCxnSpPr/>
            <p:nvPr/>
          </p:nvCxnSpPr>
          <p:spPr bwMode="auto">
            <a:xfrm flipV="1">
              <a:off x="6296541" y="1917700"/>
              <a:ext cx="0" cy="30257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69" name="テキスト ボックス 20"/>
            <p:cNvSpPr txBox="1">
              <a:spLocks noChangeArrowheads="1"/>
            </p:cNvSpPr>
            <p:nvPr/>
          </p:nvSpPr>
          <p:spPr bwMode="auto">
            <a:xfrm>
              <a:off x="1941888" y="1793131"/>
              <a:ext cx="655638"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Rest</a:t>
              </a:r>
              <a:endParaRPr lang="ja-JP" altLang="en-US" sz="1600">
                <a:latin typeface="Times New Roman" pitchFamily="18" charset="0"/>
                <a:cs typeface="Times New Roman" pitchFamily="18" charset="0"/>
              </a:endParaRPr>
            </a:p>
          </p:txBody>
        </p:sp>
        <p:sp>
          <p:nvSpPr>
            <p:cNvPr id="770" name="テキスト ボックス 21"/>
            <p:cNvSpPr txBox="1">
              <a:spLocks noChangeArrowheads="1"/>
            </p:cNvSpPr>
            <p:nvPr/>
          </p:nvSpPr>
          <p:spPr bwMode="auto">
            <a:xfrm>
              <a:off x="4418383" y="1793131"/>
              <a:ext cx="655638"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Task</a:t>
              </a:r>
              <a:endParaRPr lang="ja-JP" altLang="en-US" sz="1600">
                <a:latin typeface="Times New Roman" pitchFamily="18" charset="0"/>
                <a:cs typeface="Times New Roman" pitchFamily="18" charset="0"/>
              </a:endParaRPr>
            </a:p>
          </p:txBody>
        </p:sp>
        <p:sp>
          <p:nvSpPr>
            <p:cNvPr id="771" name="テキスト ボックス 22"/>
            <p:cNvSpPr txBox="1">
              <a:spLocks noChangeArrowheads="1"/>
            </p:cNvSpPr>
            <p:nvPr/>
          </p:nvSpPr>
          <p:spPr bwMode="auto">
            <a:xfrm>
              <a:off x="6690357" y="1793131"/>
              <a:ext cx="1057275" cy="33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Recovery</a:t>
              </a:r>
              <a:endParaRPr lang="ja-JP" altLang="en-US" sz="1600">
                <a:latin typeface="Times New Roman" pitchFamily="18" charset="0"/>
                <a:cs typeface="Times New Roman" pitchFamily="18" charset="0"/>
              </a:endParaRPr>
            </a:p>
          </p:txBody>
        </p:sp>
        <p:sp>
          <p:nvSpPr>
            <p:cNvPr id="772" name="テキスト ボックス 25"/>
            <p:cNvSpPr txBox="1">
              <a:spLocks noChangeArrowheads="1"/>
            </p:cNvSpPr>
            <p:nvPr/>
          </p:nvSpPr>
          <p:spPr bwMode="auto">
            <a:xfrm>
              <a:off x="1845811" y="2874963"/>
              <a:ext cx="657225"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N=41</a:t>
              </a:r>
              <a:endParaRPr lang="ja-JP" altLang="en-US" sz="1600">
                <a:latin typeface="Times New Roman" pitchFamily="18" charset="0"/>
                <a:cs typeface="Times New Roman" pitchFamily="18" charset="0"/>
              </a:endParaRPr>
            </a:p>
          </p:txBody>
        </p:sp>
      </p:grpSp>
      <p:sp>
        <p:nvSpPr>
          <p:cNvPr id="773" name="Text Box 21"/>
          <p:cNvSpPr txBox="1">
            <a:spLocks noChangeArrowheads="1"/>
          </p:cNvSpPr>
          <p:nvPr/>
        </p:nvSpPr>
        <p:spPr bwMode="auto">
          <a:xfrm>
            <a:off x="395536" y="6258798"/>
            <a:ext cx="8424936"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600" dirty="0" smtClean="0">
                <a:latin typeface="Calibri" pitchFamily="34" charset="0"/>
                <a:cs typeface="Calibri" pitchFamily="34" charset="0"/>
              </a:rPr>
              <a:t>Figure 2-5. Mean SC during rest, task, and recovery period for the three conditions.</a:t>
            </a:r>
            <a:endParaRPr lang="ja-JP" altLang="en-US" sz="1600" dirty="0">
              <a:latin typeface="Calibri" pitchFamily="34" charset="0"/>
              <a:cs typeface="Calibri" pitchFamily="34" charset="0"/>
            </a:endParaRPr>
          </a:p>
        </p:txBody>
      </p:sp>
    </p:spTree>
    <p:extLst>
      <p:ext uri="{BB962C8B-B14F-4D97-AF65-F5344CB8AC3E}">
        <p14:creationId xmlns:p14="http://schemas.microsoft.com/office/powerpoint/2010/main" xmlns="" val="13013380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9512" y="133270"/>
            <a:ext cx="1999778" cy="523220"/>
          </a:xfrm>
          <a:prstGeom prst="rect">
            <a:avLst/>
          </a:prstGeom>
          <a:noFill/>
        </p:spPr>
        <p:txBody>
          <a:bodyPr wrap="none" rtlCol="0">
            <a:spAutoFit/>
          </a:bodyPr>
          <a:lstStyle/>
          <a:p>
            <a:r>
              <a:rPr kumimoji="1" lang="en-US" altLang="ja-JP" sz="2800" smtClean="0"/>
              <a:t>Introduction</a:t>
            </a:r>
          </a:p>
        </p:txBody>
      </p:sp>
      <p:sp>
        <p:nvSpPr>
          <p:cNvPr id="3" name="テキスト ボックス 2"/>
          <p:cNvSpPr txBox="1"/>
          <p:nvPr/>
        </p:nvSpPr>
        <p:spPr>
          <a:xfrm>
            <a:off x="467544" y="1332051"/>
            <a:ext cx="8280920" cy="4401205"/>
          </a:xfrm>
          <a:prstGeom prst="rect">
            <a:avLst/>
          </a:prstGeom>
          <a:noFill/>
        </p:spPr>
        <p:txBody>
          <a:bodyPr wrap="square" rtlCol="0">
            <a:spAutoFit/>
          </a:bodyPr>
          <a:lstStyle/>
          <a:p>
            <a:pPr indent="447675" algn="just"/>
            <a:r>
              <a:rPr lang="en-US" altLang="ja-JP" sz="2800" dirty="0"/>
              <a:t>In Japan, there are many companies which develop and supply video games. However, the number of studies that examine their psychophysiological effects is still low. </a:t>
            </a:r>
            <a:endParaRPr lang="en-US" altLang="ja-JP" sz="2800" dirty="0" smtClean="0"/>
          </a:p>
          <a:p>
            <a:pPr indent="447675" algn="just"/>
            <a:endParaRPr lang="en-US" altLang="ja-JP" sz="2800" dirty="0"/>
          </a:p>
          <a:p>
            <a:pPr indent="447675" algn="just"/>
            <a:r>
              <a:rPr lang="en-US" altLang="ja-JP" sz="2800" dirty="0" smtClean="0"/>
              <a:t>To </a:t>
            </a:r>
            <a:r>
              <a:rPr lang="en-US" altLang="ja-JP" sz="2800" dirty="0"/>
              <a:t>investigate the effects of video games on autonomic </a:t>
            </a:r>
            <a:r>
              <a:rPr lang="en-US" altLang="ja-JP" sz="2800" dirty="0" smtClean="0"/>
              <a:t>activities and subjective affect, </a:t>
            </a:r>
            <a:r>
              <a:rPr lang="en-US" altLang="ja-JP" sz="2800" dirty="0"/>
              <a:t>we conducted four experiments using various types of video games, namely puzzle action, versus beat '</a:t>
            </a:r>
            <a:r>
              <a:rPr lang="en-US" altLang="ja-JP" sz="2800" dirty="0" err="1"/>
              <a:t>em</a:t>
            </a:r>
            <a:r>
              <a:rPr lang="en-US" altLang="ja-JP" sz="2800" dirty="0"/>
              <a:t> up, horror, and car racing. </a:t>
            </a:r>
            <a:endParaRPr kumimoji="1" lang="ja-JP" altLang="en-US" sz="2800" dirty="0"/>
          </a:p>
        </p:txBody>
      </p:sp>
    </p:spTree>
    <p:extLst>
      <p:ext uri="{BB962C8B-B14F-4D97-AF65-F5344CB8AC3E}">
        <p14:creationId xmlns:p14="http://schemas.microsoft.com/office/powerpoint/2010/main" xmlns="" val="28968522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 name="テキスト ボックス 3"/>
          <p:cNvSpPr txBox="1">
            <a:spLocks noChangeArrowheads="1"/>
          </p:cNvSpPr>
          <p:nvPr/>
        </p:nvSpPr>
        <p:spPr bwMode="auto">
          <a:xfrm>
            <a:off x="142844" y="142852"/>
            <a:ext cx="3439211" cy="461665"/>
          </a:xfrm>
          <a:prstGeom prst="rect">
            <a:avLst/>
          </a:prstGeom>
          <a:noFill/>
          <a:ln w="9525">
            <a:noFill/>
            <a:miter lim="800000"/>
            <a:headEnd/>
            <a:tailEnd/>
          </a:ln>
        </p:spPr>
        <p:txBody>
          <a:bodyPr wrap="none">
            <a:spAutoFit/>
          </a:bodyPr>
          <a:lstStyle/>
          <a:p>
            <a:r>
              <a:rPr lang="en-US" altLang="ja-JP" sz="2400" dirty="0" smtClean="0">
                <a:latin typeface="Calibri" pitchFamily="34" charset="0"/>
                <a:ea typeface="HGP創英角ｺﾞｼｯｸUB" pitchFamily="50" charset="-128"/>
                <a:cs typeface="Calibri" pitchFamily="34" charset="0"/>
              </a:rPr>
              <a:t>Result (Finger Blood Flow)</a:t>
            </a:r>
            <a:endParaRPr lang="ja-JP" altLang="en-US" sz="2400" dirty="0">
              <a:latin typeface="Calibri" pitchFamily="34" charset="0"/>
              <a:ea typeface="HGP創英角ｺﾞｼｯｸUB" pitchFamily="50" charset="-128"/>
              <a:cs typeface="Calibri" pitchFamily="34" charset="0"/>
            </a:endParaRPr>
          </a:p>
        </p:txBody>
      </p:sp>
      <p:sp>
        <p:nvSpPr>
          <p:cNvPr id="768" name="テキスト ボックス 767"/>
          <p:cNvSpPr txBox="1"/>
          <p:nvPr/>
        </p:nvSpPr>
        <p:spPr>
          <a:xfrm>
            <a:off x="467544" y="836712"/>
            <a:ext cx="8046678" cy="1015663"/>
          </a:xfrm>
          <a:prstGeom prst="rect">
            <a:avLst/>
          </a:prstGeom>
          <a:noFill/>
        </p:spPr>
        <p:txBody>
          <a:bodyPr wrap="square" rtlCol="0">
            <a:spAutoFit/>
          </a:bodyPr>
          <a:lstStyle/>
          <a:p>
            <a:pPr marL="180975" indent="-180975"/>
            <a:r>
              <a:rPr lang="ja-JP" altLang="en-US" sz="2000" dirty="0" smtClean="0"/>
              <a:t>・</a:t>
            </a:r>
            <a:r>
              <a:rPr kumimoji="1" lang="en-US" altLang="ja-JP" sz="2000" dirty="0" smtClean="0"/>
              <a:t>Significant effect of condition </a:t>
            </a:r>
            <a:r>
              <a:rPr lang="en-US" altLang="ja-JP" sz="2000" dirty="0" smtClean="0">
                <a:ea typeface="ＭＳ Ｐゴシック" pitchFamily="50" charset="-128"/>
              </a:rPr>
              <a:t>(</a:t>
            </a:r>
            <a:r>
              <a:rPr lang="en-US" altLang="ja-JP" sz="2000" i="1" dirty="0">
                <a:ea typeface="ＭＳ Ｐゴシック" pitchFamily="50" charset="-128"/>
              </a:rPr>
              <a:t>F</a:t>
            </a:r>
            <a:r>
              <a:rPr lang="en-US" altLang="ja-JP" sz="2000" dirty="0">
                <a:ea typeface="ＭＳ Ｐゴシック" pitchFamily="50" charset="-128"/>
              </a:rPr>
              <a:t> (2,64)=7.10, </a:t>
            </a:r>
            <a:r>
              <a:rPr lang="en-US" altLang="ja-JP" sz="2000" i="1" dirty="0">
                <a:ea typeface="ＭＳ Ｐゴシック" pitchFamily="50" charset="-128"/>
              </a:rPr>
              <a:t>p</a:t>
            </a:r>
            <a:r>
              <a:rPr lang="en-US" altLang="ja-JP" sz="2000" dirty="0">
                <a:ea typeface="ＭＳ Ｐゴシック" pitchFamily="50" charset="-128"/>
              </a:rPr>
              <a:t> &lt;.</a:t>
            </a:r>
            <a:r>
              <a:rPr lang="en-US" altLang="ja-JP" sz="2000" dirty="0" smtClean="0">
                <a:ea typeface="ＭＳ Ｐゴシック" pitchFamily="50" charset="-128"/>
              </a:rPr>
              <a:t>001) .</a:t>
            </a:r>
          </a:p>
          <a:p>
            <a:pPr marL="180975" indent="-180975"/>
            <a:r>
              <a:rPr lang="ja-JP" altLang="en-US" sz="2000" dirty="0" smtClean="0">
                <a:ea typeface="ＭＳ Ｐゴシック" pitchFamily="50" charset="-128"/>
              </a:rPr>
              <a:t>・</a:t>
            </a:r>
            <a:r>
              <a:rPr lang="en-US" altLang="ja-JP" sz="2000" dirty="0" smtClean="0">
                <a:ea typeface="ＭＳ Ｐゴシック" pitchFamily="50" charset="-128"/>
              </a:rPr>
              <a:t>Only the difference between the alone and the </a:t>
            </a:r>
            <a:r>
              <a:rPr lang="en-US" altLang="ja-JP" sz="2000" dirty="0" err="1" smtClean="0">
                <a:ea typeface="ＭＳ Ｐゴシック" pitchFamily="50" charset="-128"/>
              </a:rPr>
              <a:t>vsHuman</a:t>
            </a:r>
            <a:r>
              <a:rPr lang="en-US" altLang="ja-JP" sz="2000" dirty="0" smtClean="0">
                <a:ea typeface="ＭＳ Ｐゴシック" pitchFamily="50" charset="-128"/>
              </a:rPr>
              <a:t> conditions was significant (</a:t>
            </a:r>
            <a:r>
              <a:rPr lang="en-US" altLang="ja-JP" sz="2000" dirty="0" err="1" smtClean="0">
                <a:ea typeface="ＭＳ Ｐゴシック" pitchFamily="50" charset="-128"/>
              </a:rPr>
              <a:t>Bonferroni</a:t>
            </a:r>
            <a:r>
              <a:rPr lang="en-US" altLang="ja-JP" sz="2000" dirty="0" smtClean="0">
                <a:ea typeface="ＭＳ Ｐゴシック" pitchFamily="50" charset="-128"/>
              </a:rPr>
              <a:t>,</a:t>
            </a:r>
            <a:r>
              <a:rPr lang="en-US" altLang="ja-JP" sz="2000" i="1" dirty="0" smtClean="0">
                <a:ea typeface="ＭＳ Ｐゴシック" pitchFamily="50" charset="-128"/>
              </a:rPr>
              <a:t> p</a:t>
            </a:r>
            <a:r>
              <a:rPr lang="en-US" altLang="ja-JP" sz="2000" dirty="0" smtClean="0">
                <a:ea typeface="ＭＳ Ｐゴシック" pitchFamily="50" charset="-128"/>
              </a:rPr>
              <a:t>&lt;.05).</a:t>
            </a:r>
          </a:p>
        </p:txBody>
      </p:sp>
      <p:grpSp>
        <p:nvGrpSpPr>
          <p:cNvPr id="762" name="グループ化 1"/>
          <p:cNvGrpSpPr>
            <a:grpSpLocks/>
          </p:cNvGrpSpPr>
          <p:nvPr/>
        </p:nvGrpSpPr>
        <p:grpSpPr bwMode="auto">
          <a:xfrm>
            <a:off x="989013" y="2015579"/>
            <a:ext cx="7367587" cy="4149725"/>
            <a:chOff x="989013" y="1395413"/>
            <a:chExt cx="7367736" cy="4149725"/>
          </a:xfrm>
        </p:grpSpPr>
        <p:pic>
          <p:nvPicPr>
            <p:cNvPr id="763" name="Picture 1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9013" y="1708150"/>
              <a:ext cx="7164387" cy="3441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65" name="テキスト ボックス 2"/>
            <p:cNvSpPr txBox="1">
              <a:spLocks noChangeArrowheads="1"/>
            </p:cNvSpPr>
            <p:nvPr/>
          </p:nvSpPr>
          <p:spPr bwMode="auto">
            <a:xfrm>
              <a:off x="1168395" y="1395413"/>
              <a:ext cx="140811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(ml/100g/min)</a:t>
              </a:r>
              <a:endParaRPr lang="ja-JP" altLang="en-US" sz="1600">
                <a:latin typeface="Times New Roman" pitchFamily="18" charset="0"/>
                <a:cs typeface="Times New Roman" pitchFamily="18" charset="0"/>
              </a:endParaRPr>
            </a:p>
          </p:txBody>
        </p:sp>
        <p:sp>
          <p:nvSpPr>
            <p:cNvPr id="769" name="テキスト ボックス 11"/>
            <p:cNvSpPr txBox="1">
              <a:spLocks noChangeArrowheads="1"/>
            </p:cNvSpPr>
            <p:nvPr/>
          </p:nvSpPr>
          <p:spPr bwMode="auto">
            <a:xfrm>
              <a:off x="2881908" y="5013325"/>
              <a:ext cx="369888"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1</a:t>
              </a:r>
              <a:endParaRPr lang="ja-JP" altLang="en-US" sz="1600">
                <a:latin typeface="Times New Roman" pitchFamily="18" charset="0"/>
                <a:cs typeface="Times New Roman" pitchFamily="18" charset="0"/>
              </a:endParaRPr>
            </a:p>
          </p:txBody>
        </p:sp>
        <p:sp>
          <p:nvSpPr>
            <p:cNvPr id="770" name="テキスト ボックス 12"/>
            <p:cNvSpPr txBox="1">
              <a:spLocks noChangeArrowheads="1"/>
            </p:cNvSpPr>
            <p:nvPr/>
          </p:nvSpPr>
          <p:spPr bwMode="auto">
            <a:xfrm>
              <a:off x="4521741" y="5013325"/>
              <a:ext cx="37147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2</a:t>
              </a:r>
              <a:endParaRPr lang="ja-JP" altLang="en-US" sz="1600">
                <a:latin typeface="Times New Roman" pitchFamily="18" charset="0"/>
                <a:cs typeface="Times New Roman" pitchFamily="18" charset="0"/>
              </a:endParaRPr>
            </a:p>
          </p:txBody>
        </p:sp>
        <p:sp>
          <p:nvSpPr>
            <p:cNvPr id="771" name="テキスト ボックス 13"/>
            <p:cNvSpPr txBox="1">
              <a:spLocks noChangeArrowheads="1"/>
            </p:cNvSpPr>
            <p:nvPr/>
          </p:nvSpPr>
          <p:spPr bwMode="auto">
            <a:xfrm>
              <a:off x="6160092" y="5013325"/>
              <a:ext cx="369887"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3</a:t>
              </a:r>
              <a:endParaRPr lang="ja-JP" altLang="en-US" sz="1600">
                <a:latin typeface="Times New Roman" pitchFamily="18" charset="0"/>
                <a:cs typeface="Times New Roman" pitchFamily="18" charset="0"/>
              </a:endParaRPr>
            </a:p>
          </p:txBody>
        </p:sp>
        <p:sp>
          <p:nvSpPr>
            <p:cNvPr id="772" name="テキスト ボックス 14"/>
            <p:cNvSpPr txBox="1">
              <a:spLocks noChangeArrowheads="1"/>
            </p:cNvSpPr>
            <p:nvPr/>
          </p:nvSpPr>
          <p:spPr bwMode="auto">
            <a:xfrm>
              <a:off x="7785249" y="5013325"/>
              <a:ext cx="37147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4</a:t>
              </a:r>
              <a:endParaRPr lang="ja-JP" altLang="en-US" sz="1600">
                <a:latin typeface="Times New Roman" pitchFamily="18" charset="0"/>
                <a:cs typeface="Times New Roman" pitchFamily="18" charset="0"/>
              </a:endParaRPr>
            </a:p>
          </p:txBody>
        </p:sp>
        <p:sp>
          <p:nvSpPr>
            <p:cNvPr id="773" name="テキスト ボックス 15"/>
            <p:cNvSpPr txBox="1">
              <a:spLocks noChangeArrowheads="1"/>
            </p:cNvSpPr>
            <p:nvPr/>
          </p:nvSpPr>
          <p:spPr bwMode="auto">
            <a:xfrm>
              <a:off x="7634436" y="5207000"/>
              <a:ext cx="722313"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(min)</a:t>
              </a:r>
              <a:endParaRPr lang="ja-JP" altLang="en-US" sz="1600">
                <a:latin typeface="Times New Roman" pitchFamily="18" charset="0"/>
                <a:cs typeface="Times New Roman" pitchFamily="18" charset="0"/>
              </a:endParaRPr>
            </a:p>
          </p:txBody>
        </p:sp>
        <p:cxnSp>
          <p:nvCxnSpPr>
            <p:cNvPr id="774" name="直線コネクタ 773"/>
            <p:cNvCxnSpPr/>
            <p:nvPr/>
          </p:nvCxnSpPr>
          <p:spPr bwMode="auto">
            <a:xfrm flipV="1">
              <a:off x="3011529" y="1908175"/>
              <a:ext cx="0" cy="30273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5" name="直線コネクタ 774"/>
            <p:cNvCxnSpPr/>
            <p:nvPr/>
          </p:nvCxnSpPr>
          <p:spPr bwMode="auto">
            <a:xfrm flipV="1">
              <a:off x="6286607" y="1917700"/>
              <a:ext cx="0" cy="30257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76" name="テキスト ボックス 20"/>
            <p:cNvSpPr txBox="1">
              <a:spLocks noChangeArrowheads="1"/>
            </p:cNvSpPr>
            <p:nvPr/>
          </p:nvSpPr>
          <p:spPr bwMode="auto">
            <a:xfrm>
              <a:off x="1941888" y="1793131"/>
              <a:ext cx="655638"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Rest</a:t>
              </a:r>
              <a:endParaRPr lang="ja-JP" altLang="en-US" sz="1600">
                <a:latin typeface="Times New Roman" pitchFamily="18" charset="0"/>
                <a:cs typeface="Times New Roman" pitchFamily="18" charset="0"/>
              </a:endParaRPr>
            </a:p>
          </p:txBody>
        </p:sp>
        <p:sp>
          <p:nvSpPr>
            <p:cNvPr id="777" name="テキスト ボックス 21"/>
            <p:cNvSpPr txBox="1">
              <a:spLocks noChangeArrowheads="1"/>
            </p:cNvSpPr>
            <p:nvPr/>
          </p:nvSpPr>
          <p:spPr bwMode="auto">
            <a:xfrm>
              <a:off x="4418383" y="1793131"/>
              <a:ext cx="655638"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Task</a:t>
              </a:r>
              <a:endParaRPr lang="ja-JP" altLang="en-US" sz="1600">
                <a:latin typeface="Times New Roman" pitchFamily="18" charset="0"/>
                <a:cs typeface="Times New Roman" pitchFamily="18" charset="0"/>
              </a:endParaRPr>
            </a:p>
          </p:txBody>
        </p:sp>
        <p:sp>
          <p:nvSpPr>
            <p:cNvPr id="778" name="テキスト ボックス 22"/>
            <p:cNvSpPr txBox="1">
              <a:spLocks noChangeArrowheads="1"/>
            </p:cNvSpPr>
            <p:nvPr/>
          </p:nvSpPr>
          <p:spPr bwMode="auto">
            <a:xfrm>
              <a:off x="6690357" y="1793131"/>
              <a:ext cx="1057275" cy="33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Recovery</a:t>
              </a:r>
              <a:endParaRPr lang="ja-JP" altLang="en-US" sz="1600">
                <a:latin typeface="Times New Roman" pitchFamily="18" charset="0"/>
                <a:cs typeface="Times New Roman" pitchFamily="18" charset="0"/>
              </a:endParaRPr>
            </a:p>
          </p:txBody>
        </p:sp>
        <p:sp>
          <p:nvSpPr>
            <p:cNvPr id="779" name="テキスト ボックス 25"/>
            <p:cNvSpPr txBox="1">
              <a:spLocks noChangeArrowheads="1"/>
            </p:cNvSpPr>
            <p:nvPr/>
          </p:nvSpPr>
          <p:spPr bwMode="auto">
            <a:xfrm>
              <a:off x="1860669" y="4221088"/>
              <a:ext cx="657225"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N=41</a:t>
              </a:r>
              <a:endParaRPr lang="ja-JP" altLang="en-US" sz="1600">
                <a:latin typeface="Times New Roman" pitchFamily="18" charset="0"/>
                <a:cs typeface="Times New Roman" pitchFamily="18" charset="0"/>
              </a:endParaRPr>
            </a:p>
          </p:txBody>
        </p:sp>
      </p:grpSp>
      <p:sp>
        <p:nvSpPr>
          <p:cNvPr id="780" name="Text Box 21"/>
          <p:cNvSpPr txBox="1">
            <a:spLocks noChangeArrowheads="1"/>
          </p:cNvSpPr>
          <p:nvPr/>
        </p:nvSpPr>
        <p:spPr bwMode="auto">
          <a:xfrm>
            <a:off x="395536" y="6258798"/>
            <a:ext cx="8424936"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600" dirty="0" smtClean="0">
                <a:latin typeface="Calibri" pitchFamily="34" charset="0"/>
                <a:cs typeface="Calibri" pitchFamily="34" charset="0"/>
              </a:rPr>
              <a:t>Figure 2-6. Mean FBF during rest, task, and recovery period for the three conditions.</a:t>
            </a:r>
            <a:endParaRPr lang="ja-JP" altLang="en-US" sz="1600" dirty="0">
              <a:latin typeface="Calibri" pitchFamily="34" charset="0"/>
              <a:cs typeface="Calibri" pitchFamily="34" charset="0"/>
            </a:endParaRPr>
          </a:p>
        </p:txBody>
      </p:sp>
    </p:spTree>
    <p:extLst>
      <p:ext uri="{BB962C8B-B14F-4D97-AF65-F5344CB8AC3E}">
        <p14:creationId xmlns:p14="http://schemas.microsoft.com/office/powerpoint/2010/main" xmlns="" val="4970564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テキスト ボックス 3"/>
          <p:cNvSpPr txBox="1">
            <a:spLocks noChangeArrowheads="1"/>
          </p:cNvSpPr>
          <p:nvPr/>
        </p:nvSpPr>
        <p:spPr bwMode="auto">
          <a:xfrm>
            <a:off x="142844" y="142852"/>
            <a:ext cx="1491114" cy="461665"/>
          </a:xfrm>
          <a:prstGeom prst="rect">
            <a:avLst/>
          </a:prstGeom>
          <a:noFill/>
          <a:ln w="9525">
            <a:noFill/>
            <a:miter lim="800000"/>
            <a:headEnd/>
            <a:tailEnd/>
          </a:ln>
        </p:spPr>
        <p:txBody>
          <a:bodyPr wrap="none">
            <a:spAutoFit/>
          </a:bodyPr>
          <a:lstStyle/>
          <a:p>
            <a:r>
              <a:rPr lang="en-US" altLang="ja-JP" sz="2400" dirty="0" smtClean="0">
                <a:latin typeface="+mj-lt"/>
                <a:ea typeface="HGP創英角ｺﾞｼｯｸUB" pitchFamily="50" charset="-128"/>
              </a:rPr>
              <a:t>Discussion</a:t>
            </a:r>
            <a:endParaRPr lang="ja-JP" altLang="en-US" sz="2400" dirty="0">
              <a:latin typeface="+mj-lt"/>
              <a:ea typeface="HGP創英角ｺﾞｼｯｸUB" pitchFamily="50" charset="-128"/>
            </a:endParaRPr>
          </a:p>
        </p:txBody>
      </p:sp>
      <p:sp>
        <p:nvSpPr>
          <p:cNvPr id="3" name="テキスト ボックス 2"/>
          <p:cNvSpPr txBox="1"/>
          <p:nvPr/>
        </p:nvSpPr>
        <p:spPr>
          <a:xfrm>
            <a:off x="467544" y="2588711"/>
            <a:ext cx="8064896" cy="1200329"/>
          </a:xfrm>
          <a:prstGeom prst="rect">
            <a:avLst/>
          </a:prstGeom>
          <a:noFill/>
        </p:spPr>
        <p:txBody>
          <a:bodyPr wrap="square" rtlCol="0">
            <a:spAutoFit/>
          </a:bodyPr>
          <a:lstStyle/>
          <a:p>
            <a:pPr marL="180975" indent="-180975" algn="just"/>
            <a:r>
              <a:rPr kumimoji="1" lang="ja-JP" altLang="en-US" sz="2400" dirty="0" smtClean="0"/>
              <a:t>・</a:t>
            </a:r>
            <a:r>
              <a:rPr kumimoji="1" lang="en-US" altLang="ja-JP" sz="2400" dirty="0" smtClean="0"/>
              <a:t>The </a:t>
            </a:r>
            <a:r>
              <a:rPr lang="en-US" altLang="ja-JP" sz="2400" dirty="0" smtClean="0"/>
              <a:t>versus beat '</a:t>
            </a:r>
            <a:r>
              <a:rPr lang="en-US" altLang="ja-JP" sz="2400" dirty="0" err="1" smtClean="0"/>
              <a:t>em</a:t>
            </a:r>
            <a:r>
              <a:rPr lang="en-US" altLang="ja-JP" sz="2400" dirty="0" smtClean="0"/>
              <a:t> </a:t>
            </a:r>
            <a:r>
              <a:rPr lang="en-US" altLang="ja-JP" sz="2400" dirty="0"/>
              <a:t>up game </a:t>
            </a:r>
            <a:r>
              <a:rPr lang="en-US" altLang="ja-JP" sz="2400" dirty="0" smtClean="0"/>
              <a:t>also enhanced </a:t>
            </a:r>
            <a:r>
              <a:rPr lang="en-US" altLang="ja-JP" sz="2400" dirty="0"/>
              <a:t>sympathetic </a:t>
            </a:r>
            <a:r>
              <a:rPr lang="en-US" altLang="ja-JP" sz="2400" dirty="0" smtClean="0"/>
              <a:t>activity, but the physiological reactivity was much greater than that of the puzzle game. </a:t>
            </a:r>
            <a:endParaRPr lang="en-US" altLang="ja-JP" sz="2400" dirty="0"/>
          </a:p>
        </p:txBody>
      </p:sp>
      <p:sp>
        <p:nvSpPr>
          <p:cNvPr id="4" name="テキスト ボックス 3"/>
          <p:cNvSpPr txBox="1"/>
          <p:nvPr/>
        </p:nvSpPr>
        <p:spPr>
          <a:xfrm>
            <a:off x="467544" y="764704"/>
            <a:ext cx="8064896" cy="830997"/>
          </a:xfrm>
          <a:prstGeom prst="rect">
            <a:avLst/>
          </a:prstGeom>
          <a:noFill/>
        </p:spPr>
        <p:txBody>
          <a:bodyPr wrap="square" rtlCol="0">
            <a:spAutoFit/>
          </a:bodyPr>
          <a:lstStyle/>
          <a:p>
            <a:pPr marL="180975" indent="-180975" algn="just"/>
            <a:r>
              <a:rPr kumimoji="1" lang="ja-JP" altLang="en-US" sz="2400" dirty="0" smtClean="0"/>
              <a:t>・</a:t>
            </a:r>
            <a:r>
              <a:rPr kumimoji="1" lang="en-US" altLang="ja-JP" sz="2400" dirty="0" smtClean="0"/>
              <a:t>The </a:t>
            </a:r>
            <a:r>
              <a:rPr lang="en-US" altLang="ja-JP" sz="2400" dirty="0" smtClean="0"/>
              <a:t>results of psychological measures were entirely the same with puzzle action game.</a:t>
            </a:r>
            <a:endParaRPr kumimoji="1" lang="ja-JP" altLang="en-US" sz="2400" dirty="0"/>
          </a:p>
        </p:txBody>
      </p:sp>
      <p:sp>
        <p:nvSpPr>
          <p:cNvPr id="5" name="テキスト ボックス 4"/>
          <p:cNvSpPr txBox="1"/>
          <p:nvPr/>
        </p:nvSpPr>
        <p:spPr>
          <a:xfrm>
            <a:off x="1115616" y="3789040"/>
            <a:ext cx="7344816" cy="461665"/>
          </a:xfrm>
          <a:prstGeom prst="rect">
            <a:avLst/>
          </a:prstGeom>
          <a:noFill/>
        </p:spPr>
        <p:txBody>
          <a:bodyPr wrap="square" rtlCol="0">
            <a:spAutoFit/>
          </a:bodyPr>
          <a:lstStyle/>
          <a:p>
            <a:pPr marL="180975" indent="-180975" algn="just"/>
            <a:r>
              <a:rPr lang="en-US" altLang="ja-JP" sz="2400" dirty="0" smtClean="0"/>
              <a:t>-&gt; The difference of game system like a sense of distance.</a:t>
            </a:r>
            <a:endParaRPr kumimoji="1" lang="en-US" altLang="ja-JP" sz="2400" dirty="0" smtClean="0"/>
          </a:p>
        </p:txBody>
      </p:sp>
      <p:sp>
        <p:nvSpPr>
          <p:cNvPr id="7" name="テキスト ボックス 6"/>
          <p:cNvSpPr txBox="1"/>
          <p:nvPr/>
        </p:nvSpPr>
        <p:spPr>
          <a:xfrm>
            <a:off x="467544" y="4974267"/>
            <a:ext cx="8064896" cy="830997"/>
          </a:xfrm>
          <a:prstGeom prst="rect">
            <a:avLst/>
          </a:prstGeom>
          <a:noFill/>
        </p:spPr>
        <p:txBody>
          <a:bodyPr wrap="square" rtlCol="0">
            <a:spAutoFit/>
          </a:bodyPr>
          <a:lstStyle/>
          <a:p>
            <a:pPr marL="180975" indent="-180975" algn="just"/>
            <a:r>
              <a:rPr kumimoji="1" lang="ja-JP" altLang="en-US" sz="2400" dirty="0" smtClean="0"/>
              <a:t>・</a:t>
            </a:r>
            <a:r>
              <a:rPr lang="en-US" altLang="ja-JP" sz="2400" dirty="0"/>
              <a:t>The difference for the condition of HR reactivity was clearer than for the puzzle game.</a:t>
            </a:r>
            <a:endParaRPr kumimoji="1" lang="ja-JP" altLang="en-US" sz="2400" dirty="0"/>
          </a:p>
        </p:txBody>
      </p:sp>
      <p:sp>
        <p:nvSpPr>
          <p:cNvPr id="10" name="テキスト ボックス 9"/>
          <p:cNvSpPr txBox="1"/>
          <p:nvPr/>
        </p:nvSpPr>
        <p:spPr>
          <a:xfrm>
            <a:off x="1115616" y="4263479"/>
            <a:ext cx="7344816" cy="461665"/>
          </a:xfrm>
          <a:prstGeom prst="rect">
            <a:avLst/>
          </a:prstGeom>
          <a:noFill/>
        </p:spPr>
        <p:txBody>
          <a:bodyPr wrap="square" rtlCol="0">
            <a:spAutoFit/>
          </a:bodyPr>
          <a:lstStyle/>
          <a:p>
            <a:pPr marL="180975" indent="-180975" algn="just"/>
            <a:r>
              <a:rPr lang="en-US" altLang="ja-JP" sz="2400" dirty="0" smtClean="0"/>
              <a:t>-&gt; The difference of the method of fighting.</a:t>
            </a:r>
            <a:endParaRPr kumimoji="1" lang="en-US" altLang="ja-JP" sz="2400" dirty="0" smtClean="0"/>
          </a:p>
        </p:txBody>
      </p:sp>
      <p:sp>
        <p:nvSpPr>
          <p:cNvPr id="11" name="テキスト ボックス 10"/>
          <p:cNvSpPr txBox="1"/>
          <p:nvPr/>
        </p:nvSpPr>
        <p:spPr>
          <a:xfrm>
            <a:off x="1115616" y="5775647"/>
            <a:ext cx="7344816" cy="830997"/>
          </a:xfrm>
          <a:prstGeom prst="rect">
            <a:avLst/>
          </a:prstGeom>
          <a:noFill/>
        </p:spPr>
        <p:txBody>
          <a:bodyPr wrap="square" rtlCol="0">
            <a:spAutoFit/>
          </a:bodyPr>
          <a:lstStyle/>
          <a:p>
            <a:pPr marL="180975" indent="-180975" algn="just"/>
            <a:r>
              <a:rPr lang="en-US" altLang="ja-JP" sz="2400" dirty="0" smtClean="0"/>
              <a:t>-&gt; Lower parasympathetic </a:t>
            </a:r>
            <a:r>
              <a:rPr lang="en-US" altLang="ja-JP" sz="2400" dirty="0"/>
              <a:t>influence </a:t>
            </a:r>
            <a:r>
              <a:rPr lang="en-US" altLang="ja-JP" sz="2400" dirty="0" smtClean="0"/>
              <a:t>in versus beat '</a:t>
            </a:r>
            <a:r>
              <a:rPr lang="en-US" altLang="ja-JP" sz="2400" dirty="0" err="1" smtClean="0"/>
              <a:t>em</a:t>
            </a:r>
            <a:r>
              <a:rPr lang="en-US" altLang="ja-JP" sz="2400" dirty="0" smtClean="0"/>
              <a:t> up game.   </a:t>
            </a:r>
            <a:endParaRPr kumimoji="1" lang="en-US" altLang="ja-JP" sz="2400" dirty="0" smtClean="0"/>
          </a:p>
        </p:txBody>
      </p:sp>
      <p:sp>
        <p:nvSpPr>
          <p:cNvPr id="12" name="テキスト ボックス 11"/>
          <p:cNvSpPr txBox="1"/>
          <p:nvPr/>
        </p:nvSpPr>
        <p:spPr>
          <a:xfrm>
            <a:off x="1134666" y="1638092"/>
            <a:ext cx="7344816" cy="830997"/>
          </a:xfrm>
          <a:prstGeom prst="rect">
            <a:avLst/>
          </a:prstGeom>
          <a:noFill/>
        </p:spPr>
        <p:txBody>
          <a:bodyPr wrap="square" rtlCol="0">
            <a:spAutoFit/>
          </a:bodyPr>
          <a:lstStyle/>
          <a:p>
            <a:pPr marL="180975" indent="-180975" algn="just"/>
            <a:r>
              <a:rPr lang="en-US" altLang="ja-JP" sz="2400" dirty="0" smtClean="0"/>
              <a:t>-&gt; Differences in physiological responses reflect the game task specificity.</a:t>
            </a:r>
            <a:endParaRPr kumimoji="1" lang="en-US" altLang="ja-JP" sz="2400" dirty="0" smtClean="0"/>
          </a:p>
        </p:txBody>
      </p:sp>
    </p:spTree>
    <p:extLst>
      <p:ext uri="{BB962C8B-B14F-4D97-AF65-F5344CB8AC3E}">
        <p14:creationId xmlns:p14="http://schemas.microsoft.com/office/powerpoint/2010/main" xmlns="" val="42249076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3"/>
          <p:cNvSpPr txBox="1">
            <a:spLocks noChangeArrowheads="1"/>
          </p:cNvSpPr>
          <p:nvPr/>
        </p:nvSpPr>
        <p:spPr bwMode="auto">
          <a:xfrm>
            <a:off x="323850" y="188913"/>
            <a:ext cx="7754815" cy="954107"/>
          </a:xfrm>
          <a:prstGeom prst="rect">
            <a:avLst/>
          </a:prstGeom>
          <a:noFill/>
          <a:ln w="9525">
            <a:noFill/>
            <a:miter lim="800000"/>
            <a:headEnd/>
            <a:tailEnd/>
          </a:ln>
        </p:spPr>
        <p:txBody>
          <a:bodyPr wrap="none">
            <a:spAutoFit/>
          </a:bodyPr>
          <a:lstStyle/>
          <a:p>
            <a:r>
              <a:rPr lang="en-US" altLang="ja-JP" sz="2800" dirty="0" smtClean="0">
                <a:latin typeface="+mj-lt"/>
                <a:ea typeface="HGP創英角ｺﾞｼｯｸUB" pitchFamily="50" charset="-128"/>
              </a:rPr>
              <a:t>Horror game </a:t>
            </a:r>
          </a:p>
          <a:p>
            <a:r>
              <a:rPr lang="en-US" altLang="ja-JP" sz="2800" dirty="0" smtClean="0">
                <a:latin typeface="+mj-lt"/>
                <a:ea typeface="HGP創英角ｺﾞｼｯｸUB" pitchFamily="50" charset="-128"/>
              </a:rPr>
              <a:t> </a:t>
            </a:r>
            <a:r>
              <a:rPr lang="en-US" altLang="ja-JP" sz="2800" i="1" dirty="0" smtClean="0">
                <a:latin typeface="+mj-lt"/>
                <a:ea typeface="HGP創英角ｺﾞｼｯｸUB" pitchFamily="50" charset="-128"/>
              </a:rPr>
              <a:t>Fatal </a:t>
            </a:r>
            <a:r>
              <a:rPr lang="en-US" altLang="ja-JP" sz="2800" i="1" dirty="0">
                <a:latin typeface="+mj-lt"/>
                <a:ea typeface="HGP創英角ｺﾞｼｯｸUB" pitchFamily="50" charset="-128"/>
              </a:rPr>
              <a:t>Frame IV: Mask Of The Lunar </a:t>
            </a:r>
            <a:r>
              <a:rPr lang="en-US" altLang="ja-JP" sz="2800" i="1" dirty="0" smtClean="0">
                <a:latin typeface="+mj-lt"/>
                <a:ea typeface="HGP創英角ｺﾞｼｯｸUB" pitchFamily="50" charset="-128"/>
              </a:rPr>
              <a:t>Eclipse (</a:t>
            </a:r>
            <a:r>
              <a:rPr lang="en-US" altLang="ja-JP" sz="2800" i="1" dirty="0" err="1" smtClean="0">
                <a:latin typeface="+mj-lt"/>
                <a:ea typeface="HGP創英角ｺﾞｼｯｸUB" pitchFamily="50" charset="-128"/>
              </a:rPr>
              <a:t>Techmo</a:t>
            </a:r>
            <a:r>
              <a:rPr lang="en-US" altLang="ja-JP" sz="2800" i="1" dirty="0" smtClean="0">
                <a:latin typeface="+mj-lt"/>
                <a:ea typeface="HGP創英角ｺﾞｼｯｸUB" pitchFamily="50" charset="-128"/>
              </a:rPr>
              <a:t>)</a:t>
            </a:r>
            <a:endParaRPr lang="ja-JP" altLang="en-US" sz="2800" i="1" dirty="0">
              <a:latin typeface="+mj-lt"/>
              <a:ea typeface="HGP創英角ｺﾞｼｯｸUB" pitchFamily="50" charset="-128"/>
            </a:endParaRPr>
          </a:p>
        </p:txBody>
      </p:sp>
      <p:pic>
        <p:nvPicPr>
          <p:cNvPr id="3" name="Picture 5"/>
          <p:cNvPicPr>
            <a:picLocks noChangeAspect="1" noChangeArrowheads="1"/>
          </p:cNvPicPr>
          <p:nvPr/>
        </p:nvPicPr>
        <p:blipFill>
          <a:blip r:embed="rId3" cstate="print"/>
          <a:srcRect/>
          <a:stretch>
            <a:fillRect/>
          </a:stretch>
        </p:blipFill>
        <p:spPr bwMode="auto">
          <a:xfrm>
            <a:off x="1860550" y="1265659"/>
            <a:ext cx="5591175" cy="3819525"/>
          </a:xfrm>
          <a:prstGeom prst="rect">
            <a:avLst/>
          </a:prstGeom>
          <a:noFill/>
          <a:ln w="9525">
            <a:noFill/>
            <a:miter lim="800000"/>
            <a:headEnd/>
            <a:tailEnd/>
          </a:ln>
        </p:spPr>
      </p:pic>
      <p:sp>
        <p:nvSpPr>
          <p:cNvPr id="5" name="Text Box 6"/>
          <p:cNvSpPr txBox="1">
            <a:spLocks noChangeArrowheads="1"/>
          </p:cNvSpPr>
          <p:nvPr/>
        </p:nvSpPr>
        <p:spPr bwMode="auto">
          <a:xfrm>
            <a:off x="611188" y="5300663"/>
            <a:ext cx="8137525" cy="923330"/>
          </a:xfrm>
          <a:prstGeom prst="rect">
            <a:avLst/>
          </a:prstGeom>
          <a:noFill/>
          <a:ln w="9525">
            <a:noFill/>
            <a:miter lim="800000"/>
            <a:headEnd/>
            <a:tailEnd/>
          </a:ln>
        </p:spPr>
        <p:txBody>
          <a:bodyPr>
            <a:spAutoFit/>
          </a:bodyPr>
          <a:lstStyle/>
          <a:p>
            <a:pPr>
              <a:spcBef>
                <a:spcPct val="50000"/>
              </a:spcBef>
            </a:pPr>
            <a:r>
              <a:rPr lang="en-US" altLang="ja-JP" dirty="0" smtClean="0">
                <a:latin typeface="+mj-lt"/>
                <a:ea typeface="HGP創英角ｺﾞｼｯｸUB" pitchFamily="50" charset="-128"/>
              </a:rPr>
              <a:t>The fourth installment of very famous survival </a:t>
            </a:r>
            <a:r>
              <a:rPr lang="en-US" altLang="ja-JP" dirty="0">
                <a:latin typeface="+mj-lt"/>
                <a:ea typeface="HGP創英角ｺﾞｼｯｸUB" pitchFamily="50" charset="-128"/>
              </a:rPr>
              <a:t>horror video game </a:t>
            </a:r>
            <a:r>
              <a:rPr lang="en-US" altLang="ja-JP" dirty="0" smtClean="0">
                <a:latin typeface="+mj-lt"/>
                <a:ea typeface="HGP創英角ｺﾞｼｯｸUB" pitchFamily="50" charset="-128"/>
              </a:rPr>
              <a:t>series in Japan. </a:t>
            </a:r>
            <a:r>
              <a:rPr lang="en-US" altLang="ja-JP" dirty="0">
                <a:latin typeface="+mj-lt"/>
                <a:ea typeface="HGP創英角ｺﾞｼｯｸUB" pitchFamily="50" charset="-128"/>
              </a:rPr>
              <a:t>In this game, the player wanders around an abandoned old hospital to exorcise evil spirits using a camera that has the ability to seal them onto film. </a:t>
            </a:r>
          </a:p>
        </p:txBody>
      </p:sp>
    </p:spTree>
    <p:extLst>
      <p:ext uri="{BB962C8B-B14F-4D97-AF65-F5344CB8AC3E}">
        <p14:creationId xmlns:p14="http://schemas.microsoft.com/office/powerpoint/2010/main" xmlns="" val="28968522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231775" y="1916832"/>
            <a:ext cx="1188082"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ja-JP" sz="2400" smtClean="0">
                <a:latin typeface="Calibri" pitchFamily="34" charset="0"/>
                <a:cs typeface="Calibri" pitchFamily="34" charset="0"/>
              </a:rPr>
              <a:t>Method</a:t>
            </a:r>
            <a:endParaRPr lang="ja-JP" altLang="en-US" sz="2400">
              <a:latin typeface="Calibri" pitchFamily="34" charset="0"/>
              <a:cs typeface="Calibri" pitchFamily="34" charset="0"/>
            </a:endParaRPr>
          </a:p>
        </p:txBody>
      </p:sp>
      <p:sp>
        <p:nvSpPr>
          <p:cNvPr id="21507" name="Text Box 3"/>
          <p:cNvSpPr txBox="1">
            <a:spLocks noChangeArrowheads="1"/>
          </p:cNvSpPr>
          <p:nvPr/>
        </p:nvSpPr>
        <p:spPr bwMode="auto">
          <a:xfrm>
            <a:off x="324297" y="2378497"/>
            <a:ext cx="8135937"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US" altLang="ja-JP" sz="2000" dirty="0" smtClean="0">
                <a:latin typeface="Calibri" pitchFamily="34" charset="0"/>
                <a:cs typeface="Calibri" pitchFamily="34" charset="0"/>
              </a:rPr>
              <a:t>Participants</a:t>
            </a:r>
            <a:r>
              <a:rPr lang="ja-JP" altLang="en-US" sz="2000" dirty="0" smtClean="0">
                <a:latin typeface="Calibri" pitchFamily="34" charset="0"/>
                <a:cs typeface="Calibri" pitchFamily="34" charset="0"/>
              </a:rPr>
              <a:t>：</a:t>
            </a:r>
            <a:r>
              <a:rPr lang="en-US" altLang="ja-JP" sz="2000" dirty="0">
                <a:latin typeface="Calibri" pitchFamily="34" charset="0"/>
                <a:cs typeface="Calibri" pitchFamily="34" charset="0"/>
              </a:rPr>
              <a:t>25 </a:t>
            </a:r>
            <a:r>
              <a:rPr lang="en-US" altLang="ja-JP" sz="2000" dirty="0" smtClean="0">
                <a:latin typeface="Calibri" pitchFamily="34" charset="0"/>
                <a:cs typeface="Calibri" pitchFamily="34" charset="0"/>
              </a:rPr>
              <a:t>students (21 </a:t>
            </a:r>
            <a:r>
              <a:rPr lang="en-US" altLang="ja-JP" sz="2000" dirty="0">
                <a:latin typeface="Calibri" pitchFamily="34" charset="0"/>
                <a:cs typeface="Calibri" pitchFamily="34" charset="0"/>
              </a:rPr>
              <a:t>men and </a:t>
            </a:r>
            <a:r>
              <a:rPr lang="en-US" altLang="ja-JP" sz="2000" dirty="0" smtClean="0">
                <a:latin typeface="Calibri" pitchFamily="34" charset="0"/>
                <a:cs typeface="Calibri" pitchFamily="34" charset="0"/>
              </a:rPr>
              <a:t>4 </a:t>
            </a:r>
            <a:r>
              <a:rPr lang="en-US" altLang="ja-JP" sz="2000" dirty="0">
                <a:latin typeface="Calibri" pitchFamily="34" charset="0"/>
                <a:cs typeface="Calibri" pitchFamily="34" charset="0"/>
              </a:rPr>
              <a:t>women</a:t>
            </a:r>
            <a:r>
              <a:rPr lang="en-US" altLang="ja-JP" sz="2000" dirty="0" smtClean="0">
                <a:latin typeface="Calibri" pitchFamily="34" charset="0"/>
                <a:cs typeface="Calibri" pitchFamily="34" charset="0"/>
              </a:rPr>
              <a:t>)</a:t>
            </a:r>
          </a:p>
          <a:p>
            <a:r>
              <a:rPr lang="en-US" altLang="ja-JP" sz="2000" dirty="0" smtClean="0">
                <a:latin typeface="Calibri" pitchFamily="34" charset="0"/>
                <a:cs typeface="Calibri" pitchFamily="34" charset="0"/>
              </a:rPr>
              <a:t>                                                                               (mean age=20.96 ±1.70 years).</a:t>
            </a:r>
            <a:endParaRPr lang="en-US" altLang="ja-JP" sz="2000" dirty="0">
              <a:latin typeface="Calibri" pitchFamily="34" charset="0"/>
              <a:cs typeface="Calibri" pitchFamily="34" charset="0"/>
            </a:endParaRPr>
          </a:p>
        </p:txBody>
      </p:sp>
      <p:sp>
        <p:nvSpPr>
          <p:cNvPr id="22" name="Text Box 3"/>
          <p:cNvSpPr txBox="1">
            <a:spLocks noChangeArrowheads="1"/>
          </p:cNvSpPr>
          <p:nvPr/>
        </p:nvSpPr>
        <p:spPr bwMode="auto">
          <a:xfrm>
            <a:off x="324496" y="3316922"/>
            <a:ext cx="871200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altLang="ja-JP" sz="2000" dirty="0" smtClean="0">
                <a:latin typeface="Calibri" pitchFamily="34" charset="0"/>
                <a:cs typeface="Calibri" pitchFamily="34" charset="0"/>
              </a:rPr>
              <a:t>Task</a:t>
            </a:r>
            <a:r>
              <a:rPr lang="ja-JP" altLang="en-US" sz="2000" dirty="0" smtClean="0">
                <a:latin typeface="Calibri" pitchFamily="34" charset="0"/>
                <a:cs typeface="Calibri" pitchFamily="34" charset="0"/>
              </a:rPr>
              <a:t>：</a:t>
            </a:r>
            <a:r>
              <a:rPr lang="en-US" altLang="ja-JP" sz="2000" i="1" dirty="0">
                <a:latin typeface="Calibri" pitchFamily="34" charset="0"/>
                <a:cs typeface="Calibri" pitchFamily="34" charset="0"/>
              </a:rPr>
              <a:t>Fatal Frame IV: Mask Of The Lunar </a:t>
            </a:r>
            <a:r>
              <a:rPr lang="en-US" altLang="ja-JP" sz="2000" i="1" dirty="0" smtClean="0">
                <a:latin typeface="Calibri" pitchFamily="34" charset="0"/>
                <a:cs typeface="Calibri" pitchFamily="34" charset="0"/>
              </a:rPr>
              <a:t>Eclipse </a:t>
            </a:r>
            <a:r>
              <a:rPr lang="en-US" altLang="ja-JP" sz="2000" dirty="0" smtClean="0">
                <a:latin typeface="Calibri" pitchFamily="34" charset="0"/>
                <a:cs typeface="Calibri" pitchFamily="34" charset="0"/>
              </a:rPr>
              <a:t>(</a:t>
            </a:r>
            <a:r>
              <a:rPr lang="en-US" altLang="ja-JP" sz="2000" dirty="0" err="1" smtClean="0">
                <a:latin typeface="Calibri" pitchFamily="34" charset="0"/>
                <a:cs typeface="Calibri" pitchFamily="34" charset="0"/>
              </a:rPr>
              <a:t>Tecmo</a:t>
            </a:r>
            <a:r>
              <a:rPr lang="en-US" altLang="ja-JP" sz="2000" dirty="0" smtClean="0">
                <a:latin typeface="Calibri" pitchFamily="34" charset="0"/>
                <a:cs typeface="Calibri" pitchFamily="34" charset="0"/>
              </a:rPr>
              <a:t>).</a:t>
            </a:r>
            <a:endParaRPr lang="ja-JP" altLang="en-US" sz="2000" dirty="0">
              <a:latin typeface="Calibri" pitchFamily="34" charset="0"/>
              <a:cs typeface="Calibri" pitchFamily="34" charset="0"/>
            </a:endParaRPr>
          </a:p>
        </p:txBody>
      </p:sp>
      <p:sp>
        <p:nvSpPr>
          <p:cNvPr id="17" name="Rectangle 6"/>
          <p:cNvSpPr>
            <a:spLocks noChangeArrowheads="1"/>
          </p:cNvSpPr>
          <p:nvPr/>
        </p:nvSpPr>
        <p:spPr bwMode="auto">
          <a:xfrm>
            <a:off x="1426990" y="4437113"/>
            <a:ext cx="1238102" cy="456376"/>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ts val="1500"/>
              </a:lnSpc>
            </a:pPr>
            <a:r>
              <a:rPr lang="en-US" altLang="ja-JP" sz="1400" dirty="0" smtClean="0">
                <a:latin typeface="Calibri" pitchFamily="34" charset="0"/>
                <a:cs typeface="Calibri" pitchFamily="34" charset="0"/>
              </a:rPr>
              <a:t>Rest</a:t>
            </a:r>
            <a:endParaRPr lang="ja-JP" altLang="en-US" sz="1400" dirty="0">
              <a:latin typeface="Calibri" pitchFamily="34" charset="0"/>
              <a:cs typeface="Calibri" pitchFamily="34" charset="0"/>
            </a:endParaRPr>
          </a:p>
          <a:p>
            <a:pPr algn="ctr">
              <a:lnSpc>
                <a:spcPts val="1500"/>
              </a:lnSpc>
            </a:pPr>
            <a:r>
              <a:rPr lang="en-US" altLang="ja-JP" sz="1400" dirty="0" smtClean="0">
                <a:latin typeface="Calibri" pitchFamily="34" charset="0"/>
                <a:cs typeface="Calibri" pitchFamily="34" charset="0"/>
              </a:rPr>
              <a:t>5min</a:t>
            </a:r>
            <a:endParaRPr lang="ja-JP" altLang="en-US" sz="1400" dirty="0">
              <a:latin typeface="Calibri" pitchFamily="34" charset="0"/>
              <a:cs typeface="Calibri" pitchFamily="34" charset="0"/>
            </a:endParaRPr>
          </a:p>
        </p:txBody>
      </p:sp>
      <p:sp>
        <p:nvSpPr>
          <p:cNvPr id="19" name="Rectangle 7"/>
          <p:cNvSpPr>
            <a:spLocks noChangeArrowheads="1"/>
          </p:cNvSpPr>
          <p:nvPr/>
        </p:nvSpPr>
        <p:spPr bwMode="auto">
          <a:xfrm>
            <a:off x="2641601" y="4437112"/>
            <a:ext cx="4178300" cy="45637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ts val="1500"/>
              </a:lnSpc>
            </a:pPr>
            <a:r>
              <a:rPr lang="en-US" altLang="ja-JP" sz="1400" dirty="0" smtClean="0">
                <a:latin typeface="Calibri" pitchFamily="34" charset="0"/>
                <a:cs typeface="Calibri" pitchFamily="34" charset="0"/>
              </a:rPr>
              <a:t>Task(consisted of 8 game event)</a:t>
            </a:r>
            <a:endParaRPr lang="ja-JP" altLang="en-US" sz="1400" dirty="0">
              <a:latin typeface="Calibri" pitchFamily="34" charset="0"/>
              <a:cs typeface="Calibri" pitchFamily="34" charset="0"/>
            </a:endParaRPr>
          </a:p>
          <a:p>
            <a:pPr algn="ctr">
              <a:lnSpc>
                <a:spcPts val="1500"/>
              </a:lnSpc>
            </a:pPr>
            <a:r>
              <a:rPr lang="en-US" altLang="ja-JP" sz="1400" dirty="0" smtClean="0">
                <a:latin typeface="Calibri" pitchFamily="34" charset="0"/>
                <a:cs typeface="Calibri" pitchFamily="34" charset="0"/>
              </a:rPr>
              <a:t>20min 11s on average</a:t>
            </a:r>
            <a:endParaRPr lang="ja-JP" altLang="en-US" sz="1400" dirty="0">
              <a:latin typeface="Calibri" pitchFamily="34" charset="0"/>
              <a:cs typeface="Calibri" pitchFamily="34" charset="0"/>
            </a:endParaRPr>
          </a:p>
        </p:txBody>
      </p:sp>
      <p:sp>
        <p:nvSpPr>
          <p:cNvPr id="25" name="Rectangle 10"/>
          <p:cNvSpPr>
            <a:spLocks noChangeArrowheads="1"/>
          </p:cNvSpPr>
          <p:nvPr/>
        </p:nvSpPr>
        <p:spPr bwMode="auto">
          <a:xfrm>
            <a:off x="6819999" y="4437113"/>
            <a:ext cx="863600" cy="456376"/>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ts val="1500"/>
              </a:lnSpc>
            </a:pPr>
            <a:r>
              <a:rPr lang="en-US" altLang="ja-JP" sz="1400" dirty="0" smtClean="0">
                <a:latin typeface="Calibri" pitchFamily="34" charset="0"/>
                <a:cs typeface="Calibri" pitchFamily="34" charset="0"/>
              </a:rPr>
              <a:t>Recovery</a:t>
            </a:r>
            <a:endParaRPr lang="ja-JP" altLang="en-US" sz="1400" dirty="0">
              <a:latin typeface="Calibri" pitchFamily="34" charset="0"/>
              <a:cs typeface="Calibri" pitchFamily="34" charset="0"/>
            </a:endParaRPr>
          </a:p>
          <a:p>
            <a:pPr algn="ctr">
              <a:lnSpc>
                <a:spcPts val="1500"/>
              </a:lnSpc>
            </a:pPr>
            <a:r>
              <a:rPr lang="en-US" altLang="ja-JP" sz="1400" dirty="0" smtClean="0">
                <a:latin typeface="Calibri" pitchFamily="34" charset="0"/>
                <a:cs typeface="Calibri" pitchFamily="34" charset="0"/>
              </a:rPr>
              <a:t>3min</a:t>
            </a:r>
            <a:endParaRPr lang="ja-JP" altLang="en-US" sz="1400" dirty="0">
              <a:latin typeface="Calibri" pitchFamily="34" charset="0"/>
              <a:cs typeface="Calibri" pitchFamily="34" charset="0"/>
            </a:endParaRPr>
          </a:p>
        </p:txBody>
      </p:sp>
      <p:sp>
        <p:nvSpPr>
          <p:cNvPr id="33" name="Text Box 21"/>
          <p:cNvSpPr txBox="1">
            <a:spLocks noChangeArrowheads="1"/>
          </p:cNvSpPr>
          <p:nvPr/>
        </p:nvSpPr>
        <p:spPr bwMode="auto">
          <a:xfrm>
            <a:off x="2572823" y="5538718"/>
            <a:ext cx="3634649"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ja-JP" sz="1600" dirty="0" smtClean="0">
                <a:latin typeface="Calibri" pitchFamily="34" charset="0"/>
                <a:cs typeface="Calibri" pitchFamily="34" charset="0"/>
              </a:rPr>
              <a:t>Figure 3-1. Time schedule of experiment. </a:t>
            </a:r>
            <a:endParaRPr lang="ja-JP" altLang="en-US" sz="1600" dirty="0">
              <a:latin typeface="Calibri" pitchFamily="34" charset="0"/>
              <a:cs typeface="Calibri" pitchFamily="34" charset="0"/>
            </a:endParaRPr>
          </a:p>
        </p:txBody>
      </p:sp>
      <p:sp>
        <p:nvSpPr>
          <p:cNvPr id="34" name="Text Box 3"/>
          <p:cNvSpPr txBox="1">
            <a:spLocks noChangeArrowheads="1"/>
          </p:cNvSpPr>
          <p:nvPr/>
        </p:nvSpPr>
        <p:spPr bwMode="auto">
          <a:xfrm>
            <a:off x="323528" y="4039324"/>
            <a:ext cx="540060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altLang="ja-JP" sz="2000" dirty="0" smtClean="0">
                <a:latin typeface="Calibri" pitchFamily="34" charset="0"/>
                <a:cs typeface="Calibri" pitchFamily="34" charset="0"/>
              </a:rPr>
              <a:t>Time schedule</a:t>
            </a:r>
            <a:r>
              <a:rPr lang="ja-JP" altLang="en-US" sz="2000" dirty="0" smtClean="0">
                <a:latin typeface="Calibri" pitchFamily="34" charset="0"/>
                <a:cs typeface="Calibri" pitchFamily="34" charset="0"/>
              </a:rPr>
              <a:t>：</a:t>
            </a:r>
            <a:endParaRPr lang="en-US" altLang="ja-JP" sz="2000" dirty="0">
              <a:latin typeface="Calibri" pitchFamily="34" charset="0"/>
              <a:cs typeface="Calibri" pitchFamily="34" charset="0"/>
            </a:endParaRPr>
          </a:p>
        </p:txBody>
      </p:sp>
      <p:sp>
        <p:nvSpPr>
          <p:cNvPr id="35" name="円/楕円 34"/>
          <p:cNvSpPr/>
          <p:nvPr/>
        </p:nvSpPr>
        <p:spPr>
          <a:xfrm>
            <a:off x="1196108" y="4819353"/>
            <a:ext cx="121815" cy="121815"/>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itchFamily="34" charset="0"/>
              <a:cs typeface="Calibri" pitchFamily="34" charset="0"/>
            </a:endParaRPr>
          </a:p>
        </p:txBody>
      </p:sp>
      <p:sp>
        <p:nvSpPr>
          <p:cNvPr id="40" name="円/楕円 39"/>
          <p:cNvSpPr/>
          <p:nvPr/>
        </p:nvSpPr>
        <p:spPr>
          <a:xfrm>
            <a:off x="7826177" y="4819353"/>
            <a:ext cx="121815" cy="121815"/>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itchFamily="34" charset="0"/>
              <a:cs typeface="Calibri" pitchFamily="34" charset="0"/>
            </a:endParaRPr>
          </a:p>
        </p:txBody>
      </p:sp>
      <p:sp>
        <p:nvSpPr>
          <p:cNvPr id="41" name="Text Box 2"/>
          <p:cNvSpPr txBox="1">
            <a:spLocks noChangeArrowheads="1"/>
          </p:cNvSpPr>
          <p:nvPr/>
        </p:nvSpPr>
        <p:spPr bwMode="auto">
          <a:xfrm>
            <a:off x="235044" y="478413"/>
            <a:ext cx="121058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ja-JP" sz="2400" smtClean="0">
                <a:latin typeface="Calibri" pitchFamily="34" charset="0"/>
                <a:cs typeface="Calibri" pitchFamily="34" charset="0"/>
              </a:rPr>
              <a:t>Purpose</a:t>
            </a:r>
            <a:endParaRPr lang="ja-JP" altLang="en-US" sz="2400">
              <a:latin typeface="Calibri" pitchFamily="34" charset="0"/>
              <a:cs typeface="Calibri" pitchFamily="34" charset="0"/>
            </a:endParaRPr>
          </a:p>
        </p:txBody>
      </p:sp>
      <p:sp>
        <p:nvSpPr>
          <p:cNvPr id="42" name="Text Box 3"/>
          <p:cNvSpPr txBox="1">
            <a:spLocks noChangeArrowheads="1"/>
          </p:cNvSpPr>
          <p:nvPr/>
        </p:nvSpPr>
        <p:spPr bwMode="auto">
          <a:xfrm>
            <a:off x="323528" y="910461"/>
            <a:ext cx="8135937"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US" altLang="ja-JP" sz="2000" dirty="0" smtClean="0">
                <a:latin typeface="Calibri" pitchFamily="34" charset="0"/>
                <a:cs typeface="Calibri" pitchFamily="34" charset="0"/>
              </a:rPr>
              <a:t>To investigate </a:t>
            </a:r>
            <a:r>
              <a:rPr lang="en-US" altLang="ja-JP" sz="2000" dirty="0">
                <a:latin typeface="Calibri" pitchFamily="34" charset="0"/>
                <a:cs typeface="Calibri" pitchFamily="34" charset="0"/>
              </a:rPr>
              <a:t>the effect of </a:t>
            </a:r>
            <a:r>
              <a:rPr lang="en-US" altLang="ja-JP" sz="2000" dirty="0" smtClean="0">
                <a:latin typeface="Calibri" pitchFamily="34" charset="0"/>
                <a:cs typeface="Calibri" pitchFamily="34" charset="0"/>
              </a:rPr>
              <a:t>horror games </a:t>
            </a:r>
            <a:r>
              <a:rPr lang="en-US" altLang="ja-JP" sz="2000" dirty="0">
                <a:latin typeface="Calibri" pitchFamily="34" charset="0"/>
                <a:cs typeface="Calibri" pitchFamily="34" charset="0"/>
              </a:rPr>
              <a:t>on </a:t>
            </a:r>
            <a:r>
              <a:rPr lang="en-US" altLang="ja-JP" sz="2000" dirty="0" smtClean="0">
                <a:latin typeface="Calibri" pitchFamily="34" charset="0"/>
                <a:cs typeface="Calibri" pitchFamily="34" charset="0"/>
              </a:rPr>
              <a:t>autonomic activities and subjective affect.     </a:t>
            </a:r>
            <a:endParaRPr lang="en-US" altLang="ja-JP" sz="2000" dirty="0">
              <a:latin typeface="Calibri" pitchFamily="34" charset="0"/>
              <a:cs typeface="Calibri" pitchFamily="34" charset="0"/>
            </a:endParaRPr>
          </a:p>
        </p:txBody>
      </p:sp>
      <p:sp>
        <p:nvSpPr>
          <p:cNvPr id="43" name="円/楕円 42"/>
          <p:cNvSpPr/>
          <p:nvPr/>
        </p:nvSpPr>
        <p:spPr>
          <a:xfrm>
            <a:off x="7978577" y="4819353"/>
            <a:ext cx="121815" cy="121815"/>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itchFamily="34" charset="0"/>
              <a:cs typeface="Calibri" pitchFamily="34" charset="0"/>
            </a:endParaRPr>
          </a:p>
        </p:txBody>
      </p:sp>
      <p:grpSp>
        <p:nvGrpSpPr>
          <p:cNvPr id="2" name="グループ化 1"/>
          <p:cNvGrpSpPr/>
          <p:nvPr/>
        </p:nvGrpSpPr>
        <p:grpSpPr>
          <a:xfrm>
            <a:off x="6944909" y="5121356"/>
            <a:ext cx="1458486" cy="539892"/>
            <a:chOff x="6729726" y="3917525"/>
            <a:chExt cx="1458486" cy="539892"/>
          </a:xfrm>
        </p:grpSpPr>
        <p:sp>
          <p:nvSpPr>
            <p:cNvPr id="11" name="正方形/長方形 10"/>
            <p:cNvSpPr/>
            <p:nvPr/>
          </p:nvSpPr>
          <p:spPr>
            <a:xfrm>
              <a:off x="6729726" y="3947673"/>
              <a:ext cx="1457645" cy="20566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itchFamily="34" charset="0"/>
                <a:cs typeface="Calibri" pitchFamily="34" charset="0"/>
              </a:endParaRPr>
            </a:p>
          </p:txBody>
        </p:sp>
        <p:sp>
          <p:nvSpPr>
            <p:cNvPr id="12" name="円/楕円 11"/>
            <p:cNvSpPr/>
            <p:nvPr/>
          </p:nvSpPr>
          <p:spPr>
            <a:xfrm>
              <a:off x="6804248" y="3988863"/>
              <a:ext cx="121815" cy="121815"/>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itchFamily="34" charset="0"/>
                <a:cs typeface="Calibri" pitchFamily="34" charset="0"/>
              </a:endParaRPr>
            </a:p>
          </p:txBody>
        </p:sp>
        <p:sp>
          <p:nvSpPr>
            <p:cNvPr id="13" name="正方形/長方形 12"/>
            <p:cNvSpPr/>
            <p:nvPr/>
          </p:nvSpPr>
          <p:spPr>
            <a:xfrm>
              <a:off x="6866040" y="3917525"/>
              <a:ext cx="953915" cy="276999"/>
            </a:xfrm>
            <a:prstGeom prst="rect">
              <a:avLst/>
            </a:prstGeom>
          </p:spPr>
          <p:txBody>
            <a:bodyPr wrap="none">
              <a:spAutoFit/>
            </a:bodyPr>
            <a:lstStyle/>
            <a:p>
              <a:r>
                <a:rPr lang="en-US" altLang="ja-JP" sz="1200" dirty="0" smtClean="0">
                  <a:latin typeface="Calibri" pitchFamily="34" charset="0"/>
                  <a:cs typeface="Calibri" pitchFamily="34" charset="0"/>
                </a:rPr>
                <a:t>:Affect Scale</a:t>
              </a:r>
              <a:endParaRPr lang="ja-JP" altLang="en-US" sz="1200" dirty="0">
                <a:latin typeface="Calibri" pitchFamily="34" charset="0"/>
                <a:cs typeface="Calibri" pitchFamily="34" charset="0"/>
              </a:endParaRPr>
            </a:p>
          </p:txBody>
        </p:sp>
        <p:sp>
          <p:nvSpPr>
            <p:cNvPr id="46" name="正方形/長方形 45"/>
            <p:cNvSpPr/>
            <p:nvPr/>
          </p:nvSpPr>
          <p:spPr>
            <a:xfrm>
              <a:off x="6730567" y="4210566"/>
              <a:ext cx="1457645" cy="20566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itchFamily="34" charset="0"/>
                <a:cs typeface="Calibri" pitchFamily="34" charset="0"/>
              </a:endParaRPr>
            </a:p>
          </p:txBody>
        </p:sp>
        <p:sp>
          <p:nvSpPr>
            <p:cNvPr id="47" name="円/楕円 46"/>
            <p:cNvSpPr/>
            <p:nvPr/>
          </p:nvSpPr>
          <p:spPr>
            <a:xfrm>
              <a:off x="6805089" y="4251756"/>
              <a:ext cx="121815" cy="121815"/>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itchFamily="34" charset="0"/>
                <a:cs typeface="Calibri" pitchFamily="34" charset="0"/>
              </a:endParaRPr>
            </a:p>
          </p:txBody>
        </p:sp>
        <p:sp>
          <p:nvSpPr>
            <p:cNvPr id="48" name="正方形/長方形 47"/>
            <p:cNvSpPr/>
            <p:nvPr/>
          </p:nvSpPr>
          <p:spPr>
            <a:xfrm>
              <a:off x="6866881" y="4180418"/>
              <a:ext cx="1320490" cy="276999"/>
            </a:xfrm>
            <a:prstGeom prst="rect">
              <a:avLst/>
            </a:prstGeom>
          </p:spPr>
          <p:txBody>
            <a:bodyPr wrap="none">
              <a:spAutoFit/>
            </a:bodyPr>
            <a:lstStyle/>
            <a:p>
              <a:r>
                <a:rPr lang="en-US" altLang="ja-JP" sz="1200" dirty="0" smtClean="0">
                  <a:latin typeface="Calibri" pitchFamily="34" charset="0"/>
                  <a:cs typeface="Calibri" pitchFamily="34" charset="0"/>
                </a:rPr>
                <a:t>:Game experience</a:t>
              </a:r>
              <a:endParaRPr lang="ja-JP" altLang="en-US" sz="1200" dirty="0">
                <a:latin typeface="Calibri" pitchFamily="34" charset="0"/>
                <a:cs typeface="Calibri" pitchFamily="34" charset="0"/>
              </a:endParaRPr>
            </a:p>
          </p:txBody>
        </p:sp>
      </p:grpSp>
    </p:spTree>
    <p:extLst>
      <p:ext uri="{BB962C8B-B14F-4D97-AF65-F5344CB8AC3E}">
        <p14:creationId xmlns:p14="http://schemas.microsoft.com/office/powerpoint/2010/main" xmlns="" val="24995658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二等辺三角形 71"/>
          <p:cNvSpPr/>
          <p:nvPr/>
        </p:nvSpPr>
        <p:spPr>
          <a:xfrm rot="18027890">
            <a:off x="6632286" y="4731260"/>
            <a:ext cx="473075" cy="1698625"/>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71" name="二等辺三角形 70"/>
          <p:cNvSpPr/>
          <p:nvPr/>
        </p:nvSpPr>
        <p:spPr>
          <a:xfrm rot="16200000">
            <a:off x="6684169" y="3317082"/>
            <a:ext cx="473075" cy="1697037"/>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70" name="二等辺三角形 69"/>
          <p:cNvSpPr/>
          <p:nvPr/>
        </p:nvSpPr>
        <p:spPr>
          <a:xfrm rot="13820123">
            <a:off x="6569075" y="2160588"/>
            <a:ext cx="473075" cy="1698625"/>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69" name="二等辺三角形 68"/>
          <p:cNvSpPr/>
          <p:nvPr/>
        </p:nvSpPr>
        <p:spPr>
          <a:xfrm rot="12475998">
            <a:off x="5661025" y="1763713"/>
            <a:ext cx="450850" cy="973137"/>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67" name="二等辺三角形 66"/>
          <p:cNvSpPr/>
          <p:nvPr/>
        </p:nvSpPr>
        <p:spPr>
          <a:xfrm rot="2277111">
            <a:off x="2900363" y="4656138"/>
            <a:ext cx="382587" cy="16637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66" name="二等辺三角形 65"/>
          <p:cNvSpPr/>
          <p:nvPr/>
        </p:nvSpPr>
        <p:spPr>
          <a:xfrm rot="3798297">
            <a:off x="2082006" y="3855244"/>
            <a:ext cx="382588" cy="166370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65" name="二等辺三角形 64"/>
          <p:cNvSpPr/>
          <p:nvPr/>
        </p:nvSpPr>
        <p:spPr>
          <a:xfrm rot="4786190">
            <a:off x="1958181" y="3042444"/>
            <a:ext cx="382588" cy="144145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64" name="二等辺三角形 63"/>
          <p:cNvSpPr/>
          <p:nvPr/>
        </p:nvSpPr>
        <p:spPr>
          <a:xfrm rot="6360771">
            <a:off x="1730375" y="1998663"/>
            <a:ext cx="382588" cy="1439862"/>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63" name="二等辺三角形 62"/>
          <p:cNvSpPr/>
          <p:nvPr/>
        </p:nvSpPr>
        <p:spPr>
          <a:xfrm rot="7998353">
            <a:off x="2097088" y="1239837"/>
            <a:ext cx="285750" cy="1273175"/>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6155" name="テキスト ボックス 6"/>
          <p:cNvSpPr txBox="1">
            <a:spLocks noChangeArrowheads="1"/>
          </p:cNvSpPr>
          <p:nvPr/>
        </p:nvSpPr>
        <p:spPr bwMode="auto">
          <a:xfrm>
            <a:off x="2562225" y="2154238"/>
            <a:ext cx="1905000" cy="33813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600" dirty="0" smtClean="0">
                <a:latin typeface="Calibri" pitchFamily="34" charset="0"/>
                <a:ea typeface="ＭＳ 明朝" pitchFamily="17" charset="-128"/>
                <a:cs typeface="Calibri" pitchFamily="34" charset="0"/>
              </a:rPr>
              <a:t>Introduction Movie</a:t>
            </a:r>
            <a:endParaRPr lang="ja-JP" altLang="en-US" sz="1600" dirty="0">
              <a:latin typeface="Calibri" pitchFamily="34" charset="0"/>
              <a:ea typeface="ＭＳ 明朝" pitchFamily="17" charset="-128"/>
              <a:cs typeface="Calibri" pitchFamily="34" charset="0"/>
            </a:endParaRPr>
          </a:p>
        </p:txBody>
      </p:sp>
      <p:sp>
        <p:nvSpPr>
          <p:cNvPr id="6156" name="テキスト ボックス 7"/>
          <p:cNvSpPr txBox="1">
            <a:spLocks noChangeArrowheads="1"/>
          </p:cNvSpPr>
          <p:nvPr/>
        </p:nvSpPr>
        <p:spPr bwMode="auto">
          <a:xfrm>
            <a:off x="2509838" y="2743200"/>
            <a:ext cx="2000250" cy="338554"/>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600" dirty="0" smtClean="0">
                <a:latin typeface="Calibri" pitchFamily="34" charset="0"/>
                <a:ea typeface="ＭＳ 明朝" pitchFamily="17" charset="-128"/>
                <a:cs typeface="Calibri" pitchFamily="34" charset="0"/>
              </a:rPr>
              <a:t>Female nurse Ghost</a:t>
            </a:r>
            <a:endParaRPr lang="ja-JP" altLang="en-US" sz="1600" dirty="0">
              <a:latin typeface="Calibri" pitchFamily="34" charset="0"/>
              <a:ea typeface="ＭＳ 明朝" pitchFamily="17" charset="-128"/>
              <a:cs typeface="Calibri" pitchFamily="34" charset="0"/>
            </a:endParaRPr>
          </a:p>
        </p:txBody>
      </p:sp>
      <p:sp>
        <p:nvSpPr>
          <p:cNvPr id="6157" name="テキスト ボックス 8"/>
          <p:cNvSpPr txBox="1">
            <a:spLocks noChangeArrowheads="1"/>
          </p:cNvSpPr>
          <p:nvPr/>
        </p:nvSpPr>
        <p:spPr bwMode="auto">
          <a:xfrm>
            <a:off x="2471738" y="3440113"/>
            <a:ext cx="2071687" cy="338554"/>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600" dirty="0" smtClean="0">
                <a:latin typeface="Calibri" pitchFamily="34" charset="0"/>
                <a:ea typeface="ＭＳ 明朝" pitchFamily="17" charset="-128"/>
                <a:cs typeface="Calibri" pitchFamily="34" charset="0"/>
              </a:rPr>
              <a:t>Fear inducing Music</a:t>
            </a:r>
            <a:endParaRPr lang="ja-JP" altLang="en-US" sz="1600" dirty="0">
              <a:latin typeface="Calibri" pitchFamily="34" charset="0"/>
              <a:ea typeface="ＭＳ 明朝" pitchFamily="17" charset="-128"/>
              <a:cs typeface="Calibri" pitchFamily="34" charset="0"/>
            </a:endParaRPr>
          </a:p>
        </p:txBody>
      </p:sp>
      <p:sp>
        <p:nvSpPr>
          <p:cNvPr id="6158" name="テキスト ボックス 9"/>
          <p:cNvSpPr txBox="1">
            <a:spLocks noChangeArrowheads="1"/>
          </p:cNvSpPr>
          <p:nvPr/>
        </p:nvSpPr>
        <p:spPr bwMode="auto">
          <a:xfrm>
            <a:off x="2506663" y="4083050"/>
            <a:ext cx="2000250" cy="338554"/>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600" dirty="0" smtClean="0">
                <a:latin typeface="Calibri" pitchFamily="34" charset="0"/>
                <a:ea typeface="ＭＳ 明朝" pitchFamily="17" charset="-128"/>
                <a:cs typeface="Calibri" pitchFamily="34" charset="0"/>
              </a:rPr>
              <a:t>Inpatient Ghost 1</a:t>
            </a:r>
            <a:endParaRPr lang="ja-JP" altLang="en-US" sz="1600" dirty="0">
              <a:latin typeface="Calibri" pitchFamily="34" charset="0"/>
              <a:ea typeface="ＭＳ 明朝" pitchFamily="17" charset="-128"/>
              <a:cs typeface="Calibri" pitchFamily="34" charset="0"/>
            </a:endParaRPr>
          </a:p>
        </p:txBody>
      </p:sp>
      <p:sp>
        <p:nvSpPr>
          <p:cNvPr id="6159" name="テキスト ボックス 10"/>
          <p:cNvSpPr txBox="1">
            <a:spLocks noChangeArrowheads="1"/>
          </p:cNvSpPr>
          <p:nvPr/>
        </p:nvSpPr>
        <p:spPr bwMode="auto">
          <a:xfrm>
            <a:off x="2506663" y="4725988"/>
            <a:ext cx="2000250" cy="338554"/>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600" dirty="0">
                <a:latin typeface="Calibri" pitchFamily="34" charset="0"/>
                <a:ea typeface="ＭＳ 明朝" pitchFamily="17" charset="-128"/>
                <a:cs typeface="Calibri" pitchFamily="34" charset="0"/>
              </a:rPr>
              <a:t>Inpatient </a:t>
            </a:r>
            <a:r>
              <a:rPr lang="en-US" altLang="ja-JP" sz="1600" dirty="0" smtClean="0">
                <a:latin typeface="Calibri" pitchFamily="34" charset="0"/>
                <a:ea typeface="ＭＳ 明朝" pitchFamily="17" charset="-128"/>
                <a:cs typeface="Calibri" pitchFamily="34" charset="0"/>
              </a:rPr>
              <a:t>Ghost 2</a:t>
            </a:r>
            <a:endParaRPr lang="ja-JP" altLang="en-US" sz="1600" dirty="0">
              <a:latin typeface="Calibri" pitchFamily="34" charset="0"/>
              <a:ea typeface="ＭＳ 明朝" pitchFamily="17" charset="-128"/>
              <a:cs typeface="Calibri" pitchFamily="34" charset="0"/>
            </a:endParaRPr>
          </a:p>
        </p:txBody>
      </p:sp>
      <p:sp>
        <p:nvSpPr>
          <p:cNvPr id="6160" name="テキスト ボックス 11"/>
          <p:cNvSpPr txBox="1">
            <a:spLocks noChangeArrowheads="1"/>
          </p:cNvSpPr>
          <p:nvPr/>
        </p:nvSpPr>
        <p:spPr bwMode="auto">
          <a:xfrm>
            <a:off x="5000625" y="2492375"/>
            <a:ext cx="1447800" cy="58477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600" dirty="0" smtClean="0">
                <a:latin typeface="Calibri" pitchFamily="34" charset="0"/>
                <a:ea typeface="ＭＳ 明朝" pitchFamily="17" charset="-128"/>
                <a:cs typeface="Calibri" pitchFamily="34" charset="0"/>
              </a:rPr>
              <a:t>Finding </a:t>
            </a:r>
          </a:p>
          <a:p>
            <a:pPr algn="ctr" eaLnBrk="1" hangingPunct="1"/>
            <a:r>
              <a:rPr lang="en-US" altLang="ja-JP" sz="1600" dirty="0" smtClean="0">
                <a:latin typeface="Calibri" pitchFamily="34" charset="0"/>
                <a:ea typeface="ＭＳ 明朝" pitchFamily="17" charset="-128"/>
                <a:cs typeface="Calibri" pitchFamily="34" charset="0"/>
              </a:rPr>
              <a:t>old Camera</a:t>
            </a:r>
            <a:endParaRPr lang="ja-JP" altLang="en-US" sz="1600" dirty="0">
              <a:latin typeface="Calibri" pitchFamily="34" charset="0"/>
              <a:ea typeface="ＭＳ 明朝" pitchFamily="17" charset="-128"/>
              <a:cs typeface="Calibri" pitchFamily="34" charset="0"/>
            </a:endParaRPr>
          </a:p>
        </p:txBody>
      </p:sp>
      <p:sp>
        <p:nvSpPr>
          <p:cNvPr id="6161" name="テキスト ボックス 12"/>
          <p:cNvSpPr txBox="1">
            <a:spLocks noChangeArrowheads="1"/>
          </p:cNvSpPr>
          <p:nvPr/>
        </p:nvSpPr>
        <p:spPr bwMode="auto">
          <a:xfrm>
            <a:off x="4941888" y="3353986"/>
            <a:ext cx="1541462" cy="52322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400" dirty="0" smtClean="0">
                <a:latin typeface="Calibri" pitchFamily="34" charset="0"/>
                <a:ea typeface="ＭＳ 明朝" pitchFamily="17" charset="-128"/>
                <a:cs typeface="Calibri" pitchFamily="34" charset="0"/>
              </a:rPr>
              <a:t>Old camera</a:t>
            </a:r>
          </a:p>
          <a:p>
            <a:pPr algn="ctr" eaLnBrk="1" hangingPunct="1"/>
            <a:r>
              <a:rPr lang="en-US" altLang="ja-JP" sz="1400" dirty="0" smtClean="0">
                <a:latin typeface="Calibri" pitchFamily="34" charset="0"/>
                <a:ea typeface="ＭＳ 明朝" pitchFamily="17" charset="-128"/>
                <a:cs typeface="Calibri" pitchFamily="34" charset="0"/>
              </a:rPr>
              <a:t>Tutorial</a:t>
            </a:r>
            <a:endParaRPr lang="en-US" altLang="ja-JP" sz="1400" dirty="0">
              <a:latin typeface="Calibri" pitchFamily="34" charset="0"/>
              <a:ea typeface="ＭＳ 明朝" pitchFamily="17" charset="-128"/>
              <a:cs typeface="Calibri" pitchFamily="34" charset="0"/>
            </a:endParaRPr>
          </a:p>
        </p:txBody>
      </p:sp>
      <p:sp>
        <p:nvSpPr>
          <p:cNvPr id="6162" name="テキスト ボックス 13"/>
          <p:cNvSpPr txBox="1">
            <a:spLocks noChangeArrowheads="1"/>
          </p:cNvSpPr>
          <p:nvPr/>
        </p:nvSpPr>
        <p:spPr bwMode="auto">
          <a:xfrm>
            <a:off x="5000625" y="4068361"/>
            <a:ext cx="1428750" cy="58477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600" dirty="0" smtClean="0">
                <a:latin typeface="Calibri" pitchFamily="34" charset="0"/>
                <a:ea typeface="ＭＳ 明朝" pitchFamily="17" charset="-128"/>
                <a:cs typeface="Calibri" pitchFamily="34" charset="0"/>
              </a:rPr>
              <a:t>Fight with Ghost</a:t>
            </a:r>
            <a:endParaRPr lang="ja-JP" altLang="en-US" sz="1600" dirty="0">
              <a:latin typeface="Calibri" pitchFamily="34" charset="0"/>
              <a:ea typeface="ＭＳ 明朝" pitchFamily="17" charset="-128"/>
              <a:cs typeface="Calibri" pitchFamily="34" charset="0"/>
            </a:endParaRPr>
          </a:p>
        </p:txBody>
      </p:sp>
      <p:sp>
        <p:nvSpPr>
          <p:cNvPr id="6163" name="テキスト ボックス 14"/>
          <p:cNvSpPr txBox="1">
            <a:spLocks noChangeArrowheads="1"/>
          </p:cNvSpPr>
          <p:nvPr/>
        </p:nvSpPr>
        <p:spPr bwMode="auto">
          <a:xfrm>
            <a:off x="4975225" y="4896767"/>
            <a:ext cx="1473200" cy="338554"/>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600" dirty="0" smtClean="0">
                <a:latin typeface="Calibri" pitchFamily="34" charset="0"/>
                <a:ea typeface="ＭＳ 明朝" pitchFamily="17" charset="-128"/>
                <a:cs typeface="Calibri" pitchFamily="34" charset="0"/>
              </a:rPr>
              <a:t>Ending Movie</a:t>
            </a:r>
            <a:endParaRPr lang="ja-JP" altLang="en-US" sz="1600" dirty="0">
              <a:latin typeface="Calibri" pitchFamily="34" charset="0"/>
              <a:ea typeface="ＭＳ 明朝" pitchFamily="17" charset="-128"/>
              <a:cs typeface="Calibri" pitchFamily="34" charset="0"/>
            </a:endParaRPr>
          </a:p>
        </p:txBody>
      </p:sp>
      <p:sp>
        <p:nvSpPr>
          <p:cNvPr id="6164" name="テキスト ボックス 25"/>
          <p:cNvSpPr txBox="1">
            <a:spLocks noChangeArrowheads="1"/>
          </p:cNvSpPr>
          <p:nvPr/>
        </p:nvSpPr>
        <p:spPr bwMode="auto">
          <a:xfrm>
            <a:off x="2843808" y="309205"/>
            <a:ext cx="400050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2800" dirty="0" smtClean="0">
                <a:latin typeface="Calibri" pitchFamily="34" charset="0"/>
                <a:ea typeface="吐き溜" pitchFamily="2" charset="-128"/>
                <a:cs typeface="Calibri" pitchFamily="34" charset="0"/>
              </a:rPr>
              <a:t>Game Events for Analysis</a:t>
            </a:r>
            <a:endParaRPr lang="ja-JP" altLang="en-US" sz="2800" dirty="0">
              <a:latin typeface="Calibri" pitchFamily="34" charset="0"/>
              <a:ea typeface="吐き溜" pitchFamily="2" charset="-128"/>
              <a:cs typeface="Calibri" pitchFamily="34" charset="0"/>
            </a:endParaRPr>
          </a:p>
        </p:txBody>
      </p:sp>
      <p:sp>
        <p:nvSpPr>
          <p:cNvPr id="6165" name="テキスト ボックス 26"/>
          <p:cNvSpPr txBox="1">
            <a:spLocks noChangeArrowheads="1"/>
          </p:cNvSpPr>
          <p:nvPr/>
        </p:nvSpPr>
        <p:spPr bwMode="auto">
          <a:xfrm>
            <a:off x="2562225" y="1582738"/>
            <a:ext cx="1905000" cy="33813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600" dirty="0" smtClean="0">
                <a:latin typeface="Calibri" pitchFamily="34" charset="0"/>
                <a:ea typeface="ＭＳ 明朝" pitchFamily="17" charset="-128"/>
                <a:cs typeface="Calibri" pitchFamily="34" charset="0"/>
              </a:rPr>
              <a:t>Rest</a:t>
            </a:r>
            <a:endParaRPr lang="ja-JP" altLang="en-US" sz="1600" dirty="0">
              <a:latin typeface="Calibri" pitchFamily="34" charset="0"/>
              <a:ea typeface="ＭＳ 明朝" pitchFamily="17" charset="-128"/>
              <a:cs typeface="Calibri" pitchFamily="34" charset="0"/>
            </a:endParaRPr>
          </a:p>
        </p:txBody>
      </p:sp>
      <p:sp>
        <p:nvSpPr>
          <p:cNvPr id="6166" name="テキスト ボックス 27"/>
          <p:cNvSpPr txBox="1">
            <a:spLocks noChangeArrowheads="1"/>
          </p:cNvSpPr>
          <p:nvPr/>
        </p:nvSpPr>
        <p:spPr bwMode="auto">
          <a:xfrm>
            <a:off x="4889500" y="5611142"/>
            <a:ext cx="1643063" cy="33813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600" dirty="0" smtClean="0">
                <a:latin typeface="Calibri" pitchFamily="34" charset="0"/>
                <a:ea typeface="ＭＳ 明朝" pitchFamily="17" charset="-128"/>
                <a:cs typeface="Calibri" pitchFamily="34" charset="0"/>
              </a:rPr>
              <a:t>Recovery</a:t>
            </a:r>
            <a:endParaRPr lang="ja-JP" altLang="en-US" sz="1600" dirty="0">
              <a:latin typeface="Calibri" pitchFamily="34" charset="0"/>
              <a:ea typeface="ＭＳ 明朝" pitchFamily="17" charset="-128"/>
              <a:cs typeface="Calibri" pitchFamily="34" charset="0"/>
            </a:endParaRPr>
          </a:p>
        </p:txBody>
      </p:sp>
      <p:pic>
        <p:nvPicPr>
          <p:cNvPr id="6167" name="Picture 2"/>
          <p:cNvPicPr>
            <a:picLocks noChangeAspect="1" noChangeArrowheads="1"/>
          </p:cNvPicPr>
          <p:nvPr/>
        </p:nvPicPr>
        <p:blipFill>
          <a:blip r:embed="rId3">
            <a:lum bright="28000" contrast="40000"/>
            <a:extLst>
              <a:ext uri="{28A0092B-C50C-407E-A947-70E740481C1C}">
                <a14:useLocalDpi xmlns:a14="http://schemas.microsoft.com/office/drawing/2010/main" xmlns="" val="0"/>
              </a:ext>
            </a:extLst>
          </a:blip>
          <a:srcRect/>
          <a:stretch>
            <a:fillRect/>
          </a:stretch>
        </p:blipFill>
        <p:spPr bwMode="auto">
          <a:xfrm>
            <a:off x="571500" y="3297238"/>
            <a:ext cx="1087438" cy="642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68" name="Picture 3"/>
          <p:cNvPicPr>
            <a:picLocks noChangeAspect="1" noChangeArrowheads="1"/>
          </p:cNvPicPr>
          <p:nvPr/>
        </p:nvPicPr>
        <p:blipFill>
          <a:blip r:embed="rId4" cstate="print">
            <a:lum bright="28000" contrast="40000"/>
            <a:extLst>
              <a:ext uri="{28A0092B-C50C-407E-A947-70E740481C1C}">
                <a14:useLocalDpi xmlns:a14="http://schemas.microsoft.com/office/drawing/2010/main" xmlns="" val="0"/>
              </a:ext>
            </a:extLst>
          </a:blip>
          <a:srcRect/>
          <a:stretch>
            <a:fillRect/>
          </a:stretch>
        </p:blipFill>
        <p:spPr bwMode="auto">
          <a:xfrm>
            <a:off x="1143000" y="3868738"/>
            <a:ext cx="785813"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69" name="Picture 4"/>
          <p:cNvPicPr>
            <a:picLocks noChangeAspect="1" noChangeArrowheads="1"/>
          </p:cNvPicPr>
          <p:nvPr/>
        </p:nvPicPr>
        <p:blipFill>
          <a:blip r:embed="rId5">
            <a:lum bright="28000" contrast="40000"/>
            <a:extLst>
              <a:ext uri="{28A0092B-C50C-407E-A947-70E740481C1C}">
                <a14:useLocalDpi xmlns:a14="http://schemas.microsoft.com/office/drawing/2010/main" xmlns="" val="0"/>
              </a:ext>
            </a:extLst>
          </a:blip>
          <a:srcRect/>
          <a:stretch>
            <a:fillRect/>
          </a:stretch>
        </p:blipFill>
        <p:spPr bwMode="auto">
          <a:xfrm>
            <a:off x="500063" y="2000250"/>
            <a:ext cx="955675" cy="85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70" name="Picture 5"/>
          <p:cNvPicPr>
            <a:picLocks noChangeAspect="1" noChangeArrowheads="1"/>
          </p:cNvPicPr>
          <p:nvPr/>
        </p:nvPicPr>
        <p:blipFill>
          <a:blip r:embed="rId6">
            <a:lum bright="28000" contrast="40000"/>
            <a:extLst>
              <a:ext uri="{28A0092B-C50C-407E-A947-70E740481C1C}">
                <a14:useLocalDpi xmlns:a14="http://schemas.microsoft.com/office/drawing/2010/main" xmlns="" val="0"/>
              </a:ext>
            </a:extLst>
          </a:blip>
          <a:srcRect/>
          <a:stretch>
            <a:fillRect/>
          </a:stretch>
        </p:blipFill>
        <p:spPr bwMode="auto">
          <a:xfrm>
            <a:off x="1000125" y="4714875"/>
            <a:ext cx="1000125" cy="1017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71" name="Picture 6"/>
          <p:cNvPicPr>
            <a:picLocks noChangeAspect="1" noChangeArrowheads="1"/>
          </p:cNvPicPr>
          <p:nvPr/>
        </p:nvPicPr>
        <p:blipFill>
          <a:blip r:embed="rId7">
            <a:lum bright="28000" contrast="40000"/>
            <a:extLst>
              <a:ext uri="{28A0092B-C50C-407E-A947-70E740481C1C}">
                <a14:useLocalDpi xmlns:a14="http://schemas.microsoft.com/office/drawing/2010/main" xmlns="" val="0"/>
              </a:ext>
            </a:extLst>
          </a:blip>
          <a:srcRect/>
          <a:stretch>
            <a:fillRect/>
          </a:stretch>
        </p:blipFill>
        <p:spPr bwMode="auto">
          <a:xfrm>
            <a:off x="2336863" y="5407843"/>
            <a:ext cx="928688" cy="846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72" name="Picture 7"/>
          <p:cNvPicPr>
            <a:picLocks noChangeAspect="1" noChangeArrowheads="1"/>
          </p:cNvPicPr>
          <p:nvPr/>
        </p:nvPicPr>
        <p:blipFill>
          <a:blip r:embed="rId8">
            <a:lum bright="42000" contrast="56000"/>
            <a:extLst>
              <a:ext uri="{28A0092B-C50C-407E-A947-70E740481C1C}">
                <a14:useLocalDpi xmlns:a14="http://schemas.microsoft.com/office/drawing/2010/main" xmlns="" val="0"/>
              </a:ext>
            </a:extLst>
          </a:blip>
          <a:srcRect/>
          <a:stretch>
            <a:fillRect/>
          </a:stretch>
        </p:blipFill>
        <p:spPr bwMode="auto">
          <a:xfrm>
            <a:off x="5786438" y="1357313"/>
            <a:ext cx="838200" cy="785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73" name="Picture 10"/>
          <p:cNvPicPr>
            <a:picLocks noChangeAspect="1" noChangeArrowheads="1"/>
          </p:cNvPicPr>
          <p:nvPr/>
        </p:nvPicPr>
        <p:blipFill>
          <a:blip r:embed="rId9">
            <a:lum bright="42000" contrast="56000"/>
            <a:extLst>
              <a:ext uri="{28A0092B-C50C-407E-A947-70E740481C1C}">
                <a14:useLocalDpi xmlns:a14="http://schemas.microsoft.com/office/drawing/2010/main" xmlns="" val="0"/>
              </a:ext>
            </a:extLst>
          </a:blip>
          <a:srcRect/>
          <a:stretch>
            <a:fillRect/>
          </a:stretch>
        </p:blipFill>
        <p:spPr bwMode="auto">
          <a:xfrm>
            <a:off x="7000875" y="1928813"/>
            <a:ext cx="1419225" cy="106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74" name="Picture 9"/>
          <p:cNvPicPr>
            <a:picLocks noChangeAspect="1" noChangeArrowheads="1"/>
          </p:cNvPicPr>
          <p:nvPr/>
        </p:nvPicPr>
        <p:blipFill>
          <a:blip r:embed="rId10">
            <a:lum bright="42000" contrast="56000"/>
            <a:extLst>
              <a:ext uri="{28A0092B-C50C-407E-A947-70E740481C1C}">
                <a14:useLocalDpi xmlns:a14="http://schemas.microsoft.com/office/drawing/2010/main" xmlns="" val="0"/>
              </a:ext>
            </a:extLst>
          </a:blip>
          <a:srcRect/>
          <a:stretch>
            <a:fillRect/>
          </a:stretch>
        </p:blipFill>
        <p:spPr bwMode="auto">
          <a:xfrm>
            <a:off x="7715250" y="2643188"/>
            <a:ext cx="992188" cy="642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75" name="Picture 11"/>
          <p:cNvPicPr>
            <a:picLocks noChangeAspect="1" noChangeArrowheads="1"/>
          </p:cNvPicPr>
          <p:nvPr/>
        </p:nvPicPr>
        <p:blipFill>
          <a:blip r:embed="rId11">
            <a:lum bright="42000" contrast="56000"/>
            <a:extLst>
              <a:ext uri="{28A0092B-C50C-407E-A947-70E740481C1C}">
                <a14:useLocalDpi xmlns:a14="http://schemas.microsoft.com/office/drawing/2010/main" xmlns="" val="0"/>
              </a:ext>
            </a:extLst>
          </a:blip>
          <a:srcRect/>
          <a:stretch>
            <a:fillRect/>
          </a:stretch>
        </p:blipFill>
        <p:spPr bwMode="auto">
          <a:xfrm>
            <a:off x="6786563" y="3725863"/>
            <a:ext cx="1271587"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76" name="Picture 12"/>
          <p:cNvPicPr>
            <a:picLocks noChangeAspect="1" noChangeArrowheads="1"/>
          </p:cNvPicPr>
          <p:nvPr/>
        </p:nvPicPr>
        <p:blipFill>
          <a:blip r:embed="rId12">
            <a:lum bright="42000" contrast="56000"/>
            <a:extLst>
              <a:ext uri="{28A0092B-C50C-407E-A947-70E740481C1C}">
                <a14:useLocalDpi xmlns:a14="http://schemas.microsoft.com/office/drawing/2010/main" xmlns="" val="0"/>
              </a:ext>
            </a:extLst>
          </a:blip>
          <a:srcRect/>
          <a:stretch>
            <a:fillRect/>
          </a:stretch>
        </p:blipFill>
        <p:spPr bwMode="auto">
          <a:xfrm>
            <a:off x="7786688" y="4225925"/>
            <a:ext cx="842962" cy="735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77" name="Picture 13"/>
          <p:cNvPicPr>
            <a:picLocks noChangeAspect="1" noChangeArrowheads="1"/>
          </p:cNvPicPr>
          <p:nvPr/>
        </p:nvPicPr>
        <p:blipFill>
          <a:blip r:embed="rId13">
            <a:lum bright="60000" contrast="66000"/>
            <a:extLst>
              <a:ext uri="{28A0092B-C50C-407E-A947-70E740481C1C}">
                <a14:useLocalDpi xmlns:a14="http://schemas.microsoft.com/office/drawing/2010/main" xmlns="" val="0"/>
              </a:ext>
            </a:extLst>
          </a:blip>
          <a:srcRect/>
          <a:stretch>
            <a:fillRect/>
          </a:stretch>
        </p:blipFill>
        <p:spPr bwMode="auto">
          <a:xfrm>
            <a:off x="7215188" y="5286375"/>
            <a:ext cx="896937"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78" name="Picture 14"/>
          <p:cNvPicPr>
            <a:picLocks noChangeAspect="1" noChangeArrowheads="1"/>
          </p:cNvPicPr>
          <p:nvPr/>
        </p:nvPicPr>
        <p:blipFill>
          <a:blip r:embed="rId14" cstate="print">
            <a:lum bright="28000" contrast="40000"/>
            <a:extLst>
              <a:ext uri="{28A0092B-C50C-407E-A947-70E740481C1C}">
                <a14:useLocalDpi xmlns:a14="http://schemas.microsoft.com/office/drawing/2010/main" xmlns="" val="0"/>
              </a:ext>
            </a:extLst>
          </a:blip>
          <a:srcRect/>
          <a:stretch>
            <a:fillRect/>
          </a:stretch>
        </p:blipFill>
        <p:spPr bwMode="auto">
          <a:xfrm>
            <a:off x="500063" y="500063"/>
            <a:ext cx="1331912" cy="904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79" name="Picture 15"/>
          <p:cNvPicPr>
            <a:picLocks noChangeAspect="1" noChangeArrowheads="1"/>
          </p:cNvPicPr>
          <p:nvPr/>
        </p:nvPicPr>
        <p:blipFill>
          <a:blip r:embed="rId15">
            <a:lum bright="28000" contrast="40000"/>
            <a:extLst>
              <a:ext uri="{28A0092B-C50C-407E-A947-70E740481C1C}">
                <a14:useLocalDpi xmlns:a14="http://schemas.microsoft.com/office/drawing/2010/main" xmlns="" val="0"/>
              </a:ext>
            </a:extLst>
          </a:blip>
          <a:srcRect/>
          <a:stretch>
            <a:fillRect/>
          </a:stretch>
        </p:blipFill>
        <p:spPr bwMode="auto">
          <a:xfrm>
            <a:off x="1428750" y="1000125"/>
            <a:ext cx="857250" cy="681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4" name="図形 43"/>
          <p:cNvCxnSpPr>
            <a:stCxn id="6159" idx="2"/>
            <a:endCxn id="6160" idx="0"/>
          </p:cNvCxnSpPr>
          <p:nvPr/>
        </p:nvCxnSpPr>
        <p:spPr>
          <a:xfrm rot="5400000" flipH="1" flipV="1">
            <a:off x="3329572" y="2669590"/>
            <a:ext cx="2572167" cy="2217737"/>
          </a:xfrm>
          <a:prstGeom prst="bentConnector5">
            <a:avLst>
              <a:gd name="adj1" fmla="val -8887"/>
              <a:gd name="adj2" fmla="val 56228"/>
              <a:gd name="adj3" fmla="val 108887"/>
            </a:avLst>
          </a:prstGeom>
          <a:ln w="254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6" name="カギ線コネクタ 45"/>
          <p:cNvCxnSpPr>
            <a:stCxn id="6165" idx="2"/>
            <a:endCxn id="6155" idx="0"/>
          </p:cNvCxnSpPr>
          <p:nvPr/>
        </p:nvCxnSpPr>
        <p:spPr>
          <a:xfrm rot="5400000">
            <a:off x="3397250" y="2036763"/>
            <a:ext cx="233363" cy="1587"/>
          </a:xfrm>
          <a:prstGeom prst="bentConnector3">
            <a:avLst>
              <a:gd name="adj1" fmla="val 50000"/>
            </a:avLst>
          </a:prstGeom>
          <a:ln w="254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8" name="カギ線コネクタ 47"/>
          <p:cNvCxnSpPr>
            <a:stCxn id="6155" idx="2"/>
            <a:endCxn id="6156" idx="0"/>
          </p:cNvCxnSpPr>
          <p:nvPr/>
        </p:nvCxnSpPr>
        <p:spPr>
          <a:xfrm rot="5400000">
            <a:off x="3386932" y="2615406"/>
            <a:ext cx="250825" cy="4762"/>
          </a:xfrm>
          <a:prstGeom prst="bentConnector3">
            <a:avLst>
              <a:gd name="adj1" fmla="val 50000"/>
            </a:avLst>
          </a:prstGeom>
          <a:ln w="254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0" name="カギ線コネクタ 49"/>
          <p:cNvCxnSpPr>
            <a:stCxn id="6156" idx="2"/>
            <a:endCxn id="6157" idx="0"/>
          </p:cNvCxnSpPr>
          <p:nvPr/>
        </p:nvCxnSpPr>
        <p:spPr>
          <a:xfrm rot="5400000">
            <a:off x="3329594" y="3259743"/>
            <a:ext cx="358359" cy="2381"/>
          </a:xfrm>
          <a:prstGeom prst="bentConnector3">
            <a:avLst>
              <a:gd name="adj1" fmla="val 50000"/>
            </a:avLst>
          </a:prstGeom>
          <a:ln w="254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2" name="カギ線コネクタ 51"/>
          <p:cNvCxnSpPr>
            <a:stCxn id="6157" idx="2"/>
            <a:endCxn id="6158" idx="0"/>
          </p:cNvCxnSpPr>
          <p:nvPr/>
        </p:nvCxnSpPr>
        <p:spPr>
          <a:xfrm rot="5400000">
            <a:off x="3354994" y="3930461"/>
            <a:ext cx="304383" cy="794"/>
          </a:xfrm>
          <a:prstGeom prst="bentConnector3">
            <a:avLst>
              <a:gd name="adj1" fmla="val 50000"/>
            </a:avLst>
          </a:prstGeom>
          <a:ln w="254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4" name="カギ線コネクタ 53"/>
          <p:cNvCxnSpPr>
            <a:stCxn id="6158" idx="2"/>
            <a:endCxn id="6159" idx="0"/>
          </p:cNvCxnSpPr>
          <p:nvPr/>
        </p:nvCxnSpPr>
        <p:spPr>
          <a:xfrm rot="5400000">
            <a:off x="3354596" y="4573796"/>
            <a:ext cx="304384" cy="12700"/>
          </a:xfrm>
          <a:prstGeom prst="bentConnector3">
            <a:avLst>
              <a:gd name="adj1" fmla="val 50000"/>
            </a:avLst>
          </a:prstGeom>
          <a:ln w="254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6" name="カギ線コネクタ 55"/>
          <p:cNvCxnSpPr>
            <a:stCxn id="6160" idx="2"/>
            <a:endCxn id="6161" idx="0"/>
          </p:cNvCxnSpPr>
          <p:nvPr/>
        </p:nvCxnSpPr>
        <p:spPr>
          <a:xfrm rot="5400000">
            <a:off x="5580154" y="3209615"/>
            <a:ext cx="276836" cy="11906"/>
          </a:xfrm>
          <a:prstGeom prst="bentConnector3">
            <a:avLst>
              <a:gd name="adj1" fmla="val 50000"/>
            </a:avLst>
          </a:prstGeom>
          <a:ln w="254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8" name="カギ線コネクタ 57"/>
          <p:cNvCxnSpPr>
            <a:stCxn id="6161" idx="2"/>
            <a:endCxn id="6162" idx="0"/>
          </p:cNvCxnSpPr>
          <p:nvPr/>
        </p:nvCxnSpPr>
        <p:spPr>
          <a:xfrm rot="16200000" flipH="1">
            <a:off x="5618232" y="3971592"/>
            <a:ext cx="191155" cy="2381"/>
          </a:xfrm>
          <a:prstGeom prst="bentConnector3">
            <a:avLst>
              <a:gd name="adj1" fmla="val 50000"/>
            </a:avLst>
          </a:prstGeom>
          <a:ln w="254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0" name="カギ線コネクタ 59"/>
          <p:cNvCxnSpPr>
            <a:stCxn id="6162" idx="2"/>
            <a:endCxn id="6163" idx="0"/>
          </p:cNvCxnSpPr>
          <p:nvPr/>
        </p:nvCxnSpPr>
        <p:spPr>
          <a:xfrm rot="5400000">
            <a:off x="5591598" y="4773364"/>
            <a:ext cx="243631" cy="3175"/>
          </a:xfrm>
          <a:prstGeom prst="bentConnector3">
            <a:avLst>
              <a:gd name="adj1" fmla="val 50000"/>
            </a:avLst>
          </a:prstGeom>
          <a:ln w="254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2" name="カギ線コネクタ 61"/>
          <p:cNvCxnSpPr>
            <a:stCxn id="6163" idx="2"/>
            <a:endCxn id="6166" idx="0"/>
          </p:cNvCxnSpPr>
          <p:nvPr/>
        </p:nvCxnSpPr>
        <p:spPr>
          <a:xfrm rot="5400000">
            <a:off x="5523519" y="5422835"/>
            <a:ext cx="375821" cy="793"/>
          </a:xfrm>
          <a:prstGeom prst="bentConnector3">
            <a:avLst>
              <a:gd name="adj1" fmla="val 50000"/>
            </a:avLst>
          </a:prstGeom>
          <a:ln w="254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47" name="Text Box 21"/>
          <p:cNvSpPr txBox="1">
            <a:spLocks noChangeArrowheads="1"/>
          </p:cNvSpPr>
          <p:nvPr/>
        </p:nvSpPr>
        <p:spPr bwMode="auto">
          <a:xfrm>
            <a:off x="2843808" y="6330806"/>
            <a:ext cx="3863045"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ja-JP" sz="1600" dirty="0" smtClean="0">
                <a:latin typeface="Calibri" pitchFamily="34" charset="0"/>
                <a:cs typeface="Calibri" pitchFamily="34" charset="0"/>
              </a:rPr>
              <a:t>Figure 3-2. Game events during task period. </a:t>
            </a:r>
            <a:endParaRPr lang="ja-JP" altLang="en-US" sz="1600" dirty="0">
              <a:latin typeface="Calibri" pitchFamily="34" charset="0"/>
              <a:cs typeface="Calibri" pitchFamily="34" charset="0"/>
            </a:endParaRPr>
          </a:p>
        </p:txBody>
      </p:sp>
    </p:spTree>
    <p:extLst>
      <p:ext uri="{BB962C8B-B14F-4D97-AF65-F5344CB8AC3E}">
        <p14:creationId xmlns:p14="http://schemas.microsoft.com/office/powerpoint/2010/main" xmlns="" val="36905306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1"/>
          <p:cNvSpPr txBox="1">
            <a:spLocks noChangeArrowheads="1"/>
          </p:cNvSpPr>
          <p:nvPr/>
        </p:nvSpPr>
        <p:spPr bwMode="auto">
          <a:xfrm>
            <a:off x="618890" y="6131867"/>
            <a:ext cx="359572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altLang="ja-JP" sz="1600" dirty="0" smtClean="0">
                <a:latin typeface="Calibri" pitchFamily="34" charset="0"/>
                <a:cs typeface="Calibri" pitchFamily="34" charset="0"/>
              </a:rPr>
              <a:t>Figure 3-3. Game experience score of three types of game.</a:t>
            </a:r>
            <a:endParaRPr lang="ja-JP" altLang="en-US" sz="1600" dirty="0">
              <a:latin typeface="Calibri" pitchFamily="34" charset="0"/>
              <a:cs typeface="Calibri" pitchFamily="34" charset="0"/>
            </a:endParaRPr>
          </a:p>
        </p:txBody>
      </p:sp>
      <p:pic>
        <p:nvPicPr>
          <p:cNvPr id="4102"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9552" y="2700536"/>
            <a:ext cx="3675063" cy="3360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076056" y="2852936"/>
            <a:ext cx="3065463" cy="32083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Text Box 21"/>
          <p:cNvSpPr txBox="1">
            <a:spLocks noChangeArrowheads="1"/>
          </p:cNvSpPr>
          <p:nvPr/>
        </p:nvSpPr>
        <p:spPr bwMode="auto">
          <a:xfrm>
            <a:off x="4788024" y="6156920"/>
            <a:ext cx="381642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altLang="ja-JP" sz="1600" dirty="0" smtClean="0">
                <a:latin typeface="Calibri" pitchFamily="34" charset="0"/>
                <a:cs typeface="Calibri" pitchFamily="34" charset="0"/>
              </a:rPr>
              <a:t>Figure 3-4</a:t>
            </a:r>
            <a:r>
              <a:rPr lang="en-US" altLang="ja-JP" sz="1600" dirty="0">
                <a:latin typeface="Calibri" pitchFamily="34" charset="0"/>
                <a:cs typeface="Calibri" pitchFamily="34" charset="0"/>
              </a:rPr>
              <a:t>. General affect </a:t>
            </a:r>
            <a:r>
              <a:rPr lang="en-US" altLang="ja-JP" sz="1600" dirty="0" smtClean="0">
                <a:latin typeface="Calibri" pitchFamily="34" charset="0"/>
                <a:cs typeface="Calibri" pitchFamily="34" charset="0"/>
              </a:rPr>
              <a:t>score change  in horror game.</a:t>
            </a:r>
            <a:endParaRPr lang="ja-JP" altLang="en-US" sz="1600" dirty="0">
              <a:latin typeface="Calibri" pitchFamily="34" charset="0"/>
              <a:cs typeface="Calibri" pitchFamily="34" charset="0"/>
            </a:endParaRPr>
          </a:p>
        </p:txBody>
      </p:sp>
      <p:sp>
        <p:nvSpPr>
          <p:cNvPr id="6" name="Text Box 5"/>
          <p:cNvSpPr txBox="1">
            <a:spLocks noChangeArrowheads="1"/>
          </p:cNvSpPr>
          <p:nvPr/>
        </p:nvSpPr>
        <p:spPr bwMode="auto">
          <a:xfrm>
            <a:off x="395536" y="764704"/>
            <a:ext cx="8208912"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marL="180975" indent="-180975" algn="just"/>
            <a:r>
              <a:rPr lang="ja-JP" altLang="en-US" sz="2000" dirty="0" smtClean="0"/>
              <a:t>・</a:t>
            </a:r>
            <a:r>
              <a:rPr lang="en-US" altLang="ja-JP" sz="2000" dirty="0" smtClean="0"/>
              <a:t>The game experience score of horror game was comparable to that of prior two action games in </a:t>
            </a:r>
            <a:r>
              <a:rPr lang="en-US" altLang="ja-JP" sz="2000" dirty="0" err="1" smtClean="0"/>
              <a:t>vsComputer</a:t>
            </a:r>
            <a:r>
              <a:rPr lang="en-US" altLang="ja-JP" sz="2000" dirty="0" smtClean="0"/>
              <a:t> condition. </a:t>
            </a:r>
          </a:p>
        </p:txBody>
      </p:sp>
      <p:sp>
        <p:nvSpPr>
          <p:cNvPr id="7" name="Text Box 5"/>
          <p:cNvSpPr txBox="1">
            <a:spLocks noChangeArrowheads="1"/>
          </p:cNvSpPr>
          <p:nvPr/>
        </p:nvSpPr>
        <p:spPr bwMode="auto">
          <a:xfrm>
            <a:off x="395536" y="2235060"/>
            <a:ext cx="8208912"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just"/>
            <a:r>
              <a:rPr lang="ja-JP" altLang="en-US" sz="2000" dirty="0" smtClean="0"/>
              <a:t>・</a:t>
            </a:r>
            <a:r>
              <a:rPr lang="en-US" altLang="ja-JP" sz="2000" dirty="0" smtClean="0"/>
              <a:t>NA score change was clearly larger than that of prior two experiments.</a:t>
            </a:r>
            <a:endParaRPr lang="ja-JP" altLang="en-US" sz="2000" dirty="0"/>
          </a:p>
        </p:txBody>
      </p:sp>
      <p:sp>
        <p:nvSpPr>
          <p:cNvPr id="8" name="Text Box 5"/>
          <p:cNvSpPr txBox="1">
            <a:spLocks noChangeArrowheads="1"/>
          </p:cNvSpPr>
          <p:nvPr/>
        </p:nvSpPr>
        <p:spPr bwMode="auto">
          <a:xfrm>
            <a:off x="395536" y="1499882"/>
            <a:ext cx="8208912"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marL="85725" indent="-85725" algn="just"/>
            <a:r>
              <a:rPr lang="ja-JP" altLang="en-US" sz="2000" dirty="0" smtClean="0"/>
              <a:t>・</a:t>
            </a:r>
            <a:r>
              <a:rPr lang="en-US" altLang="ja-JP" sz="2000" dirty="0" smtClean="0"/>
              <a:t>The score of Subjective affect scale significantly changed from rest to task in all three dimensions (</a:t>
            </a:r>
            <a:r>
              <a:rPr lang="en-US" altLang="ja-JP" sz="2000" i="1" dirty="0" err="1" smtClean="0"/>
              <a:t>ps</a:t>
            </a:r>
            <a:r>
              <a:rPr lang="en-US" altLang="ja-JP" sz="2000" dirty="0" smtClean="0"/>
              <a:t>&lt;.01). </a:t>
            </a:r>
            <a:endParaRPr lang="ja-JP" altLang="en-US" sz="2000" dirty="0"/>
          </a:p>
        </p:txBody>
      </p:sp>
      <p:sp>
        <p:nvSpPr>
          <p:cNvPr id="9" name="Text Box 4"/>
          <p:cNvSpPr txBox="1">
            <a:spLocks noChangeArrowheads="1"/>
          </p:cNvSpPr>
          <p:nvPr/>
        </p:nvSpPr>
        <p:spPr bwMode="auto">
          <a:xfrm>
            <a:off x="231775" y="234950"/>
            <a:ext cx="418832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ja-JP" sz="2400" dirty="0" smtClean="0"/>
              <a:t>Result</a:t>
            </a:r>
            <a:r>
              <a:rPr lang="ja-JP" altLang="en-US" sz="2400" dirty="0" smtClean="0"/>
              <a:t>（</a:t>
            </a:r>
            <a:r>
              <a:rPr lang="en-US" altLang="ja-JP" sz="2400" dirty="0" smtClean="0">
                <a:latin typeface="Calibri" pitchFamily="34" charset="0"/>
                <a:cs typeface="Calibri" pitchFamily="34" charset="0"/>
              </a:rPr>
              <a:t>Psychological measures</a:t>
            </a:r>
            <a:r>
              <a:rPr lang="ja-JP" altLang="en-US" sz="2400" dirty="0" smtClean="0"/>
              <a:t>）</a:t>
            </a:r>
            <a:endParaRPr lang="ja-JP" altLang="en-US" sz="2400" dirty="0"/>
          </a:p>
        </p:txBody>
      </p:sp>
      <p:sp>
        <p:nvSpPr>
          <p:cNvPr id="12" name="正方形/長方形 11"/>
          <p:cNvSpPr/>
          <p:nvPr/>
        </p:nvSpPr>
        <p:spPr>
          <a:xfrm>
            <a:off x="1246498" y="4572008"/>
            <a:ext cx="1320874" cy="646331"/>
          </a:xfrm>
          <a:prstGeom prst="rect">
            <a:avLst/>
          </a:prstGeom>
          <a:solidFill>
            <a:schemeClr val="bg1"/>
          </a:solidFill>
          <a:ln>
            <a:solidFill>
              <a:schemeClr val="tx1"/>
            </a:solidFill>
          </a:ln>
        </p:spPr>
        <p:txBody>
          <a:bodyPr wrap="none">
            <a:spAutoFit/>
          </a:bodyPr>
          <a:lstStyle/>
          <a:p>
            <a:r>
              <a:rPr lang="en-US" altLang="ja-JP" smtClean="0"/>
              <a:t>vsComputer</a:t>
            </a:r>
          </a:p>
          <a:p>
            <a:r>
              <a:rPr lang="en-US" altLang="ja-JP" smtClean="0"/>
              <a:t>condition</a:t>
            </a:r>
            <a:endParaRPr lang="ja-JP" altLang="en-US"/>
          </a:p>
        </p:txBody>
      </p:sp>
    </p:spTree>
    <p:extLst>
      <p:ext uri="{BB962C8B-B14F-4D97-AF65-F5344CB8AC3E}">
        <p14:creationId xmlns:p14="http://schemas.microsoft.com/office/powerpoint/2010/main" xmlns="" val="21122279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0388" y="2708920"/>
            <a:ext cx="8023225" cy="3365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221" name="正方形/長方形 7"/>
          <p:cNvSpPr>
            <a:spLocks noChangeArrowheads="1"/>
          </p:cNvSpPr>
          <p:nvPr/>
        </p:nvSpPr>
        <p:spPr bwMode="auto">
          <a:xfrm>
            <a:off x="7273925" y="3285976"/>
            <a:ext cx="79851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ja-JP">
                <a:latin typeface="+mj-lt"/>
              </a:rPr>
              <a:t>N</a:t>
            </a:r>
            <a:r>
              <a:rPr lang="ja-JP" altLang="en-US">
                <a:latin typeface="+mj-lt"/>
              </a:rPr>
              <a:t>＝</a:t>
            </a:r>
            <a:r>
              <a:rPr lang="en-US" altLang="ja-JP">
                <a:latin typeface="+mj-lt"/>
              </a:rPr>
              <a:t>25</a:t>
            </a:r>
          </a:p>
        </p:txBody>
      </p:sp>
      <p:sp>
        <p:nvSpPr>
          <p:cNvPr id="9" name="テキスト ボックス 8"/>
          <p:cNvSpPr txBox="1"/>
          <p:nvPr/>
        </p:nvSpPr>
        <p:spPr bwMode="auto">
          <a:xfrm>
            <a:off x="628650" y="2403326"/>
            <a:ext cx="622286" cy="307777"/>
          </a:xfrm>
          <a:prstGeom prst="rect">
            <a:avLst/>
          </a:prstGeom>
          <a:noFill/>
        </p:spPr>
        <p:txBody>
          <a:bodyPr wrap="none">
            <a:spAutoFit/>
          </a:bodyPr>
          <a:lstStyle/>
          <a:p>
            <a:pPr fontAlgn="auto">
              <a:spcBef>
                <a:spcPts val="0"/>
              </a:spcBef>
              <a:spcAft>
                <a:spcPts val="0"/>
              </a:spcAft>
              <a:defRPr/>
            </a:pPr>
            <a:r>
              <a:rPr lang="en-US" altLang="ja-JP" sz="1400" dirty="0">
                <a:latin typeface="Times New Roman" pitchFamily="18" charset="0"/>
                <a:ea typeface="+mj-ea"/>
                <a:cs typeface="Times New Roman" pitchFamily="18" charset="0"/>
              </a:rPr>
              <a:t>(</a:t>
            </a:r>
            <a:r>
              <a:rPr lang="en-US" altLang="ja-JP" sz="1400" dirty="0" err="1">
                <a:latin typeface="Times New Roman" pitchFamily="18" charset="0"/>
                <a:ea typeface="+mj-ea"/>
                <a:cs typeface="Times New Roman" pitchFamily="18" charset="0"/>
              </a:rPr>
              <a:t>bpm</a:t>
            </a:r>
            <a:r>
              <a:rPr lang="en-US" altLang="ja-JP" sz="1400" dirty="0">
                <a:latin typeface="Times New Roman" pitchFamily="18" charset="0"/>
                <a:ea typeface="+mj-ea"/>
                <a:cs typeface="Times New Roman" pitchFamily="18" charset="0"/>
              </a:rPr>
              <a:t>)</a:t>
            </a:r>
            <a:endParaRPr lang="ja-JP" altLang="en-US" sz="1400" dirty="0">
              <a:latin typeface="Times New Roman" pitchFamily="18" charset="0"/>
              <a:ea typeface="+mj-ea"/>
              <a:cs typeface="Times New Roman" pitchFamily="18" charset="0"/>
            </a:endParaRPr>
          </a:p>
        </p:txBody>
      </p:sp>
      <p:cxnSp>
        <p:nvCxnSpPr>
          <p:cNvPr id="10" name="直線コネクタ 9"/>
          <p:cNvCxnSpPr/>
          <p:nvPr/>
        </p:nvCxnSpPr>
        <p:spPr bwMode="auto">
          <a:xfrm>
            <a:off x="4608513" y="3181201"/>
            <a:ext cx="2000250" cy="0"/>
          </a:xfrm>
          <a:prstGeom prst="line">
            <a:avLst/>
          </a:prstGeom>
          <a:ln w="254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bwMode="auto">
          <a:xfrm>
            <a:off x="3360738" y="3038326"/>
            <a:ext cx="3248025" cy="0"/>
          </a:xfrm>
          <a:prstGeom prst="line">
            <a:avLst/>
          </a:prstGeom>
          <a:ln w="254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bwMode="auto">
          <a:xfrm>
            <a:off x="1431925" y="2895451"/>
            <a:ext cx="5175250" cy="0"/>
          </a:xfrm>
          <a:prstGeom prst="line">
            <a:avLst/>
          </a:prstGeom>
          <a:ln w="254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正方形/長方形 12"/>
          <p:cNvSpPr/>
          <p:nvPr/>
        </p:nvSpPr>
        <p:spPr bwMode="auto">
          <a:xfrm>
            <a:off x="5394325" y="3109764"/>
            <a:ext cx="357188"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4" name="正方形/長方形 13"/>
          <p:cNvSpPr/>
          <p:nvPr/>
        </p:nvSpPr>
        <p:spPr bwMode="auto">
          <a:xfrm>
            <a:off x="5003800" y="2966889"/>
            <a:ext cx="357188"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5" name="正方形/長方形 14"/>
          <p:cNvSpPr/>
          <p:nvPr/>
        </p:nvSpPr>
        <p:spPr bwMode="auto">
          <a:xfrm>
            <a:off x="3932238" y="2824014"/>
            <a:ext cx="357187"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9229" name="テキスト ボックス 15"/>
          <p:cNvSpPr txBox="1">
            <a:spLocks noChangeArrowheads="1"/>
          </p:cNvSpPr>
          <p:nvPr/>
        </p:nvSpPr>
        <p:spPr bwMode="auto">
          <a:xfrm>
            <a:off x="3911600" y="2755751"/>
            <a:ext cx="4143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a:latin typeface="Calibri" pitchFamily="34" charset="0"/>
              </a:rPr>
              <a:t>**</a:t>
            </a:r>
          </a:p>
        </p:txBody>
      </p:sp>
      <p:sp>
        <p:nvSpPr>
          <p:cNvPr id="9230" name="テキスト ボックス 16"/>
          <p:cNvSpPr txBox="1">
            <a:spLocks noChangeArrowheads="1"/>
          </p:cNvSpPr>
          <p:nvPr/>
        </p:nvSpPr>
        <p:spPr bwMode="auto">
          <a:xfrm>
            <a:off x="4981575" y="2892276"/>
            <a:ext cx="4159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a:latin typeface="Calibri" pitchFamily="34" charset="0"/>
              </a:rPr>
              <a:t>**</a:t>
            </a:r>
          </a:p>
        </p:txBody>
      </p:sp>
      <p:sp>
        <p:nvSpPr>
          <p:cNvPr id="9231" name="テキスト ボックス 17"/>
          <p:cNvSpPr txBox="1">
            <a:spLocks noChangeArrowheads="1"/>
          </p:cNvSpPr>
          <p:nvPr/>
        </p:nvSpPr>
        <p:spPr bwMode="auto">
          <a:xfrm>
            <a:off x="5353050" y="3047851"/>
            <a:ext cx="4143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a:latin typeface="Calibri" pitchFamily="34" charset="0"/>
              </a:rPr>
              <a:t>**</a:t>
            </a:r>
          </a:p>
        </p:txBody>
      </p:sp>
      <p:sp>
        <p:nvSpPr>
          <p:cNvPr id="17" name="テキスト ボックス 3"/>
          <p:cNvSpPr txBox="1">
            <a:spLocks noChangeArrowheads="1"/>
          </p:cNvSpPr>
          <p:nvPr/>
        </p:nvSpPr>
        <p:spPr bwMode="auto">
          <a:xfrm>
            <a:off x="142844" y="142852"/>
            <a:ext cx="2547108" cy="461665"/>
          </a:xfrm>
          <a:prstGeom prst="rect">
            <a:avLst/>
          </a:prstGeom>
          <a:noFill/>
          <a:ln w="9525">
            <a:noFill/>
            <a:miter lim="800000"/>
            <a:headEnd/>
            <a:tailEnd/>
          </a:ln>
        </p:spPr>
        <p:txBody>
          <a:bodyPr wrap="none">
            <a:spAutoFit/>
          </a:bodyPr>
          <a:lstStyle/>
          <a:p>
            <a:r>
              <a:rPr lang="en-US" altLang="ja-JP" sz="2400" dirty="0" smtClean="0">
                <a:latin typeface="Calibri" pitchFamily="34" charset="0"/>
                <a:ea typeface="HGP創英角ｺﾞｼｯｸUB" pitchFamily="50" charset="-128"/>
                <a:cs typeface="Calibri" pitchFamily="34" charset="0"/>
              </a:rPr>
              <a:t>Result (Heart Rate)</a:t>
            </a:r>
            <a:endParaRPr lang="ja-JP" altLang="en-US" sz="2400" dirty="0">
              <a:latin typeface="Calibri" pitchFamily="34" charset="0"/>
              <a:ea typeface="HGP創英角ｺﾞｼｯｸUB" pitchFamily="50" charset="-128"/>
              <a:cs typeface="Calibri" pitchFamily="34" charset="0"/>
            </a:endParaRPr>
          </a:p>
        </p:txBody>
      </p:sp>
      <p:sp>
        <p:nvSpPr>
          <p:cNvPr id="18" name="Text Box 21"/>
          <p:cNvSpPr txBox="1">
            <a:spLocks noChangeArrowheads="1"/>
          </p:cNvSpPr>
          <p:nvPr/>
        </p:nvSpPr>
        <p:spPr bwMode="auto">
          <a:xfrm>
            <a:off x="931069" y="6258798"/>
            <a:ext cx="7457355"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600" dirty="0" smtClean="0">
                <a:latin typeface="Calibri" pitchFamily="34" charset="0"/>
                <a:cs typeface="Calibri" pitchFamily="34" charset="0"/>
              </a:rPr>
              <a:t>Figure 3-5. Variation of heart rate during experiment. </a:t>
            </a:r>
            <a:endParaRPr lang="ja-JP" altLang="en-US" sz="1600" dirty="0">
              <a:latin typeface="Calibri" pitchFamily="34" charset="0"/>
              <a:cs typeface="Calibri" pitchFamily="34" charset="0"/>
            </a:endParaRPr>
          </a:p>
        </p:txBody>
      </p:sp>
      <p:sp>
        <p:nvSpPr>
          <p:cNvPr id="19" name="テキスト ボックス 26"/>
          <p:cNvSpPr txBox="1">
            <a:spLocks noChangeArrowheads="1"/>
          </p:cNvSpPr>
          <p:nvPr/>
        </p:nvSpPr>
        <p:spPr bwMode="auto">
          <a:xfrm>
            <a:off x="1115616" y="5868561"/>
            <a:ext cx="546037" cy="338137"/>
          </a:xfrm>
          <a:prstGeom prst="rect">
            <a:avLst/>
          </a:prstGeom>
          <a:noFill/>
          <a:ln w="9525">
            <a:noFill/>
            <a:miter lim="800000"/>
            <a:headEnd/>
            <a:tailEnd/>
          </a:ln>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600" dirty="0" smtClean="0">
                <a:latin typeface="Times New Roman" pitchFamily="18" charset="0"/>
                <a:ea typeface="ＭＳ 明朝" pitchFamily="17" charset="-128"/>
                <a:cs typeface="Times New Roman" pitchFamily="18" charset="0"/>
              </a:rPr>
              <a:t>Rest</a:t>
            </a:r>
            <a:endParaRPr lang="ja-JP" altLang="en-US" sz="1600" dirty="0">
              <a:latin typeface="Times New Roman" pitchFamily="18" charset="0"/>
              <a:ea typeface="ＭＳ 明朝" pitchFamily="17" charset="-128"/>
              <a:cs typeface="Times New Roman" pitchFamily="18" charset="0"/>
            </a:endParaRPr>
          </a:p>
        </p:txBody>
      </p:sp>
      <p:sp>
        <p:nvSpPr>
          <p:cNvPr id="20" name="テキスト ボックス 11"/>
          <p:cNvSpPr txBox="1">
            <a:spLocks noChangeArrowheads="1"/>
          </p:cNvSpPr>
          <p:nvPr/>
        </p:nvSpPr>
        <p:spPr bwMode="auto">
          <a:xfrm>
            <a:off x="4867225" y="5868561"/>
            <a:ext cx="1000919" cy="338554"/>
          </a:xfrm>
          <a:prstGeom prst="rect">
            <a:avLst/>
          </a:prstGeom>
          <a:noFill/>
          <a:ln w="9525">
            <a:noFill/>
            <a:miter lim="800000"/>
            <a:headEnd/>
            <a:tailEnd/>
          </a:ln>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600" dirty="0" smtClean="0">
                <a:latin typeface="Times New Roman" pitchFamily="18" charset="0"/>
                <a:ea typeface="ＭＳ 明朝" pitchFamily="17" charset="-128"/>
                <a:cs typeface="Times New Roman" pitchFamily="18" charset="0"/>
              </a:rPr>
              <a:t>Camera</a:t>
            </a:r>
            <a:endParaRPr lang="ja-JP" altLang="en-US" sz="1600" dirty="0">
              <a:latin typeface="Times New Roman" pitchFamily="18" charset="0"/>
              <a:ea typeface="ＭＳ 明朝" pitchFamily="17" charset="-128"/>
              <a:cs typeface="Times New Roman" pitchFamily="18" charset="0"/>
            </a:endParaRPr>
          </a:p>
        </p:txBody>
      </p:sp>
      <p:sp>
        <p:nvSpPr>
          <p:cNvPr id="21" name="テキスト ボックス 11"/>
          <p:cNvSpPr txBox="1">
            <a:spLocks noChangeArrowheads="1"/>
          </p:cNvSpPr>
          <p:nvPr/>
        </p:nvSpPr>
        <p:spPr bwMode="auto">
          <a:xfrm>
            <a:off x="6300192" y="5868561"/>
            <a:ext cx="648079" cy="338554"/>
          </a:xfrm>
          <a:prstGeom prst="rect">
            <a:avLst/>
          </a:prstGeom>
          <a:noFill/>
          <a:ln w="9525">
            <a:noFill/>
            <a:miter lim="800000"/>
            <a:headEnd/>
            <a:tailEnd/>
          </a:ln>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600" dirty="0" smtClean="0">
                <a:latin typeface="Times New Roman" pitchFamily="18" charset="0"/>
                <a:ea typeface="ＭＳ 明朝" pitchFamily="17" charset="-128"/>
                <a:cs typeface="Times New Roman" pitchFamily="18" charset="0"/>
              </a:rPr>
              <a:t>Fight</a:t>
            </a:r>
            <a:endParaRPr lang="ja-JP" altLang="en-US" sz="1600" dirty="0">
              <a:latin typeface="Times New Roman" pitchFamily="18" charset="0"/>
              <a:ea typeface="ＭＳ 明朝" pitchFamily="17" charset="-128"/>
              <a:cs typeface="Times New Roman" pitchFamily="18" charset="0"/>
            </a:endParaRPr>
          </a:p>
        </p:txBody>
      </p:sp>
      <p:sp>
        <p:nvSpPr>
          <p:cNvPr id="22" name="テキスト ボックス 26"/>
          <p:cNvSpPr txBox="1">
            <a:spLocks noChangeArrowheads="1"/>
          </p:cNvSpPr>
          <p:nvPr/>
        </p:nvSpPr>
        <p:spPr bwMode="auto">
          <a:xfrm>
            <a:off x="2320702" y="5868561"/>
            <a:ext cx="792088" cy="338554"/>
          </a:xfrm>
          <a:prstGeom prst="rect">
            <a:avLst/>
          </a:prstGeom>
          <a:noFill/>
          <a:ln w="9525">
            <a:noFill/>
            <a:miter lim="800000"/>
            <a:headEnd/>
            <a:tailEnd/>
          </a:ln>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600" dirty="0" smtClean="0">
                <a:latin typeface="Times New Roman" pitchFamily="18" charset="0"/>
                <a:ea typeface="ＭＳ 明朝" pitchFamily="17" charset="-128"/>
                <a:cs typeface="Times New Roman" pitchFamily="18" charset="0"/>
              </a:rPr>
              <a:t>Nurse</a:t>
            </a:r>
            <a:endParaRPr lang="ja-JP" altLang="en-US" sz="1600" dirty="0">
              <a:latin typeface="Times New Roman" pitchFamily="18" charset="0"/>
              <a:ea typeface="ＭＳ 明朝" pitchFamily="17" charset="-128"/>
              <a:cs typeface="Times New Roman" pitchFamily="18" charset="0"/>
            </a:endParaRPr>
          </a:p>
        </p:txBody>
      </p:sp>
      <p:sp>
        <p:nvSpPr>
          <p:cNvPr id="23" name="テキスト ボックス 26"/>
          <p:cNvSpPr txBox="1">
            <a:spLocks noChangeArrowheads="1"/>
          </p:cNvSpPr>
          <p:nvPr/>
        </p:nvSpPr>
        <p:spPr bwMode="auto">
          <a:xfrm>
            <a:off x="3635896" y="5868561"/>
            <a:ext cx="792088" cy="338554"/>
          </a:xfrm>
          <a:prstGeom prst="rect">
            <a:avLst/>
          </a:prstGeom>
          <a:noFill/>
          <a:ln w="9525">
            <a:noFill/>
            <a:miter lim="800000"/>
            <a:headEnd/>
            <a:tailEnd/>
          </a:ln>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600" dirty="0" smtClean="0">
                <a:latin typeface="Times New Roman" pitchFamily="18" charset="0"/>
                <a:ea typeface="ＭＳ 明朝" pitchFamily="17" charset="-128"/>
                <a:cs typeface="Times New Roman" pitchFamily="18" charset="0"/>
              </a:rPr>
              <a:t>Patient</a:t>
            </a:r>
            <a:endParaRPr lang="ja-JP" altLang="en-US" sz="1600" dirty="0">
              <a:latin typeface="Times New Roman" pitchFamily="18" charset="0"/>
              <a:ea typeface="ＭＳ 明朝" pitchFamily="17" charset="-128"/>
              <a:cs typeface="Times New Roman" pitchFamily="18" charset="0"/>
            </a:endParaRPr>
          </a:p>
        </p:txBody>
      </p:sp>
      <p:sp>
        <p:nvSpPr>
          <p:cNvPr id="24" name="テキスト ボックス 26"/>
          <p:cNvSpPr txBox="1">
            <a:spLocks noChangeArrowheads="1"/>
          </p:cNvSpPr>
          <p:nvPr/>
        </p:nvSpPr>
        <p:spPr bwMode="auto">
          <a:xfrm>
            <a:off x="7452320" y="5868561"/>
            <a:ext cx="1003275" cy="338554"/>
          </a:xfrm>
          <a:prstGeom prst="rect">
            <a:avLst/>
          </a:prstGeom>
          <a:noFill/>
          <a:ln w="9525">
            <a:noFill/>
            <a:miter lim="800000"/>
            <a:headEnd/>
            <a:tailEnd/>
          </a:ln>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600" dirty="0" smtClean="0">
                <a:latin typeface="Times New Roman" pitchFamily="18" charset="0"/>
                <a:ea typeface="ＭＳ 明朝" pitchFamily="17" charset="-128"/>
                <a:cs typeface="Times New Roman" pitchFamily="18" charset="0"/>
              </a:rPr>
              <a:t>Recovery</a:t>
            </a:r>
            <a:endParaRPr lang="ja-JP" altLang="en-US" sz="1600" dirty="0">
              <a:latin typeface="Times New Roman" pitchFamily="18" charset="0"/>
              <a:ea typeface="ＭＳ 明朝" pitchFamily="17" charset="-128"/>
              <a:cs typeface="Times New Roman" pitchFamily="18" charset="0"/>
            </a:endParaRPr>
          </a:p>
        </p:txBody>
      </p:sp>
      <p:sp>
        <p:nvSpPr>
          <p:cNvPr id="25" name="テキスト ボックス 24"/>
          <p:cNvSpPr txBox="1"/>
          <p:nvPr/>
        </p:nvSpPr>
        <p:spPr>
          <a:xfrm>
            <a:off x="467544" y="836712"/>
            <a:ext cx="8046678" cy="707886"/>
          </a:xfrm>
          <a:prstGeom prst="rect">
            <a:avLst/>
          </a:prstGeom>
          <a:noFill/>
        </p:spPr>
        <p:txBody>
          <a:bodyPr wrap="square" rtlCol="0">
            <a:spAutoFit/>
          </a:bodyPr>
          <a:lstStyle/>
          <a:p>
            <a:r>
              <a:rPr lang="ja-JP" altLang="en-US" sz="2000" dirty="0" smtClean="0"/>
              <a:t>・</a:t>
            </a:r>
            <a:r>
              <a:rPr kumimoji="1" lang="en-US" altLang="ja-JP" sz="2000" dirty="0" smtClean="0"/>
              <a:t>Prominent increase of HR only around the fighting event</a:t>
            </a:r>
            <a:r>
              <a:rPr lang="en-US" altLang="ja-JP" sz="2000" dirty="0" smtClean="0">
                <a:ea typeface="ＭＳ Ｐゴシック" pitchFamily="50" charset="-128"/>
              </a:rPr>
              <a:t>.</a:t>
            </a:r>
          </a:p>
          <a:p>
            <a:r>
              <a:rPr lang="ja-JP" altLang="en-US" sz="2000" dirty="0" smtClean="0">
                <a:ea typeface="ＭＳ Ｐゴシック" pitchFamily="50" charset="-128"/>
              </a:rPr>
              <a:t>・</a:t>
            </a:r>
            <a:r>
              <a:rPr lang="en-US" altLang="ja-JP" sz="2000" dirty="0" smtClean="0">
                <a:ea typeface="ＭＳ Ｐゴシック" pitchFamily="50" charset="-128"/>
              </a:rPr>
              <a:t>Generally lower HR reactivity during wandering. </a:t>
            </a:r>
          </a:p>
        </p:txBody>
      </p:sp>
    </p:spTree>
    <p:extLst>
      <p:ext uri="{BB962C8B-B14F-4D97-AF65-F5344CB8AC3E}">
        <p14:creationId xmlns:p14="http://schemas.microsoft.com/office/powerpoint/2010/main" xmlns="" val="42400304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81223" y="2700209"/>
            <a:ext cx="8023225" cy="3365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172" name="正方形/長方形 5"/>
          <p:cNvSpPr>
            <a:spLocks noChangeArrowheads="1"/>
          </p:cNvSpPr>
          <p:nvPr/>
        </p:nvSpPr>
        <p:spPr bwMode="auto">
          <a:xfrm>
            <a:off x="7452320" y="2993673"/>
            <a:ext cx="79851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ja-JP" dirty="0"/>
              <a:t>N</a:t>
            </a:r>
            <a:r>
              <a:rPr lang="ja-JP" altLang="en-US" dirty="0"/>
              <a:t>＝</a:t>
            </a:r>
            <a:r>
              <a:rPr lang="en-US" altLang="ja-JP" dirty="0"/>
              <a:t>25</a:t>
            </a:r>
          </a:p>
        </p:txBody>
      </p:sp>
      <p:sp>
        <p:nvSpPr>
          <p:cNvPr id="9" name="テキスト ボックス 8"/>
          <p:cNvSpPr txBox="1"/>
          <p:nvPr/>
        </p:nvSpPr>
        <p:spPr>
          <a:xfrm>
            <a:off x="628650" y="2466623"/>
            <a:ext cx="498855" cy="307777"/>
          </a:xfrm>
          <a:prstGeom prst="rect">
            <a:avLst/>
          </a:prstGeom>
          <a:noFill/>
        </p:spPr>
        <p:txBody>
          <a:bodyPr wrap="none">
            <a:spAutoFit/>
          </a:bodyPr>
          <a:lstStyle/>
          <a:p>
            <a:pPr fontAlgn="auto">
              <a:spcBef>
                <a:spcPts val="0"/>
              </a:spcBef>
              <a:spcAft>
                <a:spcPts val="0"/>
              </a:spcAft>
              <a:defRPr/>
            </a:pPr>
            <a:r>
              <a:rPr lang="en-US" altLang="ja-JP" sz="1400" dirty="0">
                <a:latin typeface="Times New Roman" pitchFamily="18" charset="0"/>
                <a:ea typeface="+mj-ea"/>
                <a:cs typeface="Times New Roman" pitchFamily="18" charset="0"/>
              </a:rPr>
              <a:t>(</a:t>
            </a:r>
            <a:r>
              <a:rPr lang="en-US" altLang="ja-JP" sz="1400" dirty="0" err="1">
                <a:latin typeface="Times New Roman" pitchFamily="18" charset="0"/>
                <a:ea typeface="+mj-ea"/>
                <a:cs typeface="Times New Roman" pitchFamily="18" charset="0"/>
              </a:rPr>
              <a:t>μS</a:t>
            </a:r>
            <a:r>
              <a:rPr lang="en-US" altLang="ja-JP" sz="1400" dirty="0">
                <a:latin typeface="Times New Roman" pitchFamily="18" charset="0"/>
                <a:ea typeface="+mj-ea"/>
                <a:cs typeface="Times New Roman" pitchFamily="18" charset="0"/>
              </a:rPr>
              <a:t>)</a:t>
            </a:r>
            <a:endParaRPr lang="ja-JP" altLang="en-US" sz="1400" dirty="0">
              <a:latin typeface="Times New Roman" pitchFamily="18" charset="0"/>
              <a:ea typeface="+mj-ea"/>
              <a:cs typeface="Times New Roman" pitchFamily="18" charset="0"/>
            </a:endParaRPr>
          </a:p>
        </p:txBody>
      </p:sp>
      <p:cxnSp>
        <p:nvCxnSpPr>
          <p:cNvPr id="19" name="直線コネクタ 18"/>
          <p:cNvCxnSpPr/>
          <p:nvPr/>
        </p:nvCxnSpPr>
        <p:spPr>
          <a:xfrm>
            <a:off x="1357313" y="3290536"/>
            <a:ext cx="2000250" cy="0"/>
          </a:xfrm>
          <a:prstGeom prst="line">
            <a:avLst/>
          </a:prstGeom>
          <a:ln w="254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1357313" y="3147661"/>
            <a:ext cx="3357562" cy="0"/>
          </a:xfrm>
          <a:prstGeom prst="line">
            <a:avLst/>
          </a:prstGeom>
          <a:ln w="254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1357313" y="3004786"/>
            <a:ext cx="5286375" cy="0"/>
          </a:xfrm>
          <a:prstGeom prst="line">
            <a:avLst/>
          </a:prstGeom>
          <a:ln w="254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4643438" y="2861911"/>
            <a:ext cx="2000250" cy="0"/>
          </a:xfrm>
          <a:prstGeom prst="line">
            <a:avLst/>
          </a:prstGeom>
          <a:ln w="254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正方形/長方形 28"/>
          <p:cNvSpPr/>
          <p:nvPr/>
        </p:nvSpPr>
        <p:spPr>
          <a:xfrm>
            <a:off x="2143125" y="3219098"/>
            <a:ext cx="357188"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0" name="正方形/長方形 29"/>
          <p:cNvSpPr/>
          <p:nvPr/>
        </p:nvSpPr>
        <p:spPr>
          <a:xfrm>
            <a:off x="3000375" y="3076223"/>
            <a:ext cx="357188"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1" name="正方形/長方形 30"/>
          <p:cNvSpPr/>
          <p:nvPr/>
        </p:nvSpPr>
        <p:spPr>
          <a:xfrm>
            <a:off x="3857625" y="2933348"/>
            <a:ext cx="357188"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2" name="正方形/長方形 31"/>
          <p:cNvSpPr/>
          <p:nvPr/>
        </p:nvSpPr>
        <p:spPr>
          <a:xfrm>
            <a:off x="5500688" y="2790473"/>
            <a:ext cx="357187"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7183" name="テキスト ボックス 32"/>
          <p:cNvSpPr txBox="1">
            <a:spLocks noChangeArrowheads="1"/>
          </p:cNvSpPr>
          <p:nvPr/>
        </p:nvSpPr>
        <p:spPr bwMode="auto">
          <a:xfrm>
            <a:off x="3836988" y="2865086"/>
            <a:ext cx="41592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a:latin typeface="Calibri" pitchFamily="34" charset="0"/>
              </a:rPr>
              <a:t>**</a:t>
            </a:r>
          </a:p>
        </p:txBody>
      </p:sp>
      <p:sp>
        <p:nvSpPr>
          <p:cNvPr id="7184" name="テキスト ボックス 33"/>
          <p:cNvSpPr txBox="1">
            <a:spLocks noChangeArrowheads="1"/>
          </p:cNvSpPr>
          <p:nvPr/>
        </p:nvSpPr>
        <p:spPr bwMode="auto">
          <a:xfrm>
            <a:off x="2965450" y="2992086"/>
            <a:ext cx="41592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a:latin typeface="Calibri" pitchFamily="34" charset="0"/>
              </a:rPr>
              <a:t>**</a:t>
            </a:r>
          </a:p>
        </p:txBody>
      </p:sp>
      <p:sp>
        <p:nvSpPr>
          <p:cNvPr id="7185" name="テキスト ボックス 34"/>
          <p:cNvSpPr txBox="1">
            <a:spLocks noChangeArrowheads="1"/>
          </p:cNvSpPr>
          <p:nvPr/>
        </p:nvSpPr>
        <p:spPr bwMode="auto">
          <a:xfrm>
            <a:off x="2087563" y="3166711"/>
            <a:ext cx="41592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a:latin typeface="Calibri" pitchFamily="34" charset="0"/>
              </a:rPr>
              <a:t>**</a:t>
            </a:r>
          </a:p>
        </p:txBody>
      </p:sp>
      <p:sp>
        <p:nvSpPr>
          <p:cNvPr id="7186" name="テキスト ボックス 27"/>
          <p:cNvSpPr txBox="1">
            <a:spLocks noChangeArrowheads="1"/>
          </p:cNvSpPr>
          <p:nvPr/>
        </p:nvSpPr>
        <p:spPr bwMode="auto">
          <a:xfrm>
            <a:off x="5526088" y="2731736"/>
            <a:ext cx="30003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a:latin typeface="Calibri" pitchFamily="34" charset="0"/>
              </a:rPr>
              <a:t>*</a:t>
            </a:r>
          </a:p>
        </p:txBody>
      </p:sp>
      <p:sp>
        <p:nvSpPr>
          <p:cNvPr id="22" name="テキスト ボックス 3"/>
          <p:cNvSpPr txBox="1">
            <a:spLocks noChangeArrowheads="1"/>
          </p:cNvSpPr>
          <p:nvPr/>
        </p:nvSpPr>
        <p:spPr bwMode="auto">
          <a:xfrm>
            <a:off x="142844" y="142852"/>
            <a:ext cx="3424784" cy="461665"/>
          </a:xfrm>
          <a:prstGeom prst="rect">
            <a:avLst/>
          </a:prstGeom>
          <a:noFill/>
          <a:ln w="9525">
            <a:noFill/>
            <a:miter lim="800000"/>
            <a:headEnd/>
            <a:tailEnd/>
          </a:ln>
        </p:spPr>
        <p:txBody>
          <a:bodyPr wrap="none">
            <a:spAutoFit/>
          </a:bodyPr>
          <a:lstStyle/>
          <a:p>
            <a:r>
              <a:rPr lang="en-US" altLang="ja-JP" sz="2400" dirty="0" smtClean="0">
                <a:latin typeface="Calibri" pitchFamily="34" charset="0"/>
                <a:ea typeface="HGP創英角ｺﾞｼｯｸUB" pitchFamily="50" charset="-128"/>
                <a:cs typeface="Calibri" pitchFamily="34" charset="0"/>
              </a:rPr>
              <a:t>Result (Skin Conductance)</a:t>
            </a:r>
            <a:endParaRPr lang="ja-JP" altLang="en-US" sz="2400" dirty="0">
              <a:latin typeface="Calibri" pitchFamily="34" charset="0"/>
              <a:ea typeface="HGP創英角ｺﾞｼｯｸUB" pitchFamily="50" charset="-128"/>
              <a:cs typeface="Calibri" pitchFamily="34" charset="0"/>
            </a:endParaRPr>
          </a:p>
        </p:txBody>
      </p:sp>
      <p:sp>
        <p:nvSpPr>
          <p:cNvPr id="24" name="Text Box 21"/>
          <p:cNvSpPr txBox="1">
            <a:spLocks noChangeArrowheads="1"/>
          </p:cNvSpPr>
          <p:nvPr/>
        </p:nvSpPr>
        <p:spPr bwMode="auto">
          <a:xfrm>
            <a:off x="931069" y="6258798"/>
            <a:ext cx="7457355"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600" dirty="0" smtClean="0">
                <a:latin typeface="Calibri" pitchFamily="34" charset="0"/>
                <a:cs typeface="Calibri" pitchFamily="34" charset="0"/>
              </a:rPr>
              <a:t>Figure 3-6. Variation of skin conductance during experiment. </a:t>
            </a:r>
            <a:endParaRPr lang="ja-JP" altLang="en-US" sz="1600" dirty="0">
              <a:latin typeface="Calibri" pitchFamily="34" charset="0"/>
              <a:cs typeface="Calibri" pitchFamily="34" charset="0"/>
            </a:endParaRPr>
          </a:p>
        </p:txBody>
      </p:sp>
      <p:sp>
        <p:nvSpPr>
          <p:cNvPr id="26" name="テキスト ボックス 26"/>
          <p:cNvSpPr txBox="1">
            <a:spLocks noChangeArrowheads="1"/>
          </p:cNvSpPr>
          <p:nvPr/>
        </p:nvSpPr>
        <p:spPr bwMode="auto">
          <a:xfrm>
            <a:off x="1115616" y="5868561"/>
            <a:ext cx="546037" cy="338137"/>
          </a:xfrm>
          <a:prstGeom prst="rect">
            <a:avLst/>
          </a:prstGeom>
          <a:noFill/>
          <a:ln w="9525">
            <a:noFill/>
            <a:miter lim="800000"/>
            <a:headEnd/>
            <a:tailEnd/>
          </a:ln>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600" dirty="0" smtClean="0">
                <a:latin typeface="Times New Roman" pitchFamily="18" charset="0"/>
                <a:ea typeface="ＭＳ 明朝" pitchFamily="17" charset="-128"/>
                <a:cs typeface="Times New Roman" pitchFamily="18" charset="0"/>
              </a:rPr>
              <a:t>Rest</a:t>
            </a:r>
            <a:endParaRPr lang="ja-JP" altLang="en-US" sz="1600" dirty="0">
              <a:latin typeface="Times New Roman" pitchFamily="18" charset="0"/>
              <a:ea typeface="ＭＳ 明朝" pitchFamily="17" charset="-128"/>
              <a:cs typeface="Times New Roman" pitchFamily="18" charset="0"/>
            </a:endParaRPr>
          </a:p>
        </p:txBody>
      </p:sp>
      <p:sp>
        <p:nvSpPr>
          <p:cNvPr id="27" name="テキスト ボックス 11"/>
          <p:cNvSpPr txBox="1">
            <a:spLocks noChangeArrowheads="1"/>
          </p:cNvSpPr>
          <p:nvPr/>
        </p:nvSpPr>
        <p:spPr bwMode="auto">
          <a:xfrm>
            <a:off x="4867225" y="5868561"/>
            <a:ext cx="1000919" cy="338554"/>
          </a:xfrm>
          <a:prstGeom prst="rect">
            <a:avLst/>
          </a:prstGeom>
          <a:noFill/>
          <a:ln w="9525">
            <a:noFill/>
            <a:miter lim="800000"/>
            <a:headEnd/>
            <a:tailEnd/>
          </a:ln>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600" dirty="0" smtClean="0">
                <a:latin typeface="Times New Roman" pitchFamily="18" charset="0"/>
                <a:ea typeface="ＭＳ 明朝" pitchFamily="17" charset="-128"/>
                <a:cs typeface="Times New Roman" pitchFamily="18" charset="0"/>
              </a:rPr>
              <a:t>Camera</a:t>
            </a:r>
            <a:endParaRPr lang="ja-JP" altLang="en-US" sz="1600" dirty="0">
              <a:latin typeface="Times New Roman" pitchFamily="18" charset="0"/>
              <a:ea typeface="ＭＳ 明朝" pitchFamily="17" charset="-128"/>
              <a:cs typeface="Times New Roman" pitchFamily="18" charset="0"/>
            </a:endParaRPr>
          </a:p>
        </p:txBody>
      </p:sp>
      <p:sp>
        <p:nvSpPr>
          <p:cNvPr id="28" name="テキスト ボックス 11"/>
          <p:cNvSpPr txBox="1">
            <a:spLocks noChangeArrowheads="1"/>
          </p:cNvSpPr>
          <p:nvPr/>
        </p:nvSpPr>
        <p:spPr bwMode="auto">
          <a:xfrm>
            <a:off x="6300192" y="5868561"/>
            <a:ext cx="648079" cy="338554"/>
          </a:xfrm>
          <a:prstGeom prst="rect">
            <a:avLst/>
          </a:prstGeom>
          <a:noFill/>
          <a:ln w="9525">
            <a:noFill/>
            <a:miter lim="800000"/>
            <a:headEnd/>
            <a:tailEnd/>
          </a:ln>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600" dirty="0" smtClean="0">
                <a:latin typeface="Times New Roman" pitchFamily="18" charset="0"/>
                <a:ea typeface="ＭＳ 明朝" pitchFamily="17" charset="-128"/>
                <a:cs typeface="Times New Roman" pitchFamily="18" charset="0"/>
              </a:rPr>
              <a:t>Fight</a:t>
            </a:r>
            <a:endParaRPr lang="ja-JP" altLang="en-US" sz="1600" dirty="0">
              <a:latin typeface="Times New Roman" pitchFamily="18" charset="0"/>
              <a:ea typeface="ＭＳ 明朝" pitchFamily="17" charset="-128"/>
              <a:cs typeface="Times New Roman" pitchFamily="18" charset="0"/>
            </a:endParaRPr>
          </a:p>
        </p:txBody>
      </p:sp>
      <p:sp>
        <p:nvSpPr>
          <p:cNvPr id="33" name="テキスト ボックス 26"/>
          <p:cNvSpPr txBox="1">
            <a:spLocks noChangeArrowheads="1"/>
          </p:cNvSpPr>
          <p:nvPr/>
        </p:nvSpPr>
        <p:spPr bwMode="auto">
          <a:xfrm>
            <a:off x="2320702" y="5868561"/>
            <a:ext cx="792088" cy="338554"/>
          </a:xfrm>
          <a:prstGeom prst="rect">
            <a:avLst/>
          </a:prstGeom>
          <a:noFill/>
          <a:ln w="9525">
            <a:noFill/>
            <a:miter lim="800000"/>
            <a:headEnd/>
            <a:tailEnd/>
          </a:ln>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600" dirty="0" smtClean="0">
                <a:latin typeface="Times New Roman" pitchFamily="18" charset="0"/>
                <a:ea typeface="ＭＳ 明朝" pitchFamily="17" charset="-128"/>
                <a:cs typeface="Times New Roman" pitchFamily="18" charset="0"/>
              </a:rPr>
              <a:t>Nurse</a:t>
            </a:r>
            <a:endParaRPr lang="ja-JP" altLang="en-US" sz="1600" dirty="0">
              <a:latin typeface="Times New Roman" pitchFamily="18" charset="0"/>
              <a:ea typeface="ＭＳ 明朝" pitchFamily="17" charset="-128"/>
              <a:cs typeface="Times New Roman" pitchFamily="18" charset="0"/>
            </a:endParaRPr>
          </a:p>
        </p:txBody>
      </p:sp>
      <p:sp>
        <p:nvSpPr>
          <p:cNvPr id="34" name="テキスト ボックス 26"/>
          <p:cNvSpPr txBox="1">
            <a:spLocks noChangeArrowheads="1"/>
          </p:cNvSpPr>
          <p:nvPr/>
        </p:nvSpPr>
        <p:spPr bwMode="auto">
          <a:xfrm>
            <a:off x="3635896" y="5868561"/>
            <a:ext cx="792088" cy="338554"/>
          </a:xfrm>
          <a:prstGeom prst="rect">
            <a:avLst/>
          </a:prstGeom>
          <a:noFill/>
          <a:ln w="9525">
            <a:noFill/>
            <a:miter lim="800000"/>
            <a:headEnd/>
            <a:tailEnd/>
          </a:ln>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600" dirty="0" smtClean="0">
                <a:latin typeface="Times New Roman" pitchFamily="18" charset="0"/>
                <a:ea typeface="ＭＳ 明朝" pitchFamily="17" charset="-128"/>
                <a:cs typeface="Times New Roman" pitchFamily="18" charset="0"/>
              </a:rPr>
              <a:t>Patient</a:t>
            </a:r>
            <a:endParaRPr lang="ja-JP" altLang="en-US" sz="1600" dirty="0">
              <a:latin typeface="Times New Roman" pitchFamily="18" charset="0"/>
              <a:ea typeface="ＭＳ 明朝" pitchFamily="17" charset="-128"/>
              <a:cs typeface="Times New Roman" pitchFamily="18" charset="0"/>
            </a:endParaRPr>
          </a:p>
        </p:txBody>
      </p:sp>
      <p:sp>
        <p:nvSpPr>
          <p:cNvPr id="35" name="テキスト ボックス 26"/>
          <p:cNvSpPr txBox="1">
            <a:spLocks noChangeArrowheads="1"/>
          </p:cNvSpPr>
          <p:nvPr/>
        </p:nvSpPr>
        <p:spPr bwMode="auto">
          <a:xfrm>
            <a:off x="7452320" y="5868561"/>
            <a:ext cx="1003275" cy="338554"/>
          </a:xfrm>
          <a:prstGeom prst="rect">
            <a:avLst/>
          </a:prstGeom>
          <a:noFill/>
          <a:ln w="9525">
            <a:noFill/>
            <a:miter lim="800000"/>
            <a:headEnd/>
            <a:tailEnd/>
          </a:ln>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600" dirty="0" smtClean="0">
                <a:latin typeface="Times New Roman" pitchFamily="18" charset="0"/>
                <a:ea typeface="ＭＳ 明朝" pitchFamily="17" charset="-128"/>
                <a:cs typeface="Times New Roman" pitchFamily="18" charset="0"/>
              </a:rPr>
              <a:t>Recovery</a:t>
            </a:r>
            <a:endParaRPr lang="ja-JP" altLang="en-US" sz="1600" dirty="0">
              <a:latin typeface="Times New Roman" pitchFamily="18" charset="0"/>
              <a:ea typeface="ＭＳ 明朝" pitchFamily="17" charset="-128"/>
              <a:cs typeface="Times New Roman" pitchFamily="18" charset="0"/>
            </a:endParaRPr>
          </a:p>
        </p:txBody>
      </p:sp>
      <p:sp>
        <p:nvSpPr>
          <p:cNvPr id="36" name="テキスト ボックス 35"/>
          <p:cNvSpPr txBox="1"/>
          <p:nvPr/>
        </p:nvSpPr>
        <p:spPr>
          <a:xfrm>
            <a:off x="467544" y="836712"/>
            <a:ext cx="8046678" cy="707886"/>
          </a:xfrm>
          <a:prstGeom prst="rect">
            <a:avLst/>
          </a:prstGeom>
          <a:noFill/>
        </p:spPr>
        <p:txBody>
          <a:bodyPr wrap="square" rtlCol="0">
            <a:spAutoFit/>
          </a:bodyPr>
          <a:lstStyle/>
          <a:p>
            <a:r>
              <a:rPr lang="ja-JP" altLang="en-US" sz="2000" dirty="0" smtClean="0"/>
              <a:t>・</a:t>
            </a:r>
            <a:r>
              <a:rPr lang="en-US" altLang="ja-JP" sz="2000" dirty="0" smtClean="0"/>
              <a:t>Increased from the rest and sustained the value through the wandering.</a:t>
            </a:r>
          </a:p>
          <a:p>
            <a:r>
              <a:rPr lang="ja-JP" altLang="en-US" sz="2000" dirty="0" smtClean="0"/>
              <a:t>・</a:t>
            </a:r>
            <a:r>
              <a:rPr lang="en-US" altLang="ja-JP" sz="2000" dirty="0" smtClean="0"/>
              <a:t>Increased more around the fighting event.</a:t>
            </a:r>
            <a:endParaRPr kumimoji="1" lang="en-US" altLang="ja-JP" sz="2000" dirty="0"/>
          </a:p>
        </p:txBody>
      </p:sp>
    </p:spTree>
    <p:extLst>
      <p:ext uri="{BB962C8B-B14F-4D97-AF65-F5344CB8AC3E}">
        <p14:creationId xmlns:p14="http://schemas.microsoft.com/office/powerpoint/2010/main" xmlns="" val="7003255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0388" y="2772217"/>
            <a:ext cx="8023225" cy="3365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197" name="正方形/長方形 7"/>
          <p:cNvSpPr>
            <a:spLocks noChangeArrowheads="1"/>
          </p:cNvSpPr>
          <p:nvPr/>
        </p:nvSpPr>
        <p:spPr bwMode="auto">
          <a:xfrm>
            <a:off x="7358063" y="5219348"/>
            <a:ext cx="7985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ja-JP" dirty="0">
                <a:latin typeface="Calibri" pitchFamily="34" charset="0"/>
              </a:rPr>
              <a:t>N</a:t>
            </a:r>
            <a:r>
              <a:rPr lang="ja-JP" altLang="en-US" dirty="0">
                <a:latin typeface="Calibri" pitchFamily="34" charset="0"/>
              </a:rPr>
              <a:t>＝</a:t>
            </a:r>
            <a:r>
              <a:rPr lang="en-US" altLang="ja-JP" dirty="0">
                <a:latin typeface="Calibri" pitchFamily="34" charset="0"/>
              </a:rPr>
              <a:t>25</a:t>
            </a:r>
          </a:p>
        </p:txBody>
      </p:sp>
      <p:sp>
        <p:nvSpPr>
          <p:cNvPr id="9" name="テキスト ボックス 8"/>
          <p:cNvSpPr txBox="1"/>
          <p:nvPr/>
        </p:nvSpPr>
        <p:spPr bwMode="auto">
          <a:xfrm>
            <a:off x="428625" y="2466623"/>
            <a:ext cx="1255713" cy="307975"/>
          </a:xfrm>
          <a:prstGeom prst="rect">
            <a:avLst/>
          </a:prstGeom>
          <a:noFill/>
        </p:spPr>
        <p:txBody>
          <a:bodyPr wrap="none">
            <a:spAutoFit/>
          </a:bodyPr>
          <a:lstStyle/>
          <a:p>
            <a:pPr fontAlgn="auto">
              <a:spcBef>
                <a:spcPts val="0"/>
              </a:spcBef>
              <a:spcAft>
                <a:spcPts val="0"/>
              </a:spcAft>
              <a:defRPr/>
            </a:pPr>
            <a:r>
              <a:rPr lang="en-US" altLang="ja-JP" sz="1400" dirty="0">
                <a:latin typeface="Times New Roman" pitchFamily="18" charset="0"/>
                <a:ea typeface="+mj-ea"/>
                <a:cs typeface="Times New Roman" pitchFamily="18" charset="0"/>
              </a:rPr>
              <a:t>(ml/</a:t>
            </a:r>
            <a:r>
              <a:rPr lang="en-US" altLang="ja-JP" sz="1400" dirty="0" err="1">
                <a:latin typeface="Times New Roman" pitchFamily="18" charset="0"/>
                <a:ea typeface="+mj-ea"/>
                <a:cs typeface="Times New Roman" pitchFamily="18" charset="0"/>
              </a:rPr>
              <a:t>100g</a:t>
            </a:r>
            <a:r>
              <a:rPr lang="en-US" altLang="ja-JP" sz="1400" dirty="0">
                <a:latin typeface="Times New Roman" pitchFamily="18" charset="0"/>
                <a:ea typeface="+mj-ea"/>
                <a:cs typeface="Times New Roman" pitchFamily="18" charset="0"/>
              </a:rPr>
              <a:t>/min)</a:t>
            </a:r>
            <a:endParaRPr lang="ja-JP" altLang="en-US" sz="1400" dirty="0">
              <a:latin typeface="Times New Roman" pitchFamily="18" charset="0"/>
              <a:ea typeface="+mj-ea"/>
              <a:cs typeface="Times New Roman" pitchFamily="18" charset="0"/>
            </a:endParaRPr>
          </a:p>
        </p:txBody>
      </p:sp>
      <p:cxnSp>
        <p:nvCxnSpPr>
          <p:cNvPr id="10" name="直線コネクタ 9"/>
          <p:cNvCxnSpPr/>
          <p:nvPr/>
        </p:nvCxnSpPr>
        <p:spPr bwMode="auto">
          <a:xfrm>
            <a:off x="1485900" y="3290536"/>
            <a:ext cx="2000250" cy="0"/>
          </a:xfrm>
          <a:prstGeom prst="line">
            <a:avLst/>
          </a:prstGeom>
          <a:ln w="254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bwMode="auto">
          <a:xfrm>
            <a:off x="1485900" y="3147661"/>
            <a:ext cx="3248025" cy="0"/>
          </a:xfrm>
          <a:prstGeom prst="line">
            <a:avLst/>
          </a:prstGeom>
          <a:ln w="254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bwMode="auto">
          <a:xfrm>
            <a:off x="1485900" y="3004786"/>
            <a:ext cx="5176838" cy="0"/>
          </a:xfrm>
          <a:prstGeom prst="line">
            <a:avLst/>
          </a:prstGeom>
          <a:ln w="254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正方形/長方形 13"/>
          <p:cNvSpPr/>
          <p:nvPr/>
        </p:nvSpPr>
        <p:spPr bwMode="auto">
          <a:xfrm>
            <a:off x="2271713" y="3219098"/>
            <a:ext cx="357187"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5" name="正方形/長方形 14"/>
          <p:cNvSpPr/>
          <p:nvPr/>
        </p:nvSpPr>
        <p:spPr bwMode="auto">
          <a:xfrm>
            <a:off x="3128963" y="3076223"/>
            <a:ext cx="357187"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6" name="正方形/長方形 15"/>
          <p:cNvSpPr/>
          <p:nvPr/>
        </p:nvSpPr>
        <p:spPr bwMode="auto">
          <a:xfrm>
            <a:off x="3986213" y="2933348"/>
            <a:ext cx="357187"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8205" name="テキスト ボックス 17"/>
          <p:cNvSpPr txBox="1">
            <a:spLocks noChangeArrowheads="1"/>
          </p:cNvSpPr>
          <p:nvPr/>
        </p:nvSpPr>
        <p:spPr bwMode="auto">
          <a:xfrm>
            <a:off x="3967163" y="2865086"/>
            <a:ext cx="41433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a:latin typeface="Calibri" pitchFamily="34" charset="0"/>
              </a:rPr>
              <a:t>**</a:t>
            </a:r>
          </a:p>
        </p:txBody>
      </p:sp>
      <p:sp>
        <p:nvSpPr>
          <p:cNvPr id="8206" name="テキスト ボックス 18"/>
          <p:cNvSpPr txBox="1">
            <a:spLocks noChangeArrowheads="1"/>
          </p:cNvSpPr>
          <p:nvPr/>
        </p:nvSpPr>
        <p:spPr bwMode="auto">
          <a:xfrm>
            <a:off x="3095625" y="2992086"/>
            <a:ext cx="41433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a:latin typeface="Calibri" pitchFamily="34" charset="0"/>
              </a:rPr>
              <a:t>**</a:t>
            </a:r>
          </a:p>
        </p:txBody>
      </p:sp>
      <p:sp>
        <p:nvSpPr>
          <p:cNvPr id="8207" name="テキスト ボックス 19"/>
          <p:cNvSpPr txBox="1">
            <a:spLocks noChangeArrowheads="1"/>
          </p:cNvSpPr>
          <p:nvPr/>
        </p:nvSpPr>
        <p:spPr bwMode="auto">
          <a:xfrm>
            <a:off x="2217738" y="3166711"/>
            <a:ext cx="41433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a:latin typeface="Calibri" pitchFamily="34" charset="0"/>
              </a:rPr>
              <a:t>**</a:t>
            </a:r>
          </a:p>
        </p:txBody>
      </p:sp>
      <p:sp>
        <p:nvSpPr>
          <p:cNvPr id="17" name="テキスト ボックス 3"/>
          <p:cNvSpPr txBox="1">
            <a:spLocks noChangeArrowheads="1"/>
          </p:cNvSpPr>
          <p:nvPr/>
        </p:nvSpPr>
        <p:spPr bwMode="auto">
          <a:xfrm>
            <a:off x="142844" y="142852"/>
            <a:ext cx="3439211" cy="461665"/>
          </a:xfrm>
          <a:prstGeom prst="rect">
            <a:avLst/>
          </a:prstGeom>
          <a:noFill/>
          <a:ln w="9525">
            <a:noFill/>
            <a:miter lim="800000"/>
            <a:headEnd/>
            <a:tailEnd/>
          </a:ln>
        </p:spPr>
        <p:txBody>
          <a:bodyPr wrap="none">
            <a:spAutoFit/>
          </a:bodyPr>
          <a:lstStyle/>
          <a:p>
            <a:r>
              <a:rPr lang="en-US" altLang="ja-JP" sz="2400" dirty="0" smtClean="0">
                <a:latin typeface="Calibri" pitchFamily="34" charset="0"/>
                <a:ea typeface="HGP創英角ｺﾞｼｯｸUB" pitchFamily="50" charset="-128"/>
                <a:cs typeface="Calibri" pitchFamily="34" charset="0"/>
              </a:rPr>
              <a:t>Result (Finger Blood Flow)</a:t>
            </a:r>
            <a:endParaRPr lang="ja-JP" altLang="en-US" sz="2400" dirty="0">
              <a:latin typeface="Calibri" pitchFamily="34" charset="0"/>
              <a:ea typeface="HGP創英角ｺﾞｼｯｸUB" pitchFamily="50" charset="-128"/>
              <a:cs typeface="Calibri" pitchFamily="34" charset="0"/>
            </a:endParaRPr>
          </a:p>
        </p:txBody>
      </p:sp>
      <p:sp>
        <p:nvSpPr>
          <p:cNvPr id="18" name="Text Box 21"/>
          <p:cNvSpPr txBox="1">
            <a:spLocks noChangeArrowheads="1"/>
          </p:cNvSpPr>
          <p:nvPr/>
        </p:nvSpPr>
        <p:spPr bwMode="auto">
          <a:xfrm>
            <a:off x="931069" y="6258798"/>
            <a:ext cx="7457355"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600" dirty="0" smtClean="0">
                <a:latin typeface="Calibri" pitchFamily="34" charset="0"/>
                <a:cs typeface="Calibri" pitchFamily="34" charset="0"/>
              </a:rPr>
              <a:t>Figure 3-7. Variation of finger blood flow during experiment. </a:t>
            </a:r>
            <a:endParaRPr lang="ja-JP" altLang="en-US" sz="1600" dirty="0">
              <a:latin typeface="Calibri" pitchFamily="34" charset="0"/>
              <a:cs typeface="Calibri" pitchFamily="34" charset="0"/>
            </a:endParaRPr>
          </a:p>
        </p:txBody>
      </p:sp>
      <p:sp>
        <p:nvSpPr>
          <p:cNvPr id="19" name="テキスト ボックス 26"/>
          <p:cNvSpPr txBox="1">
            <a:spLocks noChangeArrowheads="1"/>
          </p:cNvSpPr>
          <p:nvPr/>
        </p:nvSpPr>
        <p:spPr bwMode="auto">
          <a:xfrm>
            <a:off x="1115616" y="5868561"/>
            <a:ext cx="546037" cy="338137"/>
          </a:xfrm>
          <a:prstGeom prst="rect">
            <a:avLst/>
          </a:prstGeom>
          <a:noFill/>
          <a:ln w="9525">
            <a:noFill/>
            <a:miter lim="800000"/>
            <a:headEnd/>
            <a:tailEnd/>
          </a:ln>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600" dirty="0" smtClean="0">
                <a:latin typeface="Times New Roman" pitchFamily="18" charset="0"/>
                <a:ea typeface="ＭＳ 明朝" pitchFamily="17" charset="-128"/>
                <a:cs typeface="Times New Roman" pitchFamily="18" charset="0"/>
              </a:rPr>
              <a:t>Rest</a:t>
            </a:r>
            <a:endParaRPr lang="ja-JP" altLang="en-US" sz="1600" dirty="0">
              <a:latin typeface="Times New Roman" pitchFamily="18" charset="0"/>
              <a:ea typeface="ＭＳ 明朝" pitchFamily="17" charset="-128"/>
              <a:cs typeface="Times New Roman" pitchFamily="18" charset="0"/>
            </a:endParaRPr>
          </a:p>
        </p:txBody>
      </p:sp>
      <p:sp>
        <p:nvSpPr>
          <p:cNvPr id="20" name="テキスト ボックス 11"/>
          <p:cNvSpPr txBox="1">
            <a:spLocks noChangeArrowheads="1"/>
          </p:cNvSpPr>
          <p:nvPr/>
        </p:nvSpPr>
        <p:spPr bwMode="auto">
          <a:xfrm>
            <a:off x="4867225" y="5868561"/>
            <a:ext cx="1000919" cy="338554"/>
          </a:xfrm>
          <a:prstGeom prst="rect">
            <a:avLst/>
          </a:prstGeom>
          <a:noFill/>
          <a:ln w="9525">
            <a:noFill/>
            <a:miter lim="800000"/>
            <a:headEnd/>
            <a:tailEnd/>
          </a:ln>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600" dirty="0" smtClean="0">
                <a:latin typeface="Times New Roman" pitchFamily="18" charset="0"/>
                <a:ea typeface="ＭＳ 明朝" pitchFamily="17" charset="-128"/>
                <a:cs typeface="Times New Roman" pitchFamily="18" charset="0"/>
              </a:rPr>
              <a:t>Camera</a:t>
            </a:r>
            <a:endParaRPr lang="ja-JP" altLang="en-US" sz="1600" dirty="0">
              <a:latin typeface="Times New Roman" pitchFamily="18" charset="0"/>
              <a:ea typeface="ＭＳ 明朝" pitchFamily="17" charset="-128"/>
              <a:cs typeface="Times New Roman" pitchFamily="18" charset="0"/>
            </a:endParaRPr>
          </a:p>
        </p:txBody>
      </p:sp>
      <p:sp>
        <p:nvSpPr>
          <p:cNvPr id="21" name="テキスト ボックス 11"/>
          <p:cNvSpPr txBox="1">
            <a:spLocks noChangeArrowheads="1"/>
          </p:cNvSpPr>
          <p:nvPr/>
        </p:nvSpPr>
        <p:spPr bwMode="auto">
          <a:xfrm>
            <a:off x="6300192" y="5868561"/>
            <a:ext cx="648079" cy="338554"/>
          </a:xfrm>
          <a:prstGeom prst="rect">
            <a:avLst/>
          </a:prstGeom>
          <a:noFill/>
          <a:ln w="9525">
            <a:noFill/>
            <a:miter lim="800000"/>
            <a:headEnd/>
            <a:tailEnd/>
          </a:ln>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600" dirty="0" smtClean="0">
                <a:latin typeface="Times New Roman" pitchFamily="18" charset="0"/>
                <a:ea typeface="ＭＳ 明朝" pitchFamily="17" charset="-128"/>
                <a:cs typeface="Times New Roman" pitchFamily="18" charset="0"/>
              </a:rPr>
              <a:t>Fight</a:t>
            </a:r>
            <a:endParaRPr lang="ja-JP" altLang="en-US" sz="1600" dirty="0">
              <a:latin typeface="Times New Roman" pitchFamily="18" charset="0"/>
              <a:ea typeface="ＭＳ 明朝" pitchFamily="17" charset="-128"/>
              <a:cs typeface="Times New Roman" pitchFamily="18" charset="0"/>
            </a:endParaRPr>
          </a:p>
        </p:txBody>
      </p:sp>
      <p:sp>
        <p:nvSpPr>
          <p:cNvPr id="22" name="テキスト ボックス 26"/>
          <p:cNvSpPr txBox="1">
            <a:spLocks noChangeArrowheads="1"/>
          </p:cNvSpPr>
          <p:nvPr/>
        </p:nvSpPr>
        <p:spPr bwMode="auto">
          <a:xfrm>
            <a:off x="2320702" y="5868561"/>
            <a:ext cx="792088" cy="338554"/>
          </a:xfrm>
          <a:prstGeom prst="rect">
            <a:avLst/>
          </a:prstGeom>
          <a:noFill/>
          <a:ln w="9525">
            <a:noFill/>
            <a:miter lim="800000"/>
            <a:headEnd/>
            <a:tailEnd/>
          </a:ln>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600" dirty="0" smtClean="0">
                <a:latin typeface="Times New Roman" pitchFamily="18" charset="0"/>
                <a:ea typeface="ＭＳ 明朝" pitchFamily="17" charset="-128"/>
                <a:cs typeface="Times New Roman" pitchFamily="18" charset="0"/>
              </a:rPr>
              <a:t>Nurse</a:t>
            </a:r>
            <a:endParaRPr lang="ja-JP" altLang="en-US" sz="1600" dirty="0">
              <a:latin typeface="Times New Roman" pitchFamily="18" charset="0"/>
              <a:ea typeface="ＭＳ 明朝" pitchFamily="17" charset="-128"/>
              <a:cs typeface="Times New Roman" pitchFamily="18" charset="0"/>
            </a:endParaRPr>
          </a:p>
        </p:txBody>
      </p:sp>
      <p:sp>
        <p:nvSpPr>
          <p:cNvPr id="23" name="テキスト ボックス 26"/>
          <p:cNvSpPr txBox="1">
            <a:spLocks noChangeArrowheads="1"/>
          </p:cNvSpPr>
          <p:nvPr/>
        </p:nvSpPr>
        <p:spPr bwMode="auto">
          <a:xfrm>
            <a:off x="3635896" y="5868561"/>
            <a:ext cx="792088" cy="338554"/>
          </a:xfrm>
          <a:prstGeom prst="rect">
            <a:avLst/>
          </a:prstGeom>
          <a:noFill/>
          <a:ln w="9525">
            <a:noFill/>
            <a:miter lim="800000"/>
            <a:headEnd/>
            <a:tailEnd/>
          </a:ln>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600" dirty="0" smtClean="0">
                <a:latin typeface="Times New Roman" pitchFamily="18" charset="0"/>
                <a:ea typeface="ＭＳ 明朝" pitchFamily="17" charset="-128"/>
                <a:cs typeface="Times New Roman" pitchFamily="18" charset="0"/>
              </a:rPr>
              <a:t>Patient</a:t>
            </a:r>
            <a:endParaRPr lang="ja-JP" altLang="en-US" sz="1600" dirty="0">
              <a:latin typeface="Times New Roman" pitchFamily="18" charset="0"/>
              <a:ea typeface="ＭＳ 明朝" pitchFamily="17" charset="-128"/>
              <a:cs typeface="Times New Roman" pitchFamily="18" charset="0"/>
            </a:endParaRPr>
          </a:p>
        </p:txBody>
      </p:sp>
      <p:sp>
        <p:nvSpPr>
          <p:cNvPr id="24" name="テキスト ボックス 26"/>
          <p:cNvSpPr txBox="1">
            <a:spLocks noChangeArrowheads="1"/>
          </p:cNvSpPr>
          <p:nvPr/>
        </p:nvSpPr>
        <p:spPr bwMode="auto">
          <a:xfrm>
            <a:off x="7452320" y="5868561"/>
            <a:ext cx="1003275" cy="338554"/>
          </a:xfrm>
          <a:prstGeom prst="rect">
            <a:avLst/>
          </a:prstGeom>
          <a:noFill/>
          <a:ln w="9525">
            <a:noFill/>
            <a:miter lim="800000"/>
            <a:headEnd/>
            <a:tailEnd/>
          </a:ln>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en-US" altLang="ja-JP" sz="1600" dirty="0" smtClean="0">
                <a:latin typeface="Times New Roman" pitchFamily="18" charset="0"/>
                <a:ea typeface="ＭＳ 明朝" pitchFamily="17" charset="-128"/>
                <a:cs typeface="Times New Roman" pitchFamily="18" charset="0"/>
              </a:rPr>
              <a:t>Recovery</a:t>
            </a:r>
            <a:endParaRPr lang="ja-JP" altLang="en-US" sz="1600" dirty="0">
              <a:latin typeface="Times New Roman" pitchFamily="18" charset="0"/>
              <a:ea typeface="ＭＳ 明朝" pitchFamily="17" charset="-128"/>
              <a:cs typeface="Times New Roman" pitchFamily="18" charset="0"/>
            </a:endParaRPr>
          </a:p>
        </p:txBody>
      </p:sp>
      <p:sp>
        <p:nvSpPr>
          <p:cNvPr id="25" name="テキスト ボックス 24"/>
          <p:cNvSpPr txBox="1"/>
          <p:nvPr/>
        </p:nvSpPr>
        <p:spPr>
          <a:xfrm>
            <a:off x="467544" y="836712"/>
            <a:ext cx="8046678" cy="707886"/>
          </a:xfrm>
          <a:prstGeom prst="rect">
            <a:avLst/>
          </a:prstGeom>
          <a:noFill/>
        </p:spPr>
        <p:txBody>
          <a:bodyPr wrap="square" rtlCol="0">
            <a:spAutoFit/>
          </a:bodyPr>
          <a:lstStyle/>
          <a:p>
            <a:r>
              <a:rPr lang="ja-JP" altLang="en-US" sz="2000" dirty="0" smtClean="0"/>
              <a:t>・</a:t>
            </a:r>
            <a:r>
              <a:rPr lang="en-US" altLang="ja-JP" sz="2000" dirty="0" smtClean="0"/>
              <a:t>Decreased from the rest and sustained the value through the wandering.</a:t>
            </a:r>
          </a:p>
          <a:p>
            <a:r>
              <a:rPr lang="ja-JP" altLang="en-US" sz="2000" dirty="0" smtClean="0"/>
              <a:t>・</a:t>
            </a:r>
            <a:r>
              <a:rPr lang="en-US" altLang="ja-JP" sz="2000" dirty="0" smtClean="0"/>
              <a:t>Showed roughly inverted curve of skin conductance variation. </a:t>
            </a:r>
            <a:endParaRPr kumimoji="1" lang="en-US" altLang="ja-JP" sz="2000" dirty="0"/>
          </a:p>
        </p:txBody>
      </p:sp>
    </p:spTree>
    <p:extLst>
      <p:ext uri="{BB962C8B-B14F-4D97-AF65-F5344CB8AC3E}">
        <p14:creationId xmlns:p14="http://schemas.microsoft.com/office/powerpoint/2010/main" xmlns="" val="37738654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テキスト ボックス 3"/>
          <p:cNvSpPr txBox="1">
            <a:spLocks noChangeArrowheads="1"/>
          </p:cNvSpPr>
          <p:nvPr/>
        </p:nvSpPr>
        <p:spPr bwMode="auto">
          <a:xfrm>
            <a:off x="142844" y="142852"/>
            <a:ext cx="1491114" cy="461665"/>
          </a:xfrm>
          <a:prstGeom prst="rect">
            <a:avLst/>
          </a:prstGeom>
          <a:noFill/>
          <a:ln w="9525">
            <a:noFill/>
            <a:miter lim="800000"/>
            <a:headEnd/>
            <a:tailEnd/>
          </a:ln>
        </p:spPr>
        <p:txBody>
          <a:bodyPr wrap="none">
            <a:spAutoFit/>
          </a:bodyPr>
          <a:lstStyle/>
          <a:p>
            <a:r>
              <a:rPr lang="en-US" altLang="ja-JP" sz="2400" dirty="0" smtClean="0">
                <a:latin typeface="+mj-lt"/>
                <a:ea typeface="HGP創英角ｺﾞｼｯｸUB" pitchFamily="50" charset="-128"/>
              </a:rPr>
              <a:t>Discussion</a:t>
            </a:r>
            <a:endParaRPr lang="ja-JP" altLang="en-US" sz="2400" dirty="0">
              <a:latin typeface="+mj-lt"/>
              <a:ea typeface="HGP創英角ｺﾞｼｯｸUB" pitchFamily="50" charset="-128"/>
            </a:endParaRPr>
          </a:p>
        </p:txBody>
      </p:sp>
      <p:sp>
        <p:nvSpPr>
          <p:cNvPr id="3" name="テキスト ボックス 2"/>
          <p:cNvSpPr txBox="1"/>
          <p:nvPr/>
        </p:nvSpPr>
        <p:spPr>
          <a:xfrm>
            <a:off x="467544" y="2739985"/>
            <a:ext cx="8064896" cy="784830"/>
          </a:xfrm>
          <a:prstGeom prst="rect">
            <a:avLst/>
          </a:prstGeom>
          <a:noFill/>
        </p:spPr>
        <p:txBody>
          <a:bodyPr wrap="square" rtlCol="0">
            <a:spAutoFit/>
          </a:bodyPr>
          <a:lstStyle/>
          <a:p>
            <a:pPr marL="180975" indent="-180975" algn="just">
              <a:lnSpc>
                <a:spcPts val="2700"/>
              </a:lnSpc>
            </a:pPr>
            <a:r>
              <a:rPr kumimoji="1" lang="ja-JP" altLang="en-US" sz="2400" dirty="0" smtClean="0"/>
              <a:t>・</a:t>
            </a:r>
            <a:r>
              <a:rPr kumimoji="1" lang="en-US" altLang="ja-JP" sz="2400" dirty="0" smtClean="0"/>
              <a:t>Definitive distinction in variation of each physiological measure.</a:t>
            </a:r>
            <a:endParaRPr lang="en-US" altLang="ja-JP" sz="2400" dirty="0"/>
          </a:p>
        </p:txBody>
      </p:sp>
      <p:sp>
        <p:nvSpPr>
          <p:cNvPr id="4" name="テキスト ボックス 3"/>
          <p:cNvSpPr txBox="1"/>
          <p:nvPr/>
        </p:nvSpPr>
        <p:spPr>
          <a:xfrm>
            <a:off x="467544" y="764704"/>
            <a:ext cx="8064896" cy="784830"/>
          </a:xfrm>
          <a:prstGeom prst="rect">
            <a:avLst/>
          </a:prstGeom>
          <a:noFill/>
        </p:spPr>
        <p:txBody>
          <a:bodyPr wrap="square" rtlCol="0">
            <a:spAutoFit/>
          </a:bodyPr>
          <a:lstStyle/>
          <a:p>
            <a:pPr marL="180975" indent="-180975" algn="just">
              <a:lnSpc>
                <a:spcPts val="2700"/>
              </a:lnSpc>
            </a:pPr>
            <a:r>
              <a:rPr kumimoji="1" lang="ja-JP" altLang="en-US" sz="2400" dirty="0" smtClean="0"/>
              <a:t>・</a:t>
            </a:r>
            <a:r>
              <a:rPr kumimoji="1" lang="en-US" altLang="ja-JP" sz="2400" dirty="0" smtClean="0"/>
              <a:t>Entirely negative direction of emotional change can produce </a:t>
            </a:r>
            <a:r>
              <a:rPr lang="en-US" altLang="ja-JP" sz="2400" dirty="0" err="1" smtClean="0"/>
              <a:t>satisfiable</a:t>
            </a:r>
            <a:r>
              <a:rPr lang="en-US" altLang="ja-JP" sz="2400" dirty="0" smtClean="0"/>
              <a:t> game experience.</a:t>
            </a:r>
            <a:endParaRPr kumimoji="1" lang="ja-JP" altLang="en-US" sz="2400" dirty="0"/>
          </a:p>
        </p:txBody>
      </p:sp>
      <p:sp>
        <p:nvSpPr>
          <p:cNvPr id="5" name="テキスト ボックス 4"/>
          <p:cNvSpPr txBox="1"/>
          <p:nvPr/>
        </p:nvSpPr>
        <p:spPr>
          <a:xfrm>
            <a:off x="1115616" y="3652282"/>
            <a:ext cx="7344816" cy="438582"/>
          </a:xfrm>
          <a:prstGeom prst="rect">
            <a:avLst/>
          </a:prstGeom>
          <a:noFill/>
        </p:spPr>
        <p:txBody>
          <a:bodyPr wrap="square" rtlCol="0">
            <a:spAutoFit/>
          </a:bodyPr>
          <a:lstStyle/>
          <a:p>
            <a:pPr marL="180975" indent="-180975" algn="just">
              <a:lnSpc>
                <a:spcPts val="2700"/>
              </a:lnSpc>
            </a:pPr>
            <a:r>
              <a:rPr lang="en-US" altLang="ja-JP" sz="2400" dirty="0" smtClean="0"/>
              <a:t>-&gt; The lower HR must be a specificity of horror game. </a:t>
            </a:r>
            <a:endParaRPr kumimoji="1" lang="en-US" altLang="ja-JP" sz="2400" dirty="0" smtClean="0"/>
          </a:p>
        </p:txBody>
      </p:sp>
      <p:sp>
        <p:nvSpPr>
          <p:cNvPr id="7" name="テキスト ボックス 6"/>
          <p:cNvSpPr txBox="1"/>
          <p:nvPr/>
        </p:nvSpPr>
        <p:spPr>
          <a:xfrm>
            <a:off x="1115616" y="4012322"/>
            <a:ext cx="7344816" cy="784830"/>
          </a:xfrm>
          <a:prstGeom prst="rect">
            <a:avLst/>
          </a:prstGeom>
          <a:noFill/>
        </p:spPr>
        <p:txBody>
          <a:bodyPr wrap="square" rtlCol="0">
            <a:spAutoFit/>
          </a:bodyPr>
          <a:lstStyle/>
          <a:p>
            <a:pPr marL="180975" indent="-180975" algn="just">
              <a:lnSpc>
                <a:spcPts val="2700"/>
              </a:lnSpc>
            </a:pPr>
            <a:r>
              <a:rPr lang="en-US" altLang="ja-JP" sz="2400" dirty="0" smtClean="0"/>
              <a:t>-&gt; The possibility of enhanced </a:t>
            </a:r>
            <a:r>
              <a:rPr lang="en-US" altLang="ja-JP" sz="2400" dirty="0"/>
              <a:t>parasympathetic </a:t>
            </a:r>
            <a:r>
              <a:rPr lang="en-US" altLang="ja-JP" sz="2400" dirty="0" smtClean="0"/>
              <a:t>activity during wandering.</a:t>
            </a:r>
            <a:endParaRPr kumimoji="1" lang="en-US" altLang="ja-JP" sz="2400" dirty="0" smtClean="0"/>
          </a:p>
        </p:txBody>
      </p:sp>
      <p:sp>
        <p:nvSpPr>
          <p:cNvPr id="9" name="テキスト ボックス 8"/>
          <p:cNvSpPr txBox="1"/>
          <p:nvPr/>
        </p:nvSpPr>
        <p:spPr>
          <a:xfrm>
            <a:off x="1134666" y="1638092"/>
            <a:ext cx="7344816" cy="784830"/>
          </a:xfrm>
          <a:prstGeom prst="rect">
            <a:avLst/>
          </a:prstGeom>
          <a:noFill/>
        </p:spPr>
        <p:txBody>
          <a:bodyPr wrap="square" rtlCol="0">
            <a:spAutoFit/>
          </a:bodyPr>
          <a:lstStyle/>
          <a:p>
            <a:pPr marL="180975" indent="-180975" algn="just">
              <a:lnSpc>
                <a:spcPts val="2700"/>
              </a:lnSpc>
            </a:pPr>
            <a:r>
              <a:rPr lang="en-US" altLang="ja-JP" sz="2400" dirty="0" smtClean="0"/>
              <a:t>-&gt; Need to understand subjective affect and game experience separately.</a:t>
            </a:r>
            <a:endParaRPr kumimoji="1" lang="en-US" altLang="ja-JP" sz="2400" dirty="0" smtClean="0"/>
          </a:p>
        </p:txBody>
      </p:sp>
    </p:spTree>
    <p:extLst>
      <p:ext uri="{BB962C8B-B14F-4D97-AF65-F5344CB8AC3E}">
        <p14:creationId xmlns:p14="http://schemas.microsoft.com/office/powerpoint/2010/main" xmlns="" val="42292346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539552" y="332656"/>
            <a:ext cx="2042419" cy="523220"/>
          </a:xfrm>
          <a:prstGeom prst="rect">
            <a:avLst/>
          </a:prstGeom>
          <a:noFill/>
        </p:spPr>
        <p:txBody>
          <a:bodyPr wrap="none" rtlCol="0">
            <a:spAutoFit/>
          </a:bodyPr>
          <a:lstStyle/>
          <a:p>
            <a:r>
              <a:rPr kumimoji="1" lang="en-US" altLang="ja-JP" sz="2800" smtClean="0"/>
              <a:t>Experiment1</a:t>
            </a:r>
          </a:p>
        </p:txBody>
      </p:sp>
      <p:sp>
        <p:nvSpPr>
          <p:cNvPr id="3" name="テキスト ボックス 2"/>
          <p:cNvSpPr txBox="1"/>
          <p:nvPr/>
        </p:nvSpPr>
        <p:spPr>
          <a:xfrm>
            <a:off x="4716016" y="332656"/>
            <a:ext cx="2042419" cy="523220"/>
          </a:xfrm>
          <a:prstGeom prst="rect">
            <a:avLst/>
          </a:prstGeom>
          <a:noFill/>
        </p:spPr>
        <p:txBody>
          <a:bodyPr wrap="none" rtlCol="0">
            <a:spAutoFit/>
          </a:bodyPr>
          <a:lstStyle/>
          <a:p>
            <a:r>
              <a:rPr kumimoji="1" lang="en-US" altLang="ja-JP" sz="2800" smtClean="0"/>
              <a:t>Experiment2</a:t>
            </a:r>
          </a:p>
        </p:txBody>
      </p:sp>
      <p:sp>
        <p:nvSpPr>
          <p:cNvPr id="4" name="テキスト ボックス 3"/>
          <p:cNvSpPr txBox="1"/>
          <p:nvPr/>
        </p:nvSpPr>
        <p:spPr>
          <a:xfrm>
            <a:off x="611560" y="3501008"/>
            <a:ext cx="2042419" cy="523220"/>
          </a:xfrm>
          <a:prstGeom prst="rect">
            <a:avLst/>
          </a:prstGeom>
          <a:noFill/>
        </p:spPr>
        <p:txBody>
          <a:bodyPr wrap="none" rtlCol="0">
            <a:spAutoFit/>
          </a:bodyPr>
          <a:lstStyle/>
          <a:p>
            <a:r>
              <a:rPr kumimoji="1" lang="en-US" altLang="ja-JP" sz="2800" dirty="0" smtClean="0"/>
              <a:t>Experiment3</a:t>
            </a:r>
          </a:p>
        </p:txBody>
      </p:sp>
      <p:sp>
        <p:nvSpPr>
          <p:cNvPr id="5" name="テキスト ボックス 4"/>
          <p:cNvSpPr txBox="1"/>
          <p:nvPr/>
        </p:nvSpPr>
        <p:spPr>
          <a:xfrm>
            <a:off x="4788024" y="3501008"/>
            <a:ext cx="2042419" cy="523220"/>
          </a:xfrm>
          <a:prstGeom prst="rect">
            <a:avLst/>
          </a:prstGeom>
          <a:noFill/>
        </p:spPr>
        <p:txBody>
          <a:bodyPr wrap="none" rtlCol="0">
            <a:spAutoFit/>
          </a:bodyPr>
          <a:lstStyle/>
          <a:p>
            <a:r>
              <a:rPr kumimoji="1" lang="en-US" altLang="ja-JP" sz="2800" smtClean="0"/>
              <a:t>Experiment4</a:t>
            </a:r>
          </a:p>
        </p:txBody>
      </p:sp>
      <p:sp>
        <p:nvSpPr>
          <p:cNvPr id="7" name="テキスト ボックス 6"/>
          <p:cNvSpPr txBox="1"/>
          <p:nvPr/>
        </p:nvSpPr>
        <p:spPr>
          <a:xfrm>
            <a:off x="899592" y="719666"/>
            <a:ext cx="3606829" cy="523220"/>
          </a:xfrm>
          <a:prstGeom prst="rect">
            <a:avLst/>
          </a:prstGeom>
          <a:noFill/>
        </p:spPr>
        <p:txBody>
          <a:bodyPr wrap="square" rtlCol="0">
            <a:spAutoFit/>
          </a:bodyPr>
          <a:lstStyle/>
          <a:p>
            <a:r>
              <a:rPr lang="en-US" altLang="ja-JP" sz="2800" dirty="0" smtClean="0"/>
              <a:t>Puzzle action</a:t>
            </a:r>
            <a:endParaRPr lang="ja-JP" altLang="en-US" sz="2800" dirty="0" smtClean="0"/>
          </a:p>
        </p:txBody>
      </p:sp>
      <p:sp>
        <p:nvSpPr>
          <p:cNvPr id="8" name="テキスト ボックス 7"/>
          <p:cNvSpPr txBox="1"/>
          <p:nvPr/>
        </p:nvSpPr>
        <p:spPr>
          <a:xfrm>
            <a:off x="5076056" y="719666"/>
            <a:ext cx="3960440" cy="523220"/>
          </a:xfrm>
          <a:prstGeom prst="rect">
            <a:avLst/>
          </a:prstGeom>
          <a:noFill/>
        </p:spPr>
        <p:txBody>
          <a:bodyPr wrap="square" rtlCol="0">
            <a:spAutoFit/>
          </a:bodyPr>
          <a:lstStyle/>
          <a:p>
            <a:r>
              <a:rPr lang="en-US" altLang="ja-JP" sz="2800" smtClean="0"/>
              <a:t>Versus </a:t>
            </a:r>
            <a:r>
              <a:rPr lang="en-US" altLang="ja-JP" sz="2800"/>
              <a:t>beat 'em </a:t>
            </a:r>
            <a:r>
              <a:rPr lang="en-US" altLang="ja-JP" sz="2800" smtClean="0"/>
              <a:t>up</a:t>
            </a:r>
            <a:endParaRPr lang="ja-JP" altLang="en-US" sz="2800" smtClean="0"/>
          </a:p>
        </p:txBody>
      </p:sp>
      <p:sp>
        <p:nvSpPr>
          <p:cNvPr id="9" name="テキスト ボックス 8"/>
          <p:cNvSpPr txBox="1"/>
          <p:nvPr/>
        </p:nvSpPr>
        <p:spPr>
          <a:xfrm>
            <a:off x="971600" y="3880212"/>
            <a:ext cx="3606829" cy="523220"/>
          </a:xfrm>
          <a:prstGeom prst="rect">
            <a:avLst/>
          </a:prstGeom>
          <a:noFill/>
        </p:spPr>
        <p:txBody>
          <a:bodyPr wrap="square" rtlCol="0">
            <a:spAutoFit/>
          </a:bodyPr>
          <a:lstStyle/>
          <a:p>
            <a:r>
              <a:rPr lang="en-US" altLang="ja-JP" sz="2800" dirty="0" smtClean="0"/>
              <a:t>Horror</a:t>
            </a:r>
            <a:endParaRPr lang="ja-JP" altLang="en-US" sz="2800" dirty="0" smtClean="0"/>
          </a:p>
        </p:txBody>
      </p:sp>
      <p:sp>
        <p:nvSpPr>
          <p:cNvPr id="10" name="テキスト ボックス 9"/>
          <p:cNvSpPr txBox="1"/>
          <p:nvPr/>
        </p:nvSpPr>
        <p:spPr>
          <a:xfrm>
            <a:off x="5148064" y="3880212"/>
            <a:ext cx="3960440" cy="523220"/>
          </a:xfrm>
          <a:prstGeom prst="rect">
            <a:avLst/>
          </a:prstGeom>
          <a:noFill/>
        </p:spPr>
        <p:txBody>
          <a:bodyPr wrap="square" rtlCol="0">
            <a:spAutoFit/>
          </a:bodyPr>
          <a:lstStyle/>
          <a:p>
            <a:r>
              <a:rPr lang="en-US" altLang="ja-JP" sz="2800" smtClean="0"/>
              <a:t>Car racing</a:t>
            </a:r>
            <a:endParaRPr lang="ja-JP" altLang="en-US" sz="2800" smtClean="0"/>
          </a:p>
        </p:txBody>
      </p:sp>
      <p:pic>
        <p:nvPicPr>
          <p:cNvPr id="12" name="Picture 4"/>
          <p:cNvPicPr>
            <a:picLocks noChangeAspect="1" noChangeArrowheads="1"/>
          </p:cNvPicPr>
          <p:nvPr/>
        </p:nvPicPr>
        <p:blipFill>
          <a:blip r:embed="rId3" cstate="print"/>
          <a:srcRect/>
          <a:stretch>
            <a:fillRect/>
          </a:stretch>
        </p:blipFill>
        <p:spPr bwMode="auto">
          <a:xfrm>
            <a:off x="4921564" y="1359824"/>
            <a:ext cx="2962804" cy="1824311"/>
          </a:xfrm>
          <a:prstGeom prst="rect">
            <a:avLst/>
          </a:prstGeom>
          <a:noFill/>
          <a:ln w="9525">
            <a:noFill/>
            <a:miter lim="800000"/>
            <a:headEnd/>
            <a:tailEnd/>
          </a:ln>
        </p:spPr>
      </p:pic>
      <p:pic>
        <p:nvPicPr>
          <p:cNvPr id="13" name="Picture 5"/>
          <p:cNvPicPr>
            <a:picLocks noChangeAspect="1" noChangeArrowheads="1"/>
          </p:cNvPicPr>
          <p:nvPr/>
        </p:nvPicPr>
        <p:blipFill>
          <a:blip r:embed="rId4" cstate="print"/>
          <a:srcRect/>
          <a:stretch>
            <a:fillRect/>
          </a:stretch>
        </p:blipFill>
        <p:spPr bwMode="auto">
          <a:xfrm>
            <a:off x="784151" y="4384382"/>
            <a:ext cx="3000732" cy="2049904"/>
          </a:xfrm>
          <a:prstGeom prst="rect">
            <a:avLst/>
          </a:prstGeom>
          <a:noFill/>
          <a:ln w="9525">
            <a:noFill/>
            <a:miter lim="800000"/>
            <a:headEnd/>
            <a:tailEnd/>
          </a:ln>
        </p:spPr>
      </p:pic>
      <p:pic>
        <p:nvPicPr>
          <p:cNvPr id="15"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113205" y="4365105"/>
            <a:ext cx="2746780" cy="20364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 name="Picture 5" descr="http://www.gamefabrique.com/storage/screenshots/snes/super-bomberman-3-03.pn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971600" y="1286762"/>
            <a:ext cx="2664296" cy="199822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968522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3"/>
          <p:cNvSpPr txBox="1">
            <a:spLocks noChangeArrowheads="1"/>
          </p:cNvSpPr>
          <p:nvPr/>
        </p:nvSpPr>
        <p:spPr bwMode="auto">
          <a:xfrm>
            <a:off x="323850" y="188913"/>
            <a:ext cx="2514214" cy="523220"/>
          </a:xfrm>
          <a:prstGeom prst="rect">
            <a:avLst/>
          </a:prstGeom>
          <a:noFill/>
          <a:ln w="9525">
            <a:noFill/>
            <a:miter lim="800000"/>
            <a:headEnd/>
            <a:tailEnd/>
          </a:ln>
        </p:spPr>
        <p:txBody>
          <a:bodyPr wrap="none">
            <a:spAutoFit/>
          </a:bodyPr>
          <a:lstStyle/>
          <a:p>
            <a:r>
              <a:rPr lang="en-US" altLang="ja-JP" sz="2800" dirty="0" smtClean="0">
                <a:ea typeface="HGP創英角ｺﾞｼｯｸUB" pitchFamily="50" charset="-128"/>
              </a:rPr>
              <a:t>Car racing game</a:t>
            </a:r>
            <a:endParaRPr lang="ja-JP" altLang="en-US" sz="2800" dirty="0">
              <a:ea typeface="HGP創英角ｺﾞｼｯｸUB" pitchFamily="50" charset="-128"/>
            </a:endParaRPr>
          </a:p>
        </p:txBody>
      </p:sp>
      <p:sp>
        <p:nvSpPr>
          <p:cNvPr id="3" name="テキスト ボックス 3"/>
          <p:cNvSpPr txBox="1">
            <a:spLocks noChangeArrowheads="1"/>
          </p:cNvSpPr>
          <p:nvPr/>
        </p:nvSpPr>
        <p:spPr bwMode="auto">
          <a:xfrm>
            <a:off x="683568" y="620688"/>
            <a:ext cx="5624745" cy="523220"/>
          </a:xfrm>
          <a:prstGeom prst="rect">
            <a:avLst/>
          </a:prstGeom>
          <a:noFill/>
          <a:ln w="9525">
            <a:noFill/>
            <a:miter lim="800000"/>
            <a:headEnd/>
            <a:tailEnd/>
          </a:ln>
        </p:spPr>
        <p:txBody>
          <a:bodyPr wrap="none">
            <a:spAutoFit/>
          </a:bodyPr>
          <a:lstStyle/>
          <a:p>
            <a:r>
              <a:rPr lang="en-US" altLang="ja-JP" sz="2800" i="1" dirty="0">
                <a:ea typeface="HGP創英角ｺﾞｼｯｸUB" pitchFamily="50" charset="-128"/>
              </a:rPr>
              <a:t>Super Mario </a:t>
            </a:r>
            <a:r>
              <a:rPr lang="en-US" altLang="ja-JP" sz="2800" i="1" dirty="0" smtClean="0">
                <a:ea typeface="HGP創英角ｺﾞｼｯｸUB" pitchFamily="50" charset="-128"/>
              </a:rPr>
              <a:t>Kart for SNES </a:t>
            </a:r>
            <a:r>
              <a:rPr lang="en-US" altLang="ja-JP" sz="2800" dirty="0" smtClean="0">
                <a:ea typeface="HGP創英角ｺﾞｼｯｸUB" pitchFamily="50" charset="-128"/>
              </a:rPr>
              <a:t>(Nintendo)</a:t>
            </a:r>
            <a:endParaRPr lang="ja-JP" altLang="en-US" sz="2800" dirty="0">
              <a:ea typeface="HGP創英角ｺﾞｼｯｸUB" pitchFamily="50" charset="-128"/>
            </a:endParaRPr>
          </a:p>
        </p:txBody>
      </p:sp>
      <p:sp>
        <p:nvSpPr>
          <p:cNvPr id="5" name="テキスト ボックス 3"/>
          <p:cNvSpPr txBox="1">
            <a:spLocks noChangeArrowheads="1"/>
          </p:cNvSpPr>
          <p:nvPr/>
        </p:nvSpPr>
        <p:spPr bwMode="auto">
          <a:xfrm>
            <a:off x="533094" y="4606096"/>
            <a:ext cx="8215370" cy="1631216"/>
          </a:xfrm>
          <a:prstGeom prst="rect">
            <a:avLst/>
          </a:prstGeom>
          <a:noFill/>
          <a:ln w="9525">
            <a:noFill/>
            <a:miter lim="800000"/>
            <a:headEnd/>
            <a:tailEnd/>
          </a:ln>
        </p:spPr>
        <p:txBody>
          <a:bodyPr wrap="square">
            <a:spAutoFit/>
          </a:bodyPr>
          <a:lstStyle/>
          <a:p>
            <a:r>
              <a:rPr lang="en-US" altLang="ja-JP" sz="2000" dirty="0" smtClean="0">
                <a:ea typeface="HGP創英角ｺﾞｼｯｸUB" pitchFamily="50" charset="-128"/>
              </a:rPr>
              <a:t> Super </a:t>
            </a:r>
            <a:r>
              <a:rPr lang="en-US" altLang="ja-JP" sz="2000" dirty="0">
                <a:ea typeface="HGP創英角ｺﾞｼｯｸUB" pitchFamily="50" charset="-128"/>
              </a:rPr>
              <a:t>Mario Kart </a:t>
            </a:r>
            <a:r>
              <a:rPr lang="en-US" altLang="ja-JP" sz="2000" dirty="0" smtClean="0">
                <a:ea typeface="HGP創英角ｺﾞｼｯｸUB" pitchFamily="50" charset="-128"/>
              </a:rPr>
              <a:t>is the first game of Nintendo’s extremely famous series of go-kart-style </a:t>
            </a:r>
            <a:r>
              <a:rPr lang="en-US" altLang="ja-JP" sz="2000" dirty="0">
                <a:ea typeface="HGP創英角ｺﾞｼｯｸUB" pitchFamily="50" charset="-128"/>
              </a:rPr>
              <a:t>racing </a:t>
            </a:r>
            <a:r>
              <a:rPr lang="en-US" altLang="ja-JP" sz="2000" dirty="0" smtClean="0">
                <a:ea typeface="HGP創英角ｺﾞｼｯｸUB" pitchFamily="50" charset="-128"/>
              </a:rPr>
              <a:t>game. Players </a:t>
            </a:r>
            <a:r>
              <a:rPr lang="en-US" altLang="ja-JP" sz="2000" dirty="0">
                <a:ea typeface="HGP創英角ｺﾞｼｯｸUB" pitchFamily="50" charset="-128"/>
              </a:rPr>
              <a:t>compete in go-kart races, controlling </a:t>
            </a:r>
            <a:r>
              <a:rPr lang="en-US" altLang="ja-JP" sz="2000" dirty="0" smtClean="0">
                <a:ea typeface="HGP創英角ｺﾞｼｯｸUB" pitchFamily="50" charset="-128"/>
              </a:rPr>
              <a:t>own character. One </a:t>
            </a:r>
            <a:r>
              <a:rPr lang="en-US" altLang="ja-JP" sz="2000" dirty="0">
                <a:ea typeface="HGP創英角ｺﾞｼｯｸUB" pitchFamily="50" charset="-128"/>
              </a:rPr>
              <a:t>of the features of the series is the use of various power-up items obtained </a:t>
            </a:r>
            <a:r>
              <a:rPr lang="en-US" altLang="ja-JP" sz="2000" dirty="0" smtClean="0">
                <a:ea typeface="HGP創英角ｺﾞｼｯｸUB" pitchFamily="50" charset="-128"/>
              </a:rPr>
              <a:t>during driving on </a:t>
            </a:r>
            <a:r>
              <a:rPr lang="en-US" altLang="ja-JP" sz="2000" dirty="0">
                <a:ea typeface="HGP創英角ｺﾞｼｯｸUB" pitchFamily="50" charset="-128"/>
              </a:rPr>
              <a:t>the course</a:t>
            </a:r>
            <a:r>
              <a:rPr lang="en-US" altLang="ja-JP" sz="2000" dirty="0" smtClean="0">
                <a:ea typeface="HGP創英角ｺﾞｼｯｸUB" pitchFamily="50" charset="-128"/>
              </a:rPr>
              <a:t>. </a:t>
            </a:r>
            <a:r>
              <a:rPr lang="en-US" altLang="ja-JP" sz="2000" dirty="0">
                <a:ea typeface="HGP創英角ｺﾞｼｯｸUB" pitchFamily="50" charset="-128"/>
              </a:rPr>
              <a:t>This series is also an enduring bestseller in Japan, and finding experienced participant was so easy. </a:t>
            </a:r>
            <a:endParaRPr lang="en-US" altLang="ja-JP" sz="20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394991" y="1250113"/>
            <a:ext cx="4265241" cy="31621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60924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231775" y="1971417"/>
            <a:ext cx="1188082"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ja-JP" sz="2400" smtClean="0">
                <a:latin typeface="Calibri" pitchFamily="34" charset="0"/>
                <a:cs typeface="Calibri" pitchFamily="34" charset="0"/>
              </a:rPr>
              <a:t>Method</a:t>
            </a:r>
            <a:endParaRPr lang="ja-JP" altLang="en-US" sz="2400">
              <a:latin typeface="Calibri" pitchFamily="34" charset="0"/>
              <a:cs typeface="Calibri" pitchFamily="34" charset="0"/>
            </a:endParaRPr>
          </a:p>
        </p:txBody>
      </p:sp>
      <p:sp>
        <p:nvSpPr>
          <p:cNvPr id="21507" name="Text Box 3"/>
          <p:cNvSpPr txBox="1">
            <a:spLocks noChangeArrowheads="1"/>
          </p:cNvSpPr>
          <p:nvPr/>
        </p:nvSpPr>
        <p:spPr bwMode="auto">
          <a:xfrm>
            <a:off x="324297" y="2433082"/>
            <a:ext cx="8135937"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US" altLang="ja-JP" sz="2000" dirty="0" smtClean="0">
                <a:latin typeface="Calibri" pitchFamily="34" charset="0"/>
                <a:cs typeface="Calibri" pitchFamily="34" charset="0"/>
              </a:rPr>
              <a:t>Participants</a:t>
            </a:r>
            <a:r>
              <a:rPr lang="ja-JP" altLang="en-US" sz="2000" dirty="0" smtClean="0">
                <a:latin typeface="Calibri" pitchFamily="34" charset="0"/>
                <a:cs typeface="Calibri" pitchFamily="34" charset="0"/>
              </a:rPr>
              <a:t>：</a:t>
            </a:r>
            <a:r>
              <a:rPr lang="en-US" altLang="ja-JP" sz="2000" dirty="0" smtClean="0">
                <a:latin typeface="Calibri" pitchFamily="34" charset="0"/>
                <a:cs typeface="Calibri" pitchFamily="34" charset="0"/>
              </a:rPr>
              <a:t>61 students (43 men and 18 women)</a:t>
            </a:r>
          </a:p>
          <a:p>
            <a:r>
              <a:rPr lang="en-US" altLang="ja-JP" sz="2000" dirty="0" smtClean="0">
                <a:latin typeface="Calibri" pitchFamily="34" charset="0"/>
                <a:cs typeface="Calibri" pitchFamily="34" charset="0"/>
              </a:rPr>
              <a:t>                                                                                  (mean age=20.54 ±2.97 years).</a:t>
            </a:r>
            <a:endParaRPr lang="en-US" altLang="ja-JP" sz="2000" dirty="0">
              <a:latin typeface="Calibri" pitchFamily="34" charset="0"/>
              <a:cs typeface="Calibri" pitchFamily="34" charset="0"/>
            </a:endParaRPr>
          </a:p>
        </p:txBody>
      </p:sp>
      <p:sp>
        <p:nvSpPr>
          <p:cNvPr id="22" name="Text Box 3"/>
          <p:cNvSpPr txBox="1">
            <a:spLocks noChangeArrowheads="1"/>
          </p:cNvSpPr>
          <p:nvPr/>
        </p:nvSpPr>
        <p:spPr bwMode="auto">
          <a:xfrm>
            <a:off x="324496" y="3028890"/>
            <a:ext cx="5903688"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altLang="ja-JP" sz="2000" dirty="0" smtClean="0">
                <a:latin typeface="Calibri" pitchFamily="34" charset="0"/>
                <a:cs typeface="Calibri" pitchFamily="34" charset="0"/>
              </a:rPr>
              <a:t>Task</a:t>
            </a:r>
            <a:r>
              <a:rPr lang="ja-JP" altLang="en-US" sz="2000" dirty="0" smtClean="0">
                <a:latin typeface="Calibri" pitchFamily="34" charset="0"/>
                <a:cs typeface="Calibri" pitchFamily="34" charset="0"/>
              </a:rPr>
              <a:t>：</a:t>
            </a:r>
            <a:r>
              <a:rPr lang="en-US" altLang="ja-JP" sz="2000" i="1" dirty="0">
                <a:latin typeface="Calibri" pitchFamily="34" charset="0"/>
                <a:cs typeface="Calibri" pitchFamily="34" charset="0"/>
              </a:rPr>
              <a:t>Super Mario Kart for SNES (Nintendo</a:t>
            </a:r>
            <a:r>
              <a:rPr lang="en-US" altLang="ja-JP" sz="2000" i="1" dirty="0" smtClean="0">
                <a:latin typeface="Calibri" pitchFamily="34" charset="0"/>
                <a:cs typeface="Calibri" pitchFamily="34" charset="0"/>
              </a:rPr>
              <a:t>)</a:t>
            </a:r>
            <a:endParaRPr lang="en-US" altLang="ja-JP" sz="2000" i="1" dirty="0">
              <a:latin typeface="Calibri" pitchFamily="34" charset="0"/>
              <a:cs typeface="Calibri" pitchFamily="34" charset="0"/>
            </a:endParaRPr>
          </a:p>
        </p:txBody>
      </p:sp>
      <p:sp>
        <p:nvSpPr>
          <p:cNvPr id="36" name="Text Box 3"/>
          <p:cNvSpPr txBox="1">
            <a:spLocks noChangeArrowheads="1"/>
          </p:cNvSpPr>
          <p:nvPr/>
        </p:nvSpPr>
        <p:spPr bwMode="auto">
          <a:xfrm>
            <a:off x="323529" y="3532946"/>
            <a:ext cx="5306046"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altLang="ja-JP" sz="2000" dirty="0" smtClean="0">
                <a:latin typeface="Calibri" pitchFamily="34" charset="0"/>
                <a:cs typeface="Calibri" pitchFamily="34" charset="0"/>
              </a:rPr>
              <a:t>Experimental Design</a:t>
            </a:r>
            <a:r>
              <a:rPr lang="ja-JP" altLang="en-US" sz="2000" dirty="0" smtClean="0">
                <a:latin typeface="Calibri" pitchFamily="34" charset="0"/>
                <a:cs typeface="Calibri" pitchFamily="34" charset="0"/>
              </a:rPr>
              <a:t>：</a:t>
            </a:r>
            <a:r>
              <a:rPr lang="en-US" altLang="ja-JP" sz="2000" dirty="0" smtClean="0">
                <a:latin typeface="Calibri" pitchFamily="34" charset="0"/>
                <a:cs typeface="Calibri" pitchFamily="34" charset="0"/>
              </a:rPr>
              <a:t>Mixed subject design. </a:t>
            </a:r>
            <a:endParaRPr lang="ja-JP" altLang="en-US" sz="2000" dirty="0">
              <a:latin typeface="Calibri" pitchFamily="34" charset="0"/>
              <a:cs typeface="Calibri" pitchFamily="34" charset="0"/>
            </a:endParaRPr>
          </a:p>
        </p:txBody>
      </p:sp>
      <p:sp>
        <p:nvSpPr>
          <p:cNvPr id="31" name="Text Box 19"/>
          <p:cNvSpPr txBox="1">
            <a:spLocks noChangeArrowheads="1"/>
          </p:cNvSpPr>
          <p:nvPr/>
        </p:nvSpPr>
        <p:spPr bwMode="auto">
          <a:xfrm>
            <a:off x="1162894" y="4617132"/>
            <a:ext cx="1320874"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ja-JP" dirty="0" err="1" smtClean="0">
                <a:latin typeface="Calibri" pitchFamily="34" charset="0"/>
                <a:cs typeface="Calibri" pitchFamily="34" charset="0"/>
              </a:rPr>
              <a:t>vsComputer</a:t>
            </a:r>
            <a:endParaRPr lang="en-US" altLang="ja-JP" dirty="0" smtClean="0">
              <a:latin typeface="Calibri" pitchFamily="34" charset="0"/>
              <a:cs typeface="Calibri" pitchFamily="34" charset="0"/>
            </a:endParaRPr>
          </a:p>
          <a:p>
            <a:r>
              <a:rPr lang="en-US" altLang="ja-JP" dirty="0" smtClean="0">
                <a:latin typeface="Calibri" pitchFamily="34" charset="0"/>
                <a:cs typeface="Calibri" pitchFamily="34" charset="0"/>
              </a:rPr>
              <a:t>         group</a:t>
            </a:r>
            <a:endParaRPr lang="en-US" altLang="ja-JP" dirty="0">
              <a:latin typeface="Calibri" pitchFamily="34" charset="0"/>
              <a:cs typeface="Calibri" pitchFamily="34" charset="0"/>
            </a:endParaRPr>
          </a:p>
        </p:txBody>
      </p:sp>
      <p:sp>
        <p:nvSpPr>
          <p:cNvPr id="32" name="Text Box 20"/>
          <p:cNvSpPr txBox="1">
            <a:spLocks noChangeArrowheads="1"/>
          </p:cNvSpPr>
          <p:nvPr/>
        </p:nvSpPr>
        <p:spPr bwMode="auto">
          <a:xfrm>
            <a:off x="1162894" y="5488919"/>
            <a:ext cx="1211678"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ja-JP" dirty="0" err="1" smtClean="0">
                <a:latin typeface="Calibri" pitchFamily="34" charset="0"/>
                <a:cs typeface="Calibri" pitchFamily="34" charset="0"/>
              </a:rPr>
              <a:t>vsHuman</a:t>
            </a:r>
            <a:endParaRPr lang="en-US" altLang="ja-JP" dirty="0" smtClean="0">
              <a:latin typeface="Calibri" pitchFamily="34" charset="0"/>
              <a:cs typeface="Calibri" pitchFamily="34" charset="0"/>
            </a:endParaRPr>
          </a:p>
          <a:p>
            <a:r>
              <a:rPr lang="en-US" altLang="ja-JP" dirty="0" smtClean="0">
                <a:latin typeface="Calibri" pitchFamily="34" charset="0"/>
                <a:cs typeface="Calibri" pitchFamily="34" charset="0"/>
              </a:rPr>
              <a:t>         group</a:t>
            </a:r>
            <a:endParaRPr lang="ja-JP" altLang="en-US" dirty="0">
              <a:latin typeface="Calibri" pitchFamily="34" charset="0"/>
              <a:cs typeface="Calibri" pitchFamily="34" charset="0"/>
            </a:endParaRPr>
          </a:p>
        </p:txBody>
      </p:sp>
      <p:sp>
        <p:nvSpPr>
          <p:cNvPr id="33" name="Text Box 21"/>
          <p:cNvSpPr txBox="1">
            <a:spLocks noChangeArrowheads="1"/>
          </p:cNvSpPr>
          <p:nvPr/>
        </p:nvSpPr>
        <p:spPr bwMode="auto">
          <a:xfrm>
            <a:off x="1162894" y="6237312"/>
            <a:ext cx="7656366"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600" dirty="0" smtClean="0">
                <a:latin typeface="Calibri" pitchFamily="34" charset="0"/>
                <a:cs typeface="Calibri" pitchFamily="34" charset="0"/>
              </a:rPr>
              <a:t>Figure 4-1. Experimental design and schedule. </a:t>
            </a:r>
            <a:endParaRPr lang="ja-JP" altLang="en-US" sz="1600" dirty="0">
              <a:latin typeface="Calibri" pitchFamily="34" charset="0"/>
              <a:cs typeface="Calibri" pitchFamily="34" charset="0"/>
            </a:endParaRPr>
          </a:p>
        </p:txBody>
      </p:sp>
      <p:sp>
        <p:nvSpPr>
          <p:cNvPr id="34" name="Text Box 3"/>
          <p:cNvSpPr txBox="1">
            <a:spLocks noChangeArrowheads="1"/>
          </p:cNvSpPr>
          <p:nvPr/>
        </p:nvSpPr>
        <p:spPr bwMode="auto">
          <a:xfrm>
            <a:off x="323528" y="4037002"/>
            <a:ext cx="540060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altLang="ja-JP" sz="2000" smtClean="0">
                <a:latin typeface="Calibri" pitchFamily="34" charset="0"/>
                <a:cs typeface="Calibri" pitchFamily="34" charset="0"/>
              </a:rPr>
              <a:t>Experimental conditions and time schedule</a:t>
            </a:r>
            <a:r>
              <a:rPr lang="ja-JP" altLang="en-US" sz="2000" smtClean="0">
                <a:latin typeface="Calibri" pitchFamily="34" charset="0"/>
                <a:cs typeface="Calibri" pitchFamily="34" charset="0"/>
              </a:rPr>
              <a:t>：</a:t>
            </a:r>
            <a:endParaRPr lang="en-US" altLang="ja-JP" sz="2000">
              <a:latin typeface="Calibri" pitchFamily="34" charset="0"/>
              <a:cs typeface="Calibri" pitchFamily="34" charset="0"/>
            </a:endParaRPr>
          </a:p>
        </p:txBody>
      </p:sp>
      <p:sp>
        <p:nvSpPr>
          <p:cNvPr id="41" name="Text Box 2"/>
          <p:cNvSpPr txBox="1">
            <a:spLocks noChangeArrowheads="1"/>
          </p:cNvSpPr>
          <p:nvPr/>
        </p:nvSpPr>
        <p:spPr bwMode="auto">
          <a:xfrm>
            <a:off x="235044" y="332656"/>
            <a:ext cx="121058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ja-JP" sz="2400" smtClean="0">
                <a:latin typeface="Calibri" pitchFamily="34" charset="0"/>
                <a:cs typeface="Calibri" pitchFamily="34" charset="0"/>
              </a:rPr>
              <a:t>Purpose</a:t>
            </a:r>
            <a:endParaRPr lang="ja-JP" altLang="en-US" sz="2400">
              <a:latin typeface="Calibri" pitchFamily="34" charset="0"/>
              <a:cs typeface="Calibri" pitchFamily="34" charset="0"/>
            </a:endParaRPr>
          </a:p>
        </p:txBody>
      </p:sp>
      <p:sp>
        <p:nvSpPr>
          <p:cNvPr id="42" name="Text Box 3"/>
          <p:cNvSpPr txBox="1">
            <a:spLocks noChangeArrowheads="1"/>
          </p:cNvSpPr>
          <p:nvPr/>
        </p:nvSpPr>
        <p:spPr bwMode="auto">
          <a:xfrm>
            <a:off x="323528" y="764704"/>
            <a:ext cx="8135937" cy="10926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marL="180975" indent="-180975">
              <a:spcBef>
                <a:spcPts val="600"/>
              </a:spcBef>
            </a:pPr>
            <a:r>
              <a:rPr lang="en-US" altLang="ja-JP" sz="2000" dirty="0" smtClean="0">
                <a:latin typeface="Calibri" pitchFamily="34" charset="0"/>
                <a:cs typeface="Calibri" pitchFamily="34" charset="0"/>
              </a:rPr>
              <a:t>1. To investigate </a:t>
            </a:r>
            <a:r>
              <a:rPr lang="en-US" altLang="ja-JP" sz="2000" dirty="0">
                <a:latin typeface="Calibri" pitchFamily="34" charset="0"/>
                <a:cs typeface="Calibri" pitchFamily="34" charset="0"/>
              </a:rPr>
              <a:t>the effect of </a:t>
            </a:r>
            <a:r>
              <a:rPr lang="en-US" altLang="ja-JP" sz="2000" dirty="0" smtClean="0">
                <a:latin typeface="Calibri" pitchFamily="34" charset="0"/>
                <a:cs typeface="Calibri" pitchFamily="34" charset="0"/>
              </a:rPr>
              <a:t>car racing game </a:t>
            </a:r>
            <a:r>
              <a:rPr lang="en-US" altLang="ja-JP" sz="2000" dirty="0">
                <a:latin typeface="Calibri" pitchFamily="34" charset="0"/>
                <a:cs typeface="Calibri" pitchFamily="34" charset="0"/>
              </a:rPr>
              <a:t>on </a:t>
            </a:r>
            <a:r>
              <a:rPr lang="en-US" altLang="ja-JP" sz="2000" dirty="0" smtClean="0">
                <a:latin typeface="Calibri" pitchFamily="34" charset="0"/>
                <a:cs typeface="Calibri" pitchFamily="34" charset="0"/>
              </a:rPr>
              <a:t>autonomic activities and subjective affect, during various social situations.</a:t>
            </a:r>
          </a:p>
          <a:p>
            <a:pPr marL="180975" indent="-180975">
              <a:spcBef>
                <a:spcPts val="600"/>
              </a:spcBef>
            </a:pPr>
            <a:r>
              <a:rPr lang="en-US" altLang="ja-JP" sz="2000" dirty="0" smtClean="0">
                <a:latin typeface="Calibri" pitchFamily="34" charset="0"/>
                <a:cs typeface="Calibri" pitchFamily="34" charset="0"/>
              </a:rPr>
              <a:t>2. To investigate the habituation preventing effect of interpersonal stimulus.     </a:t>
            </a:r>
            <a:endParaRPr lang="en-US" altLang="ja-JP" sz="2000" dirty="0">
              <a:latin typeface="Calibri" pitchFamily="34" charset="0"/>
              <a:cs typeface="Calibri" pitchFamily="34" charset="0"/>
            </a:endParaRPr>
          </a:p>
        </p:txBody>
      </p:sp>
      <p:grpSp>
        <p:nvGrpSpPr>
          <p:cNvPr id="2" name="グループ化 1"/>
          <p:cNvGrpSpPr/>
          <p:nvPr/>
        </p:nvGrpSpPr>
        <p:grpSpPr>
          <a:xfrm>
            <a:off x="7361615" y="5157192"/>
            <a:ext cx="1457645" cy="724558"/>
            <a:chOff x="6729726" y="3917525"/>
            <a:chExt cx="1457645" cy="724558"/>
          </a:xfrm>
        </p:grpSpPr>
        <p:sp>
          <p:nvSpPr>
            <p:cNvPr id="11" name="正方形/長方形 10"/>
            <p:cNvSpPr/>
            <p:nvPr/>
          </p:nvSpPr>
          <p:spPr>
            <a:xfrm>
              <a:off x="6729726" y="3947672"/>
              <a:ext cx="1456804" cy="214379"/>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itchFamily="34" charset="0"/>
                <a:cs typeface="Calibri" pitchFamily="34" charset="0"/>
              </a:endParaRPr>
            </a:p>
          </p:txBody>
        </p:sp>
        <p:sp>
          <p:nvSpPr>
            <p:cNvPr id="12" name="円/楕円 11"/>
            <p:cNvSpPr/>
            <p:nvPr/>
          </p:nvSpPr>
          <p:spPr>
            <a:xfrm>
              <a:off x="6804248" y="3988863"/>
              <a:ext cx="121815" cy="121815"/>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itchFamily="34" charset="0"/>
                <a:cs typeface="Calibri" pitchFamily="34" charset="0"/>
              </a:endParaRPr>
            </a:p>
          </p:txBody>
        </p:sp>
        <p:sp>
          <p:nvSpPr>
            <p:cNvPr id="13" name="正方形/長方形 12"/>
            <p:cNvSpPr/>
            <p:nvPr/>
          </p:nvSpPr>
          <p:spPr>
            <a:xfrm>
              <a:off x="6866040" y="3917525"/>
              <a:ext cx="1257395" cy="276999"/>
            </a:xfrm>
            <a:prstGeom prst="rect">
              <a:avLst/>
            </a:prstGeom>
          </p:spPr>
          <p:txBody>
            <a:bodyPr wrap="none">
              <a:spAutoFit/>
            </a:bodyPr>
            <a:lstStyle/>
            <a:p>
              <a:r>
                <a:rPr lang="en-US" altLang="ja-JP" sz="1200" dirty="0" smtClean="0">
                  <a:latin typeface="Calibri" pitchFamily="34" charset="0"/>
                  <a:cs typeface="Calibri" pitchFamily="34" charset="0"/>
                </a:rPr>
                <a:t>:Subjective affect</a:t>
              </a:r>
              <a:endParaRPr lang="ja-JP" altLang="en-US" sz="1200" dirty="0">
                <a:latin typeface="Calibri" pitchFamily="34" charset="0"/>
                <a:cs typeface="Calibri" pitchFamily="34" charset="0"/>
              </a:endParaRPr>
            </a:p>
          </p:txBody>
        </p:sp>
        <p:sp>
          <p:nvSpPr>
            <p:cNvPr id="46" name="正方形/長方形 45"/>
            <p:cNvSpPr/>
            <p:nvPr/>
          </p:nvSpPr>
          <p:spPr>
            <a:xfrm>
              <a:off x="6730567" y="4210565"/>
              <a:ext cx="1456804" cy="41795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itchFamily="34" charset="0"/>
                <a:cs typeface="Calibri" pitchFamily="34" charset="0"/>
              </a:endParaRPr>
            </a:p>
          </p:txBody>
        </p:sp>
        <p:sp>
          <p:nvSpPr>
            <p:cNvPr id="47" name="円/楕円 46"/>
            <p:cNvSpPr/>
            <p:nvPr/>
          </p:nvSpPr>
          <p:spPr>
            <a:xfrm>
              <a:off x="6805089" y="4251756"/>
              <a:ext cx="121815" cy="121815"/>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itchFamily="34" charset="0"/>
                <a:cs typeface="Calibri" pitchFamily="34" charset="0"/>
              </a:endParaRPr>
            </a:p>
          </p:txBody>
        </p:sp>
        <p:sp>
          <p:nvSpPr>
            <p:cNvPr id="48" name="正方形/長方形 47"/>
            <p:cNvSpPr/>
            <p:nvPr/>
          </p:nvSpPr>
          <p:spPr>
            <a:xfrm>
              <a:off x="6866881" y="4180418"/>
              <a:ext cx="1320490" cy="461665"/>
            </a:xfrm>
            <a:prstGeom prst="rect">
              <a:avLst/>
            </a:prstGeom>
          </p:spPr>
          <p:txBody>
            <a:bodyPr wrap="none">
              <a:spAutoFit/>
            </a:bodyPr>
            <a:lstStyle/>
            <a:p>
              <a:r>
                <a:rPr lang="en-US" altLang="ja-JP" sz="1200" dirty="0" smtClean="0">
                  <a:latin typeface="Calibri" pitchFamily="34" charset="0"/>
                  <a:cs typeface="Calibri" pitchFamily="34" charset="0"/>
                </a:rPr>
                <a:t>:Game experience</a:t>
              </a:r>
            </a:p>
            <a:p>
              <a:r>
                <a:rPr lang="en-US" altLang="ja-JP" sz="1200" dirty="0" smtClean="0">
                  <a:latin typeface="Calibri" pitchFamily="34" charset="0"/>
                  <a:cs typeface="Calibri" pitchFamily="34" charset="0"/>
                </a:rPr>
                <a:t>     + boredom</a:t>
              </a:r>
              <a:endParaRPr lang="ja-JP" altLang="en-US" sz="1200" dirty="0">
                <a:latin typeface="Calibri" pitchFamily="34" charset="0"/>
                <a:cs typeface="Calibri" pitchFamily="34" charset="0"/>
              </a:endParaRPr>
            </a:p>
          </p:txBody>
        </p:sp>
      </p:grpSp>
      <p:grpSp>
        <p:nvGrpSpPr>
          <p:cNvPr id="5" name="グループ化 4"/>
          <p:cNvGrpSpPr/>
          <p:nvPr/>
        </p:nvGrpSpPr>
        <p:grpSpPr>
          <a:xfrm>
            <a:off x="2603401" y="4608832"/>
            <a:ext cx="4200847" cy="653404"/>
            <a:chOff x="2603401" y="4608832"/>
            <a:chExt cx="4200847" cy="653404"/>
          </a:xfrm>
        </p:grpSpPr>
        <p:grpSp>
          <p:nvGrpSpPr>
            <p:cNvPr id="3" name="グループ化 2"/>
            <p:cNvGrpSpPr/>
            <p:nvPr/>
          </p:nvGrpSpPr>
          <p:grpSpPr>
            <a:xfrm>
              <a:off x="2968696" y="4823238"/>
              <a:ext cx="3835552" cy="438998"/>
              <a:chOff x="1418010" y="4386590"/>
              <a:chExt cx="3835552" cy="438998"/>
            </a:xfrm>
            <a:solidFill>
              <a:schemeClr val="bg1">
                <a:alpha val="41000"/>
              </a:schemeClr>
            </a:solidFill>
          </p:grpSpPr>
          <p:grpSp>
            <p:nvGrpSpPr>
              <p:cNvPr id="14" name="Group 13"/>
              <p:cNvGrpSpPr>
                <a:grpSpLocks/>
              </p:cNvGrpSpPr>
              <p:nvPr/>
            </p:nvGrpSpPr>
            <p:grpSpPr bwMode="auto">
              <a:xfrm>
                <a:off x="1418010" y="4386590"/>
                <a:ext cx="3455988" cy="393893"/>
                <a:chOff x="431" y="2614"/>
                <a:chExt cx="2177" cy="317"/>
              </a:xfrm>
              <a:grpFill/>
            </p:grpSpPr>
            <p:sp>
              <p:nvSpPr>
                <p:cNvPr id="15" name="Rectangle 4"/>
                <p:cNvSpPr>
                  <a:spLocks noChangeArrowheads="1"/>
                </p:cNvSpPr>
                <p:nvPr/>
              </p:nvSpPr>
              <p:spPr bwMode="auto">
                <a:xfrm>
                  <a:off x="431" y="2614"/>
                  <a:ext cx="544" cy="317"/>
                </a:xfrm>
                <a:prstGeom prst="rect">
                  <a:avLst/>
                </a:prstGeom>
                <a:grpFill/>
                <a:ln w="9525">
                  <a:solidFill>
                    <a:schemeClr val="tx1">
                      <a:alpha val="26000"/>
                    </a:schemeClr>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ts val="1500"/>
                    </a:lnSpc>
                  </a:pPr>
                  <a:r>
                    <a:rPr lang="en-US" altLang="ja-JP" sz="1400" smtClean="0">
                      <a:latin typeface="Calibri" pitchFamily="34" charset="0"/>
                      <a:cs typeface="Calibri" pitchFamily="34" charset="0"/>
                    </a:rPr>
                    <a:t>Rest</a:t>
                  </a:r>
                  <a:endParaRPr lang="ja-JP" altLang="en-US" sz="1400">
                    <a:latin typeface="Calibri" pitchFamily="34" charset="0"/>
                    <a:cs typeface="Calibri" pitchFamily="34" charset="0"/>
                  </a:endParaRPr>
                </a:p>
                <a:p>
                  <a:pPr algn="ctr">
                    <a:lnSpc>
                      <a:spcPts val="1500"/>
                    </a:lnSpc>
                  </a:pPr>
                  <a:r>
                    <a:rPr lang="en-US" altLang="ja-JP" sz="1400" smtClean="0">
                      <a:latin typeface="Calibri" pitchFamily="34" charset="0"/>
                      <a:cs typeface="Calibri" pitchFamily="34" charset="0"/>
                    </a:rPr>
                    <a:t>1min</a:t>
                  </a:r>
                  <a:endParaRPr lang="ja-JP" altLang="en-US" sz="1400">
                    <a:latin typeface="Calibri" pitchFamily="34" charset="0"/>
                    <a:cs typeface="Calibri" pitchFamily="34" charset="0"/>
                  </a:endParaRPr>
                </a:p>
              </p:txBody>
            </p:sp>
            <p:sp>
              <p:nvSpPr>
                <p:cNvPr id="16" name="Rectangle 5"/>
                <p:cNvSpPr>
                  <a:spLocks noChangeArrowheads="1"/>
                </p:cNvSpPr>
                <p:nvPr/>
              </p:nvSpPr>
              <p:spPr bwMode="auto">
                <a:xfrm>
                  <a:off x="975" y="2614"/>
                  <a:ext cx="1089" cy="317"/>
                </a:xfrm>
                <a:prstGeom prst="rect">
                  <a:avLst/>
                </a:prstGeom>
                <a:grpFill/>
                <a:ln w="9525">
                  <a:solidFill>
                    <a:schemeClr val="tx1">
                      <a:alpha val="26000"/>
                    </a:schemeClr>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ts val="1500"/>
                    </a:lnSpc>
                  </a:pPr>
                  <a:r>
                    <a:rPr lang="en-US" altLang="ja-JP" sz="1400" smtClean="0">
                      <a:latin typeface="Calibri" pitchFamily="34" charset="0"/>
                      <a:cs typeface="Calibri" pitchFamily="34" charset="0"/>
                    </a:rPr>
                    <a:t>Task</a:t>
                  </a:r>
                  <a:endParaRPr lang="ja-JP" altLang="en-US" sz="1400">
                    <a:latin typeface="Calibri" pitchFamily="34" charset="0"/>
                    <a:cs typeface="Calibri" pitchFamily="34" charset="0"/>
                  </a:endParaRPr>
                </a:p>
                <a:p>
                  <a:pPr algn="ctr">
                    <a:lnSpc>
                      <a:spcPts val="1500"/>
                    </a:lnSpc>
                  </a:pPr>
                  <a:r>
                    <a:rPr lang="en-US" altLang="ja-JP" sz="1400" smtClean="0">
                      <a:latin typeface="Calibri" pitchFamily="34" charset="0"/>
                      <a:cs typeface="Calibri" pitchFamily="34" charset="0"/>
                    </a:rPr>
                    <a:t>2min</a:t>
                  </a:r>
                  <a:endParaRPr lang="ja-JP" altLang="en-US" sz="1400">
                    <a:latin typeface="Calibri" pitchFamily="34" charset="0"/>
                    <a:cs typeface="Calibri" pitchFamily="34" charset="0"/>
                  </a:endParaRPr>
                </a:p>
              </p:txBody>
            </p:sp>
            <p:sp>
              <p:nvSpPr>
                <p:cNvPr id="17" name="Rectangle 6"/>
                <p:cNvSpPr>
                  <a:spLocks noChangeArrowheads="1"/>
                </p:cNvSpPr>
                <p:nvPr/>
              </p:nvSpPr>
              <p:spPr bwMode="auto">
                <a:xfrm>
                  <a:off x="2064" y="2614"/>
                  <a:ext cx="544" cy="317"/>
                </a:xfrm>
                <a:prstGeom prst="rect">
                  <a:avLst/>
                </a:prstGeom>
                <a:grpFill/>
                <a:ln w="9525">
                  <a:solidFill>
                    <a:schemeClr val="tx1">
                      <a:alpha val="26000"/>
                    </a:schemeClr>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ts val="1500"/>
                    </a:lnSpc>
                  </a:pPr>
                  <a:r>
                    <a:rPr lang="en-US" altLang="ja-JP" sz="1400" smtClean="0">
                      <a:latin typeface="Calibri" pitchFamily="34" charset="0"/>
                      <a:cs typeface="Calibri" pitchFamily="34" charset="0"/>
                    </a:rPr>
                    <a:t>Recovery</a:t>
                  </a:r>
                  <a:endParaRPr lang="ja-JP" altLang="en-US" sz="1400">
                    <a:latin typeface="Calibri" pitchFamily="34" charset="0"/>
                    <a:cs typeface="Calibri" pitchFamily="34" charset="0"/>
                  </a:endParaRPr>
                </a:p>
                <a:p>
                  <a:pPr algn="ctr">
                    <a:lnSpc>
                      <a:spcPts val="1500"/>
                    </a:lnSpc>
                  </a:pPr>
                  <a:r>
                    <a:rPr lang="en-US" altLang="ja-JP" sz="1400" smtClean="0">
                      <a:latin typeface="Calibri" pitchFamily="34" charset="0"/>
                      <a:cs typeface="Calibri" pitchFamily="34" charset="0"/>
                    </a:rPr>
                    <a:t>1min</a:t>
                  </a:r>
                  <a:endParaRPr lang="ja-JP" altLang="en-US" sz="1400">
                    <a:latin typeface="Calibri" pitchFamily="34" charset="0"/>
                    <a:cs typeface="Calibri" pitchFamily="34" charset="0"/>
                  </a:endParaRPr>
                </a:p>
              </p:txBody>
            </p:sp>
          </p:grpSp>
          <p:sp>
            <p:nvSpPr>
              <p:cNvPr id="37" name="円/楕円 36"/>
              <p:cNvSpPr/>
              <p:nvPr/>
            </p:nvSpPr>
            <p:spPr>
              <a:xfrm>
                <a:off x="4965948" y="4699336"/>
                <a:ext cx="121815" cy="121815"/>
              </a:xfrm>
              <a:prstGeom prst="ellipse">
                <a:avLst/>
              </a:prstGeom>
              <a:grpFill/>
              <a:ln w="12700">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itchFamily="34" charset="0"/>
                  <a:cs typeface="Calibri" pitchFamily="34" charset="0"/>
                </a:endParaRPr>
              </a:p>
            </p:txBody>
          </p:sp>
          <p:sp>
            <p:nvSpPr>
              <p:cNvPr id="45" name="円/楕円 44"/>
              <p:cNvSpPr/>
              <p:nvPr/>
            </p:nvSpPr>
            <p:spPr>
              <a:xfrm>
                <a:off x="5131747" y="4703773"/>
                <a:ext cx="121815" cy="121815"/>
              </a:xfrm>
              <a:prstGeom prst="ellipse">
                <a:avLst/>
              </a:prstGeom>
              <a:solidFill>
                <a:schemeClr val="tx1">
                  <a:alpha val="16000"/>
                </a:schemeClr>
              </a:solidFill>
              <a:ln w="12700">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itchFamily="34" charset="0"/>
                  <a:cs typeface="Calibri" pitchFamily="34" charset="0"/>
                </a:endParaRPr>
              </a:p>
            </p:txBody>
          </p:sp>
        </p:grpSp>
        <p:grpSp>
          <p:nvGrpSpPr>
            <p:cNvPr id="49" name="グループ化 48"/>
            <p:cNvGrpSpPr/>
            <p:nvPr/>
          </p:nvGrpSpPr>
          <p:grpSpPr>
            <a:xfrm>
              <a:off x="2878491" y="4716035"/>
              <a:ext cx="3835552" cy="438998"/>
              <a:chOff x="1418010" y="4386590"/>
              <a:chExt cx="3835552" cy="438998"/>
            </a:xfrm>
          </p:grpSpPr>
          <p:grpSp>
            <p:nvGrpSpPr>
              <p:cNvPr id="50" name="Group 13"/>
              <p:cNvGrpSpPr>
                <a:grpSpLocks/>
              </p:cNvGrpSpPr>
              <p:nvPr/>
            </p:nvGrpSpPr>
            <p:grpSpPr bwMode="auto">
              <a:xfrm>
                <a:off x="1418010" y="4386590"/>
                <a:ext cx="3455988" cy="393893"/>
                <a:chOff x="431" y="2614"/>
                <a:chExt cx="2177" cy="317"/>
              </a:xfrm>
            </p:grpSpPr>
            <p:sp>
              <p:nvSpPr>
                <p:cNvPr id="54" name="Rectangle 4"/>
                <p:cNvSpPr>
                  <a:spLocks noChangeArrowheads="1"/>
                </p:cNvSpPr>
                <p:nvPr/>
              </p:nvSpPr>
              <p:spPr bwMode="auto">
                <a:xfrm>
                  <a:off x="431" y="2614"/>
                  <a:ext cx="544" cy="317"/>
                </a:xfrm>
                <a:prstGeom prst="rect">
                  <a:avLst/>
                </a:prstGeom>
                <a:solidFill>
                  <a:schemeClr val="bg1"/>
                </a:solidFill>
                <a:ln w="9525">
                  <a:solidFill>
                    <a:schemeClr val="tx1">
                      <a:alpha val="55000"/>
                    </a:schemeClr>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ts val="1500"/>
                    </a:lnSpc>
                  </a:pPr>
                  <a:r>
                    <a:rPr lang="en-US" altLang="ja-JP" sz="1400" smtClean="0">
                      <a:latin typeface="Calibri" pitchFamily="34" charset="0"/>
                      <a:cs typeface="Calibri" pitchFamily="34" charset="0"/>
                    </a:rPr>
                    <a:t>Rest</a:t>
                  </a:r>
                  <a:endParaRPr lang="ja-JP" altLang="en-US" sz="1400">
                    <a:latin typeface="Calibri" pitchFamily="34" charset="0"/>
                    <a:cs typeface="Calibri" pitchFamily="34" charset="0"/>
                  </a:endParaRPr>
                </a:p>
                <a:p>
                  <a:pPr algn="ctr">
                    <a:lnSpc>
                      <a:spcPts val="1500"/>
                    </a:lnSpc>
                  </a:pPr>
                  <a:r>
                    <a:rPr lang="en-US" altLang="ja-JP" sz="1400" smtClean="0">
                      <a:latin typeface="Calibri" pitchFamily="34" charset="0"/>
                      <a:cs typeface="Calibri" pitchFamily="34" charset="0"/>
                    </a:rPr>
                    <a:t>1min</a:t>
                  </a:r>
                  <a:endParaRPr lang="ja-JP" altLang="en-US" sz="1400">
                    <a:latin typeface="Calibri" pitchFamily="34" charset="0"/>
                    <a:cs typeface="Calibri" pitchFamily="34" charset="0"/>
                  </a:endParaRPr>
                </a:p>
              </p:txBody>
            </p:sp>
            <p:sp>
              <p:nvSpPr>
                <p:cNvPr id="55" name="Rectangle 5"/>
                <p:cNvSpPr>
                  <a:spLocks noChangeArrowheads="1"/>
                </p:cNvSpPr>
                <p:nvPr/>
              </p:nvSpPr>
              <p:spPr bwMode="auto">
                <a:xfrm>
                  <a:off x="975" y="2614"/>
                  <a:ext cx="1089" cy="317"/>
                </a:xfrm>
                <a:prstGeom prst="rect">
                  <a:avLst/>
                </a:prstGeom>
                <a:solidFill>
                  <a:schemeClr val="bg1"/>
                </a:solidFill>
                <a:ln w="9525">
                  <a:solidFill>
                    <a:schemeClr val="tx1">
                      <a:alpha val="55000"/>
                    </a:schemeClr>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ts val="1500"/>
                    </a:lnSpc>
                  </a:pPr>
                  <a:r>
                    <a:rPr lang="en-US" altLang="ja-JP" sz="1400" smtClean="0">
                      <a:latin typeface="Calibri" pitchFamily="34" charset="0"/>
                      <a:cs typeface="Calibri" pitchFamily="34" charset="0"/>
                    </a:rPr>
                    <a:t>Task</a:t>
                  </a:r>
                  <a:endParaRPr lang="ja-JP" altLang="en-US" sz="1400">
                    <a:latin typeface="Calibri" pitchFamily="34" charset="0"/>
                    <a:cs typeface="Calibri" pitchFamily="34" charset="0"/>
                  </a:endParaRPr>
                </a:p>
                <a:p>
                  <a:pPr algn="ctr">
                    <a:lnSpc>
                      <a:spcPts val="1500"/>
                    </a:lnSpc>
                  </a:pPr>
                  <a:r>
                    <a:rPr lang="en-US" altLang="ja-JP" sz="1400" smtClean="0">
                      <a:latin typeface="Calibri" pitchFamily="34" charset="0"/>
                      <a:cs typeface="Calibri" pitchFamily="34" charset="0"/>
                    </a:rPr>
                    <a:t>2min</a:t>
                  </a:r>
                  <a:endParaRPr lang="ja-JP" altLang="en-US" sz="1400">
                    <a:latin typeface="Calibri" pitchFamily="34" charset="0"/>
                    <a:cs typeface="Calibri" pitchFamily="34" charset="0"/>
                  </a:endParaRPr>
                </a:p>
              </p:txBody>
            </p:sp>
            <p:sp>
              <p:nvSpPr>
                <p:cNvPr id="56" name="Rectangle 6"/>
                <p:cNvSpPr>
                  <a:spLocks noChangeArrowheads="1"/>
                </p:cNvSpPr>
                <p:nvPr/>
              </p:nvSpPr>
              <p:spPr bwMode="auto">
                <a:xfrm>
                  <a:off x="2064" y="2614"/>
                  <a:ext cx="544" cy="317"/>
                </a:xfrm>
                <a:prstGeom prst="rect">
                  <a:avLst/>
                </a:prstGeom>
                <a:solidFill>
                  <a:schemeClr val="bg1"/>
                </a:solidFill>
                <a:ln w="9525">
                  <a:solidFill>
                    <a:schemeClr val="tx1">
                      <a:alpha val="55000"/>
                    </a:schemeClr>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ts val="1500"/>
                    </a:lnSpc>
                  </a:pPr>
                  <a:r>
                    <a:rPr lang="en-US" altLang="ja-JP" sz="1400" dirty="0" smtClean="0">
                      <a:latin typeface="Calibri" pitchFamily="34" charset="0"/>
                      <a:cs typeface="Calibri" pitchFamily="34" charset="0"/>
                    </a:rPr>
                    <a:t>Recovery</a:t>
                  </a:r>
                  <a:endParaRPr lang="ja-JP" altLang="en-US" sz="1400" dirty="0">
                    <a:latin typeface="Calibri" pitchFamily="34" charset="0"/>
                    <a:cs typeface="Calibri" pitchFamily="34" charset="0"/>
                  </a:endParaRPr>
                </a:p>
                <a:p>
                  <a:pPr algn="ctr">
                    <a:lnSpc>
                      <a:spcPts val="1500"/>
                    </a:lnSpc>
                  </a:pPr>
                  <a:r>
                    <a:rPr lang="en-US" altLang="ja-JP" sz="1400" dirty="0" smtClean="0">
                      <a:latin typeface="Calibri" pitchFamily="34" charset="0"/>
                      <a:cs typeface="Calibri" pitchFamily="34" charset="0"/>
                    </a:rPr>
                    <a:t>1min</a:t>
                  </a:r>
                  <a:endParaRPr lang="ja-JP" altLang="en-US" sz="1400" dirty="0">
                    <a:latin typeface="Calibri" pitchFamily="34" charset="0"/>
                    <a:cs typeface="Calibri" pitchFamily="34" charset="0"/>
                  </a:endParaRPr>
                </a:p>
              </p:txBody>
            </p:sp>
          </p:grpSp>
          <p:sp>
            <p:nvSpPr>
              <p:cNvPr id="52" name="円/楕円 51"/>
              <p:cNvSpPr/>
              <p:nvPr/>
            </p:nvSpPr>
            <p:spPr>
              <a:xfrm>
                <a:off x="4965948" y="4699336"/>
                <a:ext cx="121815" cy="121815"/>
              </a:xfrm>
              <a:prstGeom prst="ellipse">
                <a:avLst/>
              </a:prstGeom>
              <a:solidFill>
                <a:schemeClr val="bg1"/>
              </a:solidFill>
              <a:ln w="12700">
                <a:solidFill>
                  <a:schemeClr val="tx1">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itchFamily="34" charset="0"/>
                  <a:cs typeface="Calibri" pitchFamily="34" charset="0"/>
                </a:endParaRPr>
              </a:p>
            </p:txBody>
          </p:sp>
          <p:sp>
            <p:nvSpPr>
              <p:cNvPr id="53" name="円/楕円 52"/>
              <p:cNvSpPr/>
              <p:nvPr/>
            </p:nvSpPr>
            <p:spPr>
              <a:xfrm>
                <a:off x="5131747" y="4703773"/>
                <a:ext cx="121815" cy="121815"/>
              </a:xfrm>
              <a:prstGeom prst="ellipse">
                <a:avLst/>
              </a:prstGeom>
              <a:solidFill>
                <a:schemeClr val="tx1">
                  <a:alpha val="57000"/>
                </a:schemeClr>
              </a:solidFill>
              <a:ln w="12700">
                <a:solidFill>
                  <a:schemeClr val="tx1">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itchFamily="34" charset="0"/>
                  <a:cs typeface="Calibri" pitchFamily="34" charset="0"/>
                </a:endParaRPr>
              </a:p>
            </p:txBody>
          </p:sp>
        </p:grpSp>
        <p:grpSp>
          <p:nvGrpSpPr>
            <p:cNvPr id="57" name="グループ化 56"/>
            <p:cNvGrpSpPr/>
            <p:nvPr/>
          </p:nvGrpSpPr>
          <p:grpSpPr>
            <a:xfrm>
              <a:off x="2603401" y="4608832"/>
              <a:ext cx="4020437" cy="448524"/>
              <a:chOff x="1233125" y="4386590"/>
              <a:chExt cx="4020437" cy="448524"/>
            </a:xfrm>
          </p:grpSpPr>
          <p:grpSp>
            <p:nvGrpSpPr>
              <p:cNvPr id="58" name="Group 13"/>
              <p:cNvGrpSpPr>
                <a:grpSpLocks/>
              </p:cNvGrpSpPr>
              <p:nvPr/>
            </p:nvGrpSpPr>
            <p:grpSpPr bwMode="auto">
              <a:xfrm>
                <a:off x="1418010" y="4386590"/>
                <a:ext cx="3455988" cy="393893"/>
                <a:chOff x="431" y="2614"/>
                <a:chExt cx="2177" cy="317"/>
              </a:xfrm>
            </p:grpSpPr>
            <p:sp>
              <p:nvSpPr>
                <p:cNvPr id="62" name="Rectangle 4"/>
                <p:cNvSpPr>
                  <a:spLocks noChangeArrowheads="1"/>
                </p:cNvSpPr>
                <p:nvPr/>
              </p:nvSpPr>
              <p:spPr bwMode="auto">
                <a:xfrm>
                  <a:off x="431" y="2614"/>
                  <a:ext cx="544" cy="31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ts val="1500"/>
                    </a:lnSpc>
                  </a:pPr>
                  <a:r>
                    <a:rPr lang="en-US" altLang="ja-JP" sz="1400" dirty="0" smtClean="0">
                      <a:latin typeface="Calibri" pitchFamily="34" charset="0"/>
                      <a:cs typeface="Calibri" pitchFamily="34" charset="0"/>
                    </a:rPr>
                    <a:t>Rest</a:t>
                  </a:r>
                  <a:endParaRPr lang="ja-JP" altLang="en-US" sz="1400" dirty="0">
                    <a:latin typeface="Calibri" pitchFamily="34" charset="0"/>
                    <a:cs typeface="Calibri" pitchFamily="34" charset="0"/>
                  </a:endParaRPr>
                </a:p>
                <a:p>
                  <a:pPr algn="ctr">
                    <a:lnSpc>
                      <a:spcPts val="1500"/>
                    </a:lnSpc>
                  </a:pPr>
                  <a:r>
                    <a:rPr lang="en-US" altLang="ja-JP" sz="1400" dirty="0" smtClean="0">
                      <a:latin typeface="Calibri" pitchFamily="34" charset="0"/>
                      <a:cs typeface="Calibri" pitchFamily="34" charset="0"/>
                    </a:rPr>
                    <a:t>1min</a:t>
                  </a:r>
                  <a:endParaRPr lang="ja-JP" altLang="en-US" sz="1400" dirty="0">
                    <a:latin typeface="Calibri" pitchFamily="34" charset="0"/>
                    <a:cs typeface="Calibri" pitchFamily="34" charset="0"/>
                  </a:endParaRPr>
                </a:p>
              </p:txBody>
            </p:sp>
            <p:sp>
              <p:nvSpPr>
                <p:cNvPr id="63" name="Rectangle 5"/>
                <p:cNvSpPr>
                  <a:spLocks noChangeArrowheads="1"/>
                </p:cNvSpPr>
                <p:nvPr/>
              </p:nvSpPr>
              <p:spPr bwMode="auto">
                <a:xfrm>
                  <a:off x="975" y="2614"/>
                  <a:ext cx="1089" cy="31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ts val="1500"/>
                    </a:lnSpc>
                  </a:pPr>
                  <a:r>
                    <a:rPr lang="en-US" altLang="ja-JP" sz="1400" smtClean="0">
                      <a:latin typeface="Calibri" pitchFamily="34" charset="0"/>
                      <a:cs typeface="Calibri" pitchFamily="34" charset="0"/>
                    </a:rPr>
                    <a:t>Task</a:t>
                  </a:r>
                  <a:endParaRPr lang="ja-JP" altLang="en-US" sz="1400">
                    <a:latin typeface="Calibri" pitchFamily="34" charset="0"/>
                    <a:cs typeface="Calibri" pitchFamily="34" charset="0"/>
                  </a:endParaRPr>
                </a:p>
                <a:p>
                  <a:pPr algn="ctr">
                    <a:lnSpc>
                      <a:spcPts val="1500"/>
                    </a:lnSpc>
                  </a:pPr>
                  <a:r>
                    <a:rPr lang="en-US" altLang="ja-JP" sz="1400" smtClean="0">
                      <a:latin typeface="Calibri" pitchFamily="34" charset="0"/>
                      <a:cs typeface="Calibri" pitchFamily="34" charset="0"/>
                    </a:rPr>
                    <a:t>2min</a:t>
                  </a:r>
                  <a:endParaRPr lang="ja-JP" altLang="en-US" sz="1400">
                    <a:latin typeface="Calibri" pitchFamily="34" charset="0"/>
                    <a:cs typeface="Calibri" pitchFamily="34" charset="0"/>
                  </a:endParaRPr>
                </a:p>
              </p:txBody>
            </p:sp>
            <p:sp>
              <p:nvSpPr>
                <p:cNvPr id="64" name="Rectangle 6"/>
                <p:cNvSpPr>
                  <a:spLocks noChangeArrowheads="1"/>
                </p:cNvSpPr>
                <p:nvPr/>
              </p:nvSpPr>
              <p:spPr bwMode="auto">
                <a:xfrm>
                  <a:off x="2064" y="2614"/>
                  <a:ext cx="544" cy="31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ts val="1500"/>
                    </a:lnSpc>
                  </a:pPr>
                  <a:r>
                    <a:rPr lang="en-US" altLang="ja-JP" sz="1400" smtClean="0">
                      <a:latin typeface="Calibri" pitchFamily="34" charset="0"/>
                      <a:cs typeface="Calibri" pitchFamily="34" charset="0"/>
                    </a:rPr>
                    <a:t>Recovery</a:t>
                  </a:r>
                  <a:endParaRPr lang="ja-JP" altLang="en-US" sz="1400">
                    <a:latin typeface="Calibri" pitchFamily="34" charset="0"/>
                    <a:cs typeface="Calibri" pitchFamily="34" charset="0"/>
                  </a:endParaRPr>
                </a:p>
                <a:p>
                  <a:pPr algn="ctr">
                    <a:lnSpc>
                      <a:spcPts val="1500"/>
                    </a:lnSpc>
                  </a:pPr>
                  <a:r>
                    <a:rPr lang="en-US" altLang="ja-JP" sz="1400" smtClean="0">
                      <a:latin typeface="Calibri" pitchFamily="34" charset="0"/>
                      <a:cs typeface="Calibri" pitchFamily="34" charset="0"/>
                    </a:rPr>
                    <a:t>1min</a:t>
                  </a:r>
                  <a:endParaRPr lang="ja-JP" altLang="en-US" sz="1400">
                    <a:latin typeface="Calibri" pitchFamily="34" charset="0"/>
                    <a:cs typeface="Calibri" pitchFamily="34" charset="0"/>
                  </a:endParaRPr>
                </a:p>
              </p:txBody>
            </p:sp>
          </p:grpSp>
          <p:sp>
            <p:nvSpPr>
              <p:cNvPr id="59" name="円/楕円 58"/>
              <p:cNvSpPr/>
              <p:nvPr/>
            </p:nvSpPr>
            <p:spPr>
              <a:xfrm>
                <a:off x="1233125" y="4713299"/>
                <a:ext cx="121815" cy="121815"/>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itchFamily="34" charset="0"/>
                  <a:cs typeface="Calibri" pitchFamily="34" charset="0"/>
                </a:endParaRPr>
              </a:p>
            </p:txBody>
          </p:sp>
          <p:sp>
            <p:nvSpPr>
              <p:cNvPr id="60" name="円/楕円 59"/>
              <p:cNvSpPr/>
              <p:nvPr/>
            </p:nvSpPr>
            <p:spPr>
              <a:xfrm>
                <a:off x="4965948" y="4699336"/>
                <a:ext cx="121815" cy="121815"/>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itchFamily="34" charset="0"/>
                  <a:cs typeface="Calibri" pitchFamily="34" charset="0"/>
                </a:endParaRPr>
              </a:p>
            </p:txBody>
          </p:sp>
          <p:sp>
            <p:nvSpPr>
              <p:cNvPr id="61" name="円/楕円 60"/>
              <p:cNvSpPr/>
              <p:nvPr/>
            </p:nvSpPr>
            <p:spPr>
              <a:xfrm>
                <a:off x="5131747" y="4703773"/>
                <a:ext cx="121815" cy="121815"/>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itchFamily="34" charset="0"/>
                  <a:cs typeface="Calibri" pitchFamily="34" charset="0"/>
                </a:endParaRPr>
              </a:p>
            </p:txBody>
          </p:sp>
        </p:grpSp>
      </p:grpSp>
      <p:grpSp>
        <p:nvGrpSpPr>
          <p:cNvPr id="115" name="グループ化 114"/>
          <p:cNvGrpSpPr/>
          <p:nvPr/>
        </p:nvGrpSpPr>
        <p:grpSpPr>
          <a:xfrm>
            <a:off x="2603401" y="5433621"/>
            <a:ext cx="4200847" cy="653404"/>
            <a:chOff x="2603401" y="4608832"/>
            <a:chExt cx="4200847" cy="653404"/>
          </a:xfrm>
        </p:grpSpPr>
        <p:grpSp>
          <p:nvGrpSpPr>
            <p:cNvPr id="116" name="グループ化 115"/>
            <p:cNvGrpSpPr/>
            <p:nvPr/>
          </p:nvGrpSpPr>
          <p:grpSpPr>
            <a:xfrm>
              <a:off x="2968696" y="4823238"/>
              <a:ext cx="3835552" cy="438998"/>
              <a:chOff x="1418010" y="4386590"/>
              <a:chExt cx="3835552" cy="438998"/>
            </a:xfrm>
            <a:solidFill>
              <a:schemeClr val="bg1">
                <a:alpha val="41000"/>
              </a:schemeClr>
            </a:solidFill>
          </p:grpSpPr>
          <p:grpSp>
            <p:nvGrpSpPr>
              <p:cNvPr id="132" name="Group 13"/>
              <p:cNvGrpSpPr>
                <a:grpSpLocks/>
              </p:cNvGrpSpPr>
              <p:nvPr/>
            </p:nvGrpSpPr>
            <p:grpSpPr bwMode="auto">
              <a:xfrm>
                <a:off x="1418010" y="4386590"/>
                <a:ext cx="3455988" cy="393893"/>
                <a:chOff x="431" y="2614"/>
                <a:chExt cx="2177" cy="317"/>
              </a:xfrm>
              <a:grpFill/>
            </p:grpSpPr>
            <p:sp>
              <p:nvSpPr>
                <p:cNvPr id="135" name="Rectangle 4"/>
                <p:cNvSpPr>
                  <a:spLocks noChangeArrowheads="1"/>
                </p:cNvSpPr>
                <p:nvPr/>
              </p:nvSpPr>
              <p:spPr bwMode="auto">
                <a:xfrm>
                  <a:off x="431" y="2614"/>
                  <a:ext cx="544" cy="317"/>
                </a:xfrm>
                <a:prstGeom prst="rect">
                  <a:avLst/>
                </a:prstGeom>
                <a:grpFill/>
                <a:ln w="9525">
                  <a:solidFill>
                    <a:schemeClr val="tx1">
                      <a:alpha val="26000"/>
                    </a:schemeClr>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ts val="1500"/>
                    </a:lnSpc>
                  </a:pPr>
                  <a:r>
                    <a:rPr lang="en-US" altLang="ja-JP" sz="1400" smtClean="0">
                      <a:latin typeface="Calibri" pitchFamily="34" charset="0"/>
                      <a:cs typeface="Calibri" pitchFamily="34" charset="0"/>
                    </a:rPr>
                    <a:t>Rest</a:t>
                  </a:r>
                  <a:endParaRPr lang="ja-JP" altLang="en-US" sz="1400">
                    <a:latin typeface="Calibri" pitchFamily="34" charset="0"/>
                    <a:cs typeface="Calibri" pitchFamily="34" charset="0"/>
                  </a:endParaRPr>
                </a:p>
                <a:p>
                  <a:pPr algn="ctr">
                    <a:lnSpc>
                      <a:spcPts val="1500"/>
                    </a:lnSpc>
                  </a:pPr>
                  <a:r>
                    <a:rPr lang="en-US" altLang="ja-JP" sz="1400" smtClean="0">
                      <a:latin typeface="Calibri" pitchFamily="34" charset="0"/>
                      <a:cs typeface="Calibri" pitchFamily="34" charset="0"/>
                    </a:rPr>
                    <a:t>1min</a:t>
                  </a:r>
                  <a:endParaRPr lang="ja-JP" altLang="en-US" sz="1400">
                    <a:latin typeface="Calibri" pitchFamily="34" charset="0"/>
                    <a:cs typeface="Calibri" pitchFamily="34" charset="0"/>
                  </a:endParaRPr>
                </a:p>
              </p:txBody>
            </p:sp>
            <p:sp>
              <p:nvSpPr>
                <p:cNvPr id="136" name="Rectangle 5"/>
                <p:cNvSpPr>
                  <a:spLocks noChangeArrowheads="1"/>
                </p:cNvSpPr>
                <p:nvPr/>
              </p:nvSpPr>
              <p:spPr bwMode="auto">
                <a:xfrm>
                  <a:off x="975" y="2614"/>
                  <a:ext cx="1089" cy="317"/>
                </a:xfrm>
                <a:prstGeom prst="rect">
                  <a:avLst/>
                </a:prstGeom>
                <a:grpFill/>
                <a:ln w="9525">
                  <a:solidFill>
                    <a:schemeClr val="tx1">
                      <a:alpha val="26000"/>
                    </a:schemeClr>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ts val="1500"/>
                    </a:lnSpc>
                  </a:pPr>
                  <a:r>
                    <a:rPr lang="en-US" altLang="ja-JP" sz="1400" smtClean="0">
                      <a:latin typeface="Calibri" pitchFamily="34" charset="0"/>
                      <a:cs typeface="Calibri" pitchFamily="34" charset="0"/>
                    </a:rPr>
                    <a:t>Task</a:t>
                  </a:r>
                  <a:endParaRPr lang="ja-JP" altLang="en-US" sz="1400">
                    <a:latin typeface="Calibri" pitchFamily="34" charset="0"/>
                    <a:cs typeface="Calibri" pitchFamily="34" charset="0"/>
                  </a:endParaRPr>
                </a:p>
                <a:p>
                  <a:pPr algn="ctr">
                    <a:lnSpc>
                      <a:spcPts val="1500"/>
                    </a:lnSpc>
                  </a:pPr>
                  <a:r>
                    <a:rPr lang="en-US" altLang="ja-JP" sz="1400" smtClean="0">
                      <a:latin typeface="Calibri" pitchFamily="34" charset="0"/>
                      <a:cs typeface="Calibri" pitchFamily="34" charset="0"/>
                    </a:rPr>
                    <a:t>2min</a:t>
                  </a:r>
                  <a:endParaRPr lang="ja-JP" altLang="en-US" sz="1400">
                    <a:latin typeface="Calibri" pitchFamily="34" charset="0"/>
                    <a:cs typeface="Calibri" pitchFamily="34" charset="0"/>
                  </a:endParaRPr>
                </a:p>
              </p:txBody>
            </p:sp>
            <p:sp>
              <p:nvSpPr>
                <p:cNvPr id="137" name="Rectangle 6"/>
                <p:cNvSpPr>
                  <a:spLocks noChangeArrowheads="1"/>
                </p:cNvSpPr>
                <p:nvPr/>
              </p:nvSpPr>
              <p:spPr bwMode="auto">
                <a:xfrm>
                  <a:off x="2064" y="2614"/>
                  <a:ext cx="544" cy="317"/>
                </a:xfrm>
                <a:prstGeom prst="rect">
                  <a:avLst/>
                </a:prstGeom>
                <a:grpFill/>
                <a:ln w="9525">
                  <a:solidFill>
                    <a:schemeClr val="tx1">
                      <a:alpha val="26000"/>
                    </a:schemeClr>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ts val="1500"/>
                    </a:lnSpc>
                  </a:pPr>
                  <a:r>
                    <a:rPr lang="en-US" altLang="ja-JP" sz="1400" smtClean="0">
                      <a:latin typeface="Calibri" pitchFamily="34" charset="0"/>
                      <a:cs typeface="Calibri" pitchFamily="34" charset="0"/>
                    </a:rPr>
                    <a:t>Recovery</a:t>
                  </a:r>
                  <a:endParaRPr lang="ja-JP" altLang="en-US" sz="1400">
                    <a:latin typeface="Calibri" pitchFamily="34" charset="0"/>
                    <a:cs typeface="Calibri" pitchFamily="34" charset="0"/>
                  </a:endParaRPr>
                </a:p>
                <a:p>
                  <a:pPr algn="ctr">
                    <a:lnSpc>
                      <a:spcPts val="1500"/>
                    </a:lnSpc>
                  </a:pPr>
                  <a:r>
                    <a:rPr lang="en-US" altLang="ja-JP" sz="1400" smtClean="0">
                      <a:latin typeface="Calibri" pitchFamily="34" charset="0"/>
                      <a:cs typeface="Calibri" pitchFamily="34" charset="0"/>
                    </a:rPr>
                    <a:t>1min</a:t>
                  </a:r>
                  <a:endParaRPr lang="ja-JP" altLang="en-US" sz="1400">
                    <a:latin typeface="Calibri" pitchFamily="34" charset="0"/>
                    <a:cs typeface="Calibri" pitchFamily="34" charset="0"/>
                  </a:endParaRPr>
                </a:p>
              </p:txBody>
            </p:sp>
          </p:grpSp>
          <p:sp>
            <p:nvSpPr>
              <p:cNvPr id="133" name="円/楕円 132"/>
              <p:cNvSpPr/>
              <p:nvPr/>
            </p:nvSpPr>
            <p:spPr>
              <a:xfrm>
                <a:off x="4965948" y="4699336"/>
                <a:ext cx="121815" cy="121815"/>
              </a:xfrm>
              <a:prstGeom prst="ellipse">
                <a:avLst/>
              </a:prstGeom>
              <a:grpFill/>
              <a:ln w="12700">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itchFamily="34" charset="0"/>
                  <a:cs typeface="Calibri" pitchFamily="34" charset="0"/>
                </a:endParaRPr>
              </a:p>
            </p:txBody>
          </p:sp>
          <p:sp>
            <p:nvSpPr>
              <p:cNvPr id="134" name="円/楕円 133"/>
              <p:cNvSpPr/>
              <p:nvPr/>
            </p:nvSpPr>
            <p:spPr>
              <a:xfrm>
                <a:off x="5131747" y="4703773"/>
                <a:ext cx="121815" cy="121815"/>
              </a:xfrm>
              <a:prstGeom prst="ellipse">
                <a:avLst/>
              </a:prstGeom>
              <a:solidFill>
                <a:schemeClr val="tx1">
                  <a:alpha val="16000"/>
                </a:schemeClr>
              </a:solidFill>
              <a:ln w="12700">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itchFamily="34" charset="0"/>
                  <a:cs typeface="Calibri" pitchFamily="34" charset="0"/>
                </a:endParaRPr>
              </a:p>
            </p:txBody>
          </p:sp>
        </p:grpSp>
        <p:grpSp>
          <p:nvGrpSpPr>
            <p:cNvPr id="117" name="グループ化 116"/>
            <p:cNvGrpSpPr/>
            <p:nvPr/>
          </p:nvGrpSpPr>
          <p:grpSpPr>
            <a:xfrm>
              <a:off x="2878491" y="4716035"/>
              <a:ext cx="3835552" cy="438998"/>
              <a:chOff x="1418010" y="4386590"/>
              <a:chExt cx="3835552" cy="438998"/>
            </a:xfrm>
          </p:grpSpPr>
          <p:grpSp>
            <p:nvGrpSpPr>
              <p:cNvPr id="126" name="Group 13"/>
              <p:cNvGrpSpPr>
                <a:grpSpLocks/>
              </p:cNvGrpSpPr>
              <p:nvPr/>
            </p:nvGrpSpPr>
            <p:grpSpPr bwMode="auto">
              <a:xfrm>
                <a:off x="1418010" y="4386590"/>
                <a:ext cx="3455988" cy="393893"/>
                <a:chOff x="431" y="2614"/>
                <a:chExt cx="2177" cy="317"/>
              </a:xfrm>
            </p:grpSpPr>
            <p:sp>
              <p:nvSpPr>
                <p:cNvPr id="129" name="Rectangle 4"/>
                <p:cNvSpPr>
                  <a:spLocks noChangeArrowheads="1"/>
                </p:cNvSpPr>
                <p:nvPr/>
              </p:nvSpPr>
              <p:spPr bwMode="auto">
                <a:xfrm>
                  <a:off x="431" y="2614"/>
                  <a:ext cx="544" cy="317"/>
                </a:xfrm>
                <a:prstGeom prst="rect">
                  <a:avLst/>
                </a:prstGeom>
                <a:solidFill>
                  <a:schemeClr val="bg1"/>
                </a:solidFill>
                <a:ln w="9525">
                  <a:solidFill>
                    <a:schemeClr val="tx1">
                      <a:alpha val="55000"/>
                    </a:schemeClr>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ts val="1500"/>
                    </a:lnSpc>
                  </a:pPr>
                  <a:r>
                    <a:rPr lang="en-US" altLang="ja-JP" sz="1400" smtClean="0">
                      <a:latin typeface="Calibri" pitchFamily="34" charset="0"/>
                      <a:cs typeface="Calibri" pitchFamily="34" charset="0"/>
                    </a:rPr>
                    <a:t>Rest</a:t>
                  </a:r>
                  <a:endParaRPr lang="ja-JP" altLang="en-US" sz="1400">
                    <a:latin typeface="Calibri" pitchFamily="34" charset="0"/>
                    <a:cs typeface="Calibri" pitchFamily="34" charset="0"/>
                  </a:endParaRPr>
                </a:p>
                <a:p>
                  <a:pPr algn="ctr">
                    <a:lnSpc>
                      <a:spcPts val="1500"/>
                    </a:lnSpc>
                  </a:pPr>
                  <a:r>
                    <a:rPr lang="en-US" altLang="ja-JP" sz="1400" smtClean="0">
                      <a:latin typeface="Calibri" pitchFamily="34" charset="0"/>
                      <a:cs typeface="Calibri" pitchFamily="34" charset="0"/>
                    </a:rPr>
                    <a:t>1min</a:t>
                  </a:r>
                  <a:endParaRPr lang="ja-JP" altLang="en-US" sz="1400">
                    <a:latin typeface="Calibri" pitchFamily="34" charset="0"/>
                    <a:cs typeface="Calibri" pitchFamily="34" charset="0"/>
                  </a:endParaRPr>
                </a:p>
              </p:txBody>
            </p:sp>
            <p:sp>
              <p:nvSpPr>
                <p:cNvPr id="130" name="Rectangle 5"/>
                <p:cNvSpPr>
                  <a:spLocks noChangeArrowheads="1"/>
                </p:cNvSpPr>
                <p:nvPr/>
              </p:nvSpPr>
              <p:spPr bwMode="auto">
                <a:xfrm>
                  <a:off x="975" y="2614"/>
                  <a:ext cx="1089" cy="317"/>
                </a:xfrm>
                <a:prstGeom prst="rect">
                  <a:avLst/>
                </a:prstGeom>
                <a:solidFill>
                  <a:schemeClr val="bg1"/>
                </a:solidFill>
                <a:ln w="9525">
                  <a:solidFill>
                    <a:schemeClr val="tx1">
                      <a:alpha val="55000"/>
                    </a:schemeClr>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ts val="1500"/>
                    </a:lnSpc>
                  </a:pPr>
                  <a:r>
                    <a:rPr lang="en-US" altLang="ja-JP" sz="1400" smtClean="0">
                      <a:latin typeface="Calibri" pitchFamily="34" charset="0"/>
                      <a:cs typeface="Calibri" pitchFamily="34" charset="0"/>
                    </a:rPr>
                    <a:t>Task</a:t>
                  </a:r>
                  <a:endParaRPr lang="ja-JP" altLang="en-US" sz="1400">
                    <a:latin typeface="Calibri" pitchFamily="34" charset="0"/>
                    <a:cs typeface="Calibri" pitchFamily="34" charset="0"/>
                  </a:endParaRPr>
                </a:p>
                <a:p>
                  <a:pPr algn="ctr">
                    <a:lnSpc>
                      <a:spcPts val="1500"/>
                    </a:lnSpc>
                  </a:pPr>
                  <a:r>
                    <a:rPr lang="en-US" altLang="ja-JP" sz="1400" smtClean="0">
                      <a:latin typeface="Calibri" pitchFamily="34" charset="0"/>
                      <a:cs typeface="Calibri" pitchFamily="34" charset="0"/>
                    </a:rPr>
                    <a:t>2min</a:t>
                  </a:r>
                  <a:endParaRPr lang="ja-JP" altLang="en-US" sz="1400">
                    <a:latin typeface="Calibri" pitchFamily="34" charset="0"/>
                    <a:cs typeface="Calibri" pitchFamily="34" charset="0"/>
                  </a:endParaRPr>
                </a:p>
              </p:txBody>
            </p:sp>
            <p:sp>
              <p:nvSpPr>
                <p:cNvPr id="131" name="Rectangle 6"/>
                <p:cNvSpPr>
                  <a:spLocks noChangeArrowheads="1"/>
                </p:cNvSpPr>
                <p:nvPr/>
              </p:nvSpPr>
              <p:spPr bwMode="auto">
                <a:xfrm>
                  <a:off x="2064" y="2614"/>
                  <a:ext cx="544" cy="317"/>
                </a:xfrm>
                <a:prstGeom prst="rect">
                  <a:avLst/>
                </a:prstGeom>
                <a:solidFill>
                  <a:schemeClr val="bg1"/>
                </a:solidFill>
                <a:ln w="9525">
                  <a:solidFill>
                    <a:schemeClr val="tx1">
                      <a:alpha val="55000"/>
                    </a:schemeClr>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ts val="1500"/>
                    </a:lnSpc>
                  </a:pPr>
                  <a:r>
                    <a:rPr lang="en-US" altLang="ja-JP" sz="1400" dirty="0" smtClean="0">
                      <a:latin typeface="Calibri" pitchFamily="34" charset="0"/>
                      <a:cs typeface="Calibri" pitchFamily="34" charset="0"/>
                    </a:rPr>
                    <a:t>Recovery</a:t>
                  </a:r>
                  <a:endParaRPr lang="ja-JP" altLang="en-US" sz="1400" dirty="0">
                    <a:latin typeface="Calibri" pitchFamily="34" charset="0"/>
                    <a:cs typeface="Calibri" pitchFamily="34" charset="0"/>
                  </a:endParaRPr>
                </a:p>
                <a:p>
                  <a:pPr algn="ctr">
                    <a:lnSpc>
                      <a:spcPts val="1500"/>
                    </a:lnSpc>
                  </a:pPr>
                  <a:r>
                    <a:rPr lang="en-US" altLang="ja-JP" sz="1400" dirty="0" smtClean="0">
                      <a:latin typeface="Calibri" pitchFamily="34" charset="0"/>
                      <a:cs typeface="Calibri" pitchFamily="34" charset="0"/>
                    </a:rPr>
                    <a:t>1min</a:t>
                  </a:r>
                  <a:endParaRPr lang="ja-JP" altLang="en-US" sz="1400" dirty="0">
                    <a:latin typeface="Calibri" pitchFamily="34" charset="0"/>
                    <a:cs typeface="Calibri" pitchFamily="34" charset="0"/>
                  </a:endParaRPr>
                </a:p>
              </p:txBody>
            </p:sp>
          </p:grpSp>
          <p:sp>
            <p:nvSpPr>
              <p:cNvPr id="127" name="円/楕円 126"/>
              <p:cNvSpPr/>
              <p:nvPr/>
            </p:nvSpPr>
            <p:spPr>
              <a:xfrm>
                <a:off x="4965948" y="4699336"/>
                <a:ext cx="121815" cy="121815"/>
              </a:xfrm>
              <a:prstGeom prst="ellipse">
                <a:avLst/>
              </a:prstGeom>
              <a:solidFill>
                <a:schemeClr val="bg1"/>
              </a:solidFill>
              <a:ln w="12700">
                <a:solidFill>
                  <a:schemeClr val="tx1">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itchFamily="34" charset="0"/>
                  <a:cs typeface="Calibri" pitchFamily="34" charset="0"/>
                </a:endParaRPr>
              </a:p>
            </p:txBody>
          </p:sp>
          <p:sp>
            <p:nvSpPr>
              <p:cNvPr id="128" name="円/楕円 127"/>
              <p:cNvSpPr/>
              <p:nvPr/>
            </p:nvSpPr>
            <p:spPr>
              <a:xfrm>
                <a:off x="5131747" y="4703773"/>
                <a:ext cx="121815" cy="121815"/>
              </a:xfrm>
              <a:prstGeom prst="ellipse">
                <a:avLst/>
              </a:prstGeom>
              <a:solidFill>
                <a:schemeClr val="tx1">
                  <a:alpha val="57000"/>
                </a:schemeClr>
              </a:solidFill>
              <a:ln w="12700">
                <a:solidFill>
                  <a:schemeClr val="tx1">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itchFamily="34" charset="0"/>
                  <a:cs typeface="Calibri" pitchFamily="34" charset="0"/>
                </a:endParaRPr>
              </a:p>
            </p:txBody>
          </p:sp>
        </p:grpSp>
        <p:grpSp>
          <p:nvGrpSpPr>
            <p:cNvPr id="118" name="グループ化 117"/>
            <p:cNvGrpSpPr/>
            <p:nvPr/>
          </p:nvGrpSpPr>
          <p:grpSpPr>
            <a:xfrm>
              <a:off x="2603401" y="4608832"/>
              <a:ext cx="4020437" cy="448524"/>
              <a:chOff x="1233125" y="4386590"/>
              <a:chExt cx="4020437" cy="448524"/>
            </a:xfrm>
          </p:grpSpPr>
          <p:grpSp>
            <p:nvGrpSpPr>
              <p:cNvPr id="119" name="Group 13"/>
              <p:cNvGrpSpPr>
                <a:grpSpLocks/>
              </p:cNvGrpSpPr>
              <p:nvPr/>
            </p:nvGrpSpPr>
            <p:grpSpPr bwMode="auto">
              <a:xfrm>
                <a:off x="1418010" y="4386590"/>
                <a:ext cx="3455988" cy="393893"/>
                <a:chOff x="431" y="2614"/>
                <a:chExt cx="2177" cy="317"/>
              </a:xfrm>
            </p:grpSpPr>
            <p:sp>
              <p:nvSpPr>
                <p:cNvPr id="123" name="Rectangle 4"/>
                <p:cNvSpPr>
                  <a:spLocks noChangeArrowheads="1"/>
                </p:cNvSpPr>
                <p:nvPr/>
              </p:nvSpPr>
              <p:spPr bwMode="auto">
                <a:xfrm>
                  <a:off x="431" y="2614"/>
                  <a:ext cx="544" cy="31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ts val="1500"/>
                    </a:lnSpc>
                  </a:pPr>
                  <a:r>
                    <a:rPr lang="en-US" altLang="ja-JP" sz="1400" dirty="0" smtClean="0">
                      <a:latin typeface="Calibri" pitchFamily="34" charset="0"/>
                      <a:cs typeface="Calibri" pitchFamily="34" charset="0"/>
                    </a:rPr>
                    <a:t>Rest</a:t>
                  </a:r>
                  <a:endParaRPr lang="ja-JP" altLang="en-US" sz="1400" dirty="0">
                    <a:latin typeface="Calibri" pitchFamily="34" charset="0"/>
                    <a:cs typeface="Calibri" pitchFamily="34" charset="0"/>
                  </a:endParaRPr>
                </a:p>
                <a:p>
                  <a:pPr algn="ctr">
                    <a:lnSpc>
                      <a:spcPts val="1500"/>
                    </a:lnSpc>
                  </a:pPr>
                  <a:r>
                    <a:rPr lang="en-US" altLang="ja-JP" sz="1400" dirty="0" smtClean="0">
                      <a:latin typeface="Calibri" pitchFamily="34" charset="0"/>
                      <a:cs typeface="Calibri" pitchFamily="34" charset="0"/>
                    </a:rPr>
                    <a:t>1min</a:t>
                  </a:r>
                  <a:endParaRPr lang="ja-JP" altLang="en-US" sz="1400" dirty="0">
                    <a:latin typeface="Calibri" pitchFamily="34" charset="0"/>
                    <a:cs typeface="Calibri" pitchFamily="34" charset="0"/>
                  </a:endParaRPr>
                </a:p>
              </p:txBody>
            </p:sp>
            <p:sp>
              <p:nvSpPr>
                <p:cNvPr id="124" name="Rectangle 5"/>
                <p:cNvSpPr>
                  <a:spLocks noChangeArrowheads="1"/>
                </p:cNvSpPr>
                <p:nvPr/>
              </p:nvSpPr>
              <p:spPr bwMode="auto">
                <a:xfrm>
                  <a:off x="975" y="2614"/>
                  <a:ext cx="1089" cy="31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ts val="1500"/>
                    </a:lnSpc>
                  </a:pPr>
                  <a:r>
                    <a:rPr lang="en-US" altLang="ja-JP" sz="1400" smtClean="0">
                      <a:latin typeface="Calibri" pitchFamily="34" charset="0"/>
                      <a:cs typeface="Calibri" pitchFamily="34" charset="0"/>
                    </a:rPr>
                    <a:t>Task</a:t>
                  </a:r>
                  <a:endParaRPr lang="ja-JP" altLang="en-US" sz="1400">
                    <a:latin typeface="Calibri" pitchFamily="34" charset="0"/>
                    <a:cs typeface="Calibri" pitchFamily="34" charset="0"/>
                  </a:endParaRPr>
                </a:p>
                <a:p>
                  <a:pPr algn="ctr">
                    <a:lnSpc>
                      <a:spcPts val="1500"/>
                    </a:lnSpc>
                  </a:pPr>
                  <a:r>
                    <a:rPr lang="en-US" altLang="ja-JP" sz="1400" smtClean="0">
                      <a:latin typeface="Calibri" pitchFamily="34" charset="0"/>
                      <a:cs typeface="Calibri" pitchFamily="34" charset="0"/>
                    </a:rPr>
                    <a:t>2min</a:t>
                  </a:r>
                  <a:endParaRPr lang="ja-JP" altLang="en-US" sz="1400">
                    <a:latin typeface="Calibri" pitchFamily="34" charset="0"/>
                    <a:cs typeface="Calibri" pitchFamily="34" charset="0"/>
                  </a:endParaRPr>
                </a:p>
              </p:txBody>
            </p:sp>
            <p:sp>
              <p:nvSpPr>
                <p:cNvPr id="125" name="Rectangle 6"/>
                <p:cNvSpPr>
                  <a:spLocks noChangeArrowheads="1"/>
                </p:cNvSpPr>
                <p:nvPr/>
              </p:nvSpPr>
              <p:spPr bwMode="auto">
                <a:xfrm>
                  <a:off x="2064" y="2614"/>
                  <a:ext cx="544" cy="31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ts val="1500"/>
                    </a:lnSpc>
                  </a:pPr>
                  <a:r>
                    <a:rPr lang="en-US" altLang="ja-JP" sz="1400" smtClean="0">
                      <a:latin typeface="Calibri" pitchFamily="34" charset="0"/>
                      <a:cs typeface="Calibri" pitchFamily="34" charset="0"/>
                    </a:rPr>
                    <a:t>Recovery</a:t>
                  </a:r>
                  <a:endParaRPr lang="ja-JP" altLang="en-US" sz="1400">
                    <a:latin typeface="Calibri" pitchFamily="34" charset="0"/>
                    <a:cs typeface="Calibri" pitchFamily="34" charset="0"/>
                  </a:endParaRPr>
                </a:p>
                <a:p>
                  <a:pPr algn="ctr">
                    <a:lnSpc>
                      <a:spcPts val="1500"/>
                    </a:lnSpc>
                  </a:pPr>
                  <a:r>
                    <a:rPr lang="en-US" altLang="ja-JP" sz="1400" smtClean="0">
                      <a:latin typeface="Calibri" pitchFamily="34" charset="0"/>
                      <a:cs typeface="Calibri" pitchFamily="34" charset="0"/>
                    </a:rPr>
                    <a:t>1min</a:t>
                  </a:r>
                  <a:endParaRPr lang="ja-JP" altLang="en-US" sz="1400">
                    <a:latin typeface="Calibri" pitchFamily="34" charset="0"/>
                    <a:cs typeface="Calibri" pitchFamily="34" charset="0"/>
                  </a:endParaRPr>
                </a:p>
              </p:txBody>
            </p:sp>
          </p:grpSp>
          <p:sp>
            <p:nvSpPr>
              <p:cNvPr id="120" name="円/楕円 119"/>
              <p:cNvSpPr/>
              <p:nvPr/>
            </p:nvSpPr>
            <p:spPr>
              <a:xfrm>
                <a:off x="1233125" y="4713299"/>
                <a:ext cx="121815" cy="121815"/>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itchFamily="34" charset="0"/>
                  <a:cs typeface="Calibri" pitchFamily="34" charset="0"/>
                </a:endParaRPr>
              </a:p>
            </p:txBody>
          </p:sp>
          <p:sp>
            <p:nvSpPr>
              <p:cNvPr id="121" name="円/楕円 120"/>
              <p:cNvSpPr/>
              <p:nvPr/>
            </p:nvSpPr>
            <p:spPr>
              <a:xfrm>
                <a:off x="4965948" y="4699336"/>
                <a:ext cx="121815" cy="121815"/>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itchFamily="34" charset="0"/>
                  <a:cs typeface="Calibri" pitchFamily="34" charset="0"/>
                </a:endParaRPr>
              </a:p>
            </p:txBody>
          </p:sp>
          <p:sp>
            <p:nvSpPr>
              <p:cNvPr id="122" name="円/楕円 121"/>
              <p:cNvSpPr/>
              <p:nvPr/>
            </p:nvSpPr>
            <p:spPr>
              <a:xfrm>
                <a:off x="5131747" y="4703773"/>
                <a:ext cx="121815" cy="121815"/>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itchFamily="34" charset="0"/>
                  <a:cs typeface="Calibri" pitchFamily="34" charset="0"/>
                </a:endParaRPr>
              </a:p>
            </p:txBody>
          </p:sp>
        </p:grpSp>
      </p:grpSp>
    </p:spTree>
    <p:extLst>
      <p:ext uri="{BB962C8B-B14F-4D97-AF65-F5344CB8AC3E}">
        <p14:creationId xmlns:p14="http://schemas.microsoft.com/office/powerpoint/2010/main" xmlns="" val="5468119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1520" y="2674045"/>
            <a:ext cx="4156075" cy="35639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62809" y="2672457"/>
            <a:ext cx="4157663" cy="3565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 Box 4"/>
          <p:cNvSpPr txBox="1">
            <a:spLocks noChangeArrowheads="1"/>
          </p:cNvSpPr>
          <p:nvPr/>
        </p:nvSpPr>
        <p:spPr bwMode="auto">
          <a:xfrm>
            <a:off x="231775" y="234950"/>
            <a:ext cx="485113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ja-JP" sz="2400" dirty="0" smtClean="0"/>
              <a:t>Result</a:t>
            </a:r>
            <a:r>
              <a:rPr lang="ja-JP" altLang="en-US" sz="2400" dirty="0" smtClean="0"/>
              <a:t>（</a:t>
            </a:r>
            <a:r>
              <a:rPr lang="en-US" altLang="ja-JP" sz="2400" dirty="0" smtClean="0">
                <a:latin typeface="Calibri" pitchFamily="34" charset="0"/>
                <a:cs typeface="Calibri" pitchFamily="34" charset="0"/>
              </a:rPr>
              <a:t>Game experience / Boredom</a:t>
            </a:r>
            <a:r>
              <a:rPr lang="ja-JP" altLang="en-US" sz="2400" dirty="0" smtClean="0"/>
              <a:t>）</a:t>
            </a:r>
            <a:endParaRPr lang="ja-JP" altLang="en-US" sz="2400" dirty="0"/>
          </a:p>
        </p:txBody>
      </p:sp>
      <p:sp>
        <p:nvSpPr>
          <p:cNvPr id="7" name="Text Box 21"/>
          <p:cNvSpPr txBox="1">
            <a:spLocks noChangeArrowheads="1"/>
          </p:cNvSpPr>
          <p:nvPr/>
        </p:nvSpPr>
        <p:spPr bwMode="auto">
          <a:xfrm>
            <a:off x="618890" y="6131867"/>
            <a:ext cx="359572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altLang="ja-JP" sz="1600" dirty="0" smtClean="0">
                <a:latin typeface="Calibri" pitchFamily="34" charset="0"/>
                <a:cs typeface="Calibri" pitchFamily="34" charset="0"/>
              </a:rPr>
              <a:t>Figure 4-2. Mean game experience score of each group across times.</a:t>
            </a:r>
            <a:endParaRPr lang="ja-JP" altLang="en-US" sz="1600" dirty="0">
              <a:latin typeface="Calibri" pitchFamily="34" charset="0"/>
              <a:cs typeface="Calibri" pitchFamily="34" charset="0"/>
            </a:endParaRPr>
          </a:p>
        </p:txBody>
      </p:sp>
      <p:sp>
        <p:nvSpPr>
          <p:cNvPr id="8" name="Text Box 21"/>
          <p:cNvSpPr txBox="1">
            <a:spLocks noChangeArrowheads="1"/>
          </p:cNvSpPr>
          <p:nvPr/>
        </p:nvSpPr>
        <p:spPr bwMode="auto">
          <a:xfrm>
            <a:off x="4788024" y="6156920"/>
            <a:ext cx="381642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altLang="ja-JP" sz="1600" dirty="0" smtClean="0">
                <a:latin typeface="Calibri" pitchFamily="34" charset="0"/>
                <a:cs typeface="Calibri" pitchFamily="34" charset="0"/>
              </a:rPr>
              <a:t>Figure 4-3. Mean boredom score of </a:t>
            </a:r>
            <a:r>
              <a:rPr lang="en-US" altLang="ja-JP" sz="1600" dirty="0">
                <a:latin typeface="Calibri" pitchFamily="34" charset="0"/>
                <a:cs typeface="Calibri" pitchFamily="34" charset="0"/>
              </a:rPr>
              <a:t>each group  across times.</a:t>
            </a:r>
            <a:endParaRPr lang="ja-JP" altLang="en-US" sz="1600" dirty="0">
              <a:latin typeface="Calibri" pitchFamily="34" charset="0"/>
              <a:cs typeface="Calibri" pitchFamily="34" charset="0"/>
            </a:endParaRPr>
          </a:p>
        </p:txBody>
      </p:sp>
      <p:sp>
        <p:nvSpPr>
          <p:cNvPr id="9" name="Text Box 5"/>
          <p:cNvSpPr txBox="1">
            <a:spLocks noChangeArrowheads="1"/>
          </p:cNvSpPr>
          <p:nvPr/>
        </p:nvSpPr>
        <p:spPr bwMode="auto">
          <a:xfrm>
            <a:off x="395536" y="757153"/>
            <a:ext cx="8208912" cy="1015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marL="180975" indent="-180975" algn="just"/>
            <a:r>
              <a:rPr lang="ja-JP" altLang="en-US" sz="2000" dirty="0" smtClean="0"/>
              <a:t>・</a:t>
            </a:r>
            <a:r>
              <a:rPr lang="en-US" altLang="ja-JP" sz="2000" dirty="0" smtClean="0"/>
              <a:t>Significant main effect of group and time with game experience score</a:t>
            </a:r>
          </a:p>
          <a:p>
            <a:pPr marL="180975" indent="-180975" algn="r"/>
            <a:r>
              <a:rPr lang="en-US" altLang="ja-JP" sz="2000" dirty="0" smtClean="0"/>
              <a:t>(group :</a:t>
            </a:r>
            <a:r>
              <a:rPr lang="en-US" altLang="ja-JP" sz="2000" i="1" dirty="0" smtClean="0"/>
              <a:t>F</a:t>
            </a:r>
            <a:r>
              <a:rPr lang="en-US" altLang="ja-JP" sz="2000" dirty="0" smtClean="0"/>
              <a:t>(1,55)=9.89, </a:t>
            </a:r>
            <a:r>
              <a:rPr lang="en-US" altLang="ja-JP" sz="2000" i="1" dirty="0" smtClean="0"/>
              <a:t>p</a:t>
            </a:r>
            <a:r>
              <a:rPr lang="en-US" altLang="ja-JP" sz="2000" dirty="0" smtClean="0"/>
              <a:t>&lt;.01; time :</a:t>
            </a:r>
            <a:r>
              <a:rPr lang="en-US" altLang="ja-JP" sz="2000" i="1" dirty="0" smtClean="0"/>
              <a:t>F</a:t>
            </a:r>
            <a:r>
              <a:rPr lang="en-US" altLang="ja-JP" sz="2000" dirty="0" smtClean="0"/>
              <a:t>(2,110)=7.46, </a:t>
            </a:r>
            <a:r>
              <a:rPr lang="en-US" altLang="ja-JP" sz="2000" i="1" dirty="0" smtClean="0"/>
              <a:t>p</a:t>
            </a:r>
            <a:r>
              <a:rPr lang="en-US" altLang="ja-JP" sz="2000" dirty="0" smtClean="0"/>
              <a:t>&lt;.001),</a:t>
            </a:r>
          </a:p>
          <a:p>
            <a:pPr marL="180975" indent="-180975" algn="r"/>
            <a:r>
              <a:rPr lang="en-US" altLang="ja-JP" sz="2000" dirty="0" smtClean="0"/>
              <a:t>and multiple </a:t>
            </a:r>
            <a:r>
              <a:rPr lang="en-US" altLang="ja-JP" sz="2000" dirty="0"/>
              <a:t>comparison test indicated, first &gt; second = third</a:t>
            </a:r>
            <a:r>
              <a:rPr lang="en-US" altLang="ja-JP" sz="2000" dirty="0" smtClean="0"/>
              <a:t>.</a:t>
            </a:r>
            <a:endParaRPr lang="ja-JP" altLang="en-US" sz="2000" dirty="0"/>
          </a:p>
        </p:txBody>
      </p:sp>
      <p:sp>
        <p:nvSpPr>
          <p:cNvPr id="12" name="Text Box 5"/>
          <p:cNvSpPr txBox="1">
            <a:spLocks noChangeArrowheads="1"/>
          </p:cNvSpPr>
          <p:nvPr/>
        </p:nvSpPr>
        <p:spPr bwMode="auto">
          <a:xfrm>
            <a:off x="395536" y="1772816"/>
            <a:ext cx="8208912" cy="1015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marL="180975" indent="-180975" algn="just"/>
            <a:r>
              <a:rPr lang="ja-JP" altLang="en-US" sz="2000" dirty="0" smtClean="0"/>
              <a:t>・</a:t>
            </a:r>
            <a:r>
              <a:rPr lang="en-US" altLang="ja-JP" sz="2000" dirty="0" smtClean="0"/>
              <a:t>Significant main effect of group and time </a:t>
            </a:r>
            <a:r>
              <a:rPr lang="en-US" altLang="ja-JP" sz="2000" dirty="0"/>
              <a:t>with </a:t>
            </a:r>
            <a:r>
              <a:rPr lang="en-US" altLang="ja-JP" sz="2000" dirty="0" smtClean="0"/>
              <a:t>boredom </a:t>
            </a:r>
            <a:r>
              <a:rPr lang="en-US" altLang="ja-JP" sz="2000" dirty="0"/>
              <a:t>score</a:t>
            </a:r>
            <a:endParaRPr lang="en-US" altLang="ja-JP" sz="2000" dirty="0" smtClean="0"/>
          </a:p>
          <a:p>
            <a:pPr marL="180975" indent="-180975" algn="r"/>
            <a:r>
              <a:rPr lang="en-US" altLang="ja-JP" sz="2000" dirty="0" smtClean="0"/>
              <a:t>(group :</a:t>
            </a:r>
            <a:r>
              <a:rPr lang="en-US" altLang="ja-JP" sz="2000" i="1" dirty="0" smtClean="0"/>
              <a:t>F</a:t>
            </a:r>
            <a:r>
              <a:rPr lang="en-US" altLang="ja-JP" sz="2000" dirty="0" smtClean="0"/>
              <a:t>(1,55)=19.65, </a:t>
            </a:r>
            <a:r>
              <a:rPr lang="en-US" altLang="ja-JP" sz="2000" i="1" dirty="0" smtClean="0"/>
              <a:t>p</a:t>
            </a:r>
            <a:r>
              <a:rPr lang="en-US" altLang="ja-JP" sz="2000" dirty="0" smtClean="0"/>
              <a:t>&lt;.001; time :</a:t>
            </a:r>
            <a:r>
              <a:rPr lang="en-US" altLang="ja-JP" sz="2000" i="1" dirty="0" smtClean="0"/>
              <a:t>F</a:t>
            </a:r>
            <a:r>
              <a:rPr lang="en-US" altLang="ja-JP" sz="2000" dirty="0" smtClean="0"/>
              <a:t>(2,110)=4.83, </a:t>
            </a:r>
            <a:r>
              <a:rPr lang="en-US" altLang="ja-JP" sz="2000" i="1" dirty="0" smtClean="0"/>
              <a:t>p</a:t>
            </a:r>
            <a:r>
              <a:rPr lang="en-US" altLang="ja-JP" sz="2000" dirty="0" smtClean="0"/>
              <a:t>&lt;.01),</a:t>
            </a:r>
          </a:p>
          <a:p>
            <a:pPr marL="180975" indent="-180975" algn="r"/>
            <a:r>
              <a:rPr lang="en-US" altLang="ja-JP" sz="2000" dirty="0"/>
              <a:t>and multiple comparison test indicated, third &gt; second = first</a:t>
            </a:r>
            <a:r>
              <a:rPr lang="en-US" altLang="ja-JP" sz="2000" dirty="0" smtClean="0"/>
              <a:t>.</a:t>
            </a:r>
            <a:endParaRPr lang="ja-JP" altLang="en-US" sz="2000" dirty="0"/>
          </a:p>
        </p:txBody>
      </p:sp>
    </p:spTree>
    <p:extLst>
      <p:ext uri="{BB962C8B-B14F-4D97-AF65-F5344CB8AC3E}">
        <p14:creationId xmlns:p14="http://schemas.microsoft.com/office/powerpoint/2010/main" xmlns="" val="32670950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81601" y="3284984"/>
            <a:ext cx="2782887" cy="28940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16561" y="3284984"/>
            <a:ext cx="2782887" cy="28940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51520" y="3284984"/>
            <a:ext cx="2782887" cy="28940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ext Box 4"/>
          <p:cNvSpPr txBox="1">
            <a:spLocks noChangeArrowheads="1"/>
          </p:cNvSpPr>
          <p:nvPr/>
        </p:nvSpPr>
        <p:spPr bwMode="auto">
          <a:xfrm>
            <a:off x="1475656" y="3111351"/>
            <a:ext cx="49859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ja-JP" sz="2400" dirty="0" smtClean="0"/>
              <a:t>PA</a:t>
            </a:r>
            <a:endParaRPr lang="ja-JP" altLang="en-US" sz="2400" dirty="0"/>
          </a:p>
        </p:txBody>
      </p:sp>
      <p:sp>
        <p:nvSpPr>
          <p:cNvPr id="11" name="Text Box 4"/>
          <p:cNvSpPr txBox="1">
            <a:spLocks noChangeArrowheads="1"/>
          </p:cNvSpPr>
          <p:nvPr/>
        </p:nvSpPr>
        <p:spPr bwMode="auto">
          <a:xfrm>
            <a:off x="4330494" y="3111351"/>
            <a:ext cx="561372"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ja-JP" sz="2400" smtClean="0"/>
              <a:t>NA</a:t>
            </a:r>
            <a:endParaRPr lang="ja-JP" altLang="en-US" sz="2400"/>
          </a:p>
        </p:txBody>
      </p:sp>
      <p:sp>
        <p:nvSpPr>
          <p:cNvPr id="12" name="Text Box 4"/>
          <p:cNvSpPr txBox="1">
            <a:spLocks noChangeArrowheads="1"/>
          </p:cNvSpPr>
          <p:nvPr/>
        </p:nvSpPr>
        <p:spPr bwMode="auto">
          <a:xfrm>
            <a:off x="7248107" y="3111351"/>
            <a:ext cx="52610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ja-JP" sz="2400" smtClean="0"/>
              <a:t>CA</a:t>
            </a:r>
            <a:endParaRPr lang="ja-JP" altLang="en-US" sz="2400"/>
          </a:p>
        </p:txBody>
      </p:sp>
      <p:sp>
        <p:nvSpPr>
          <p:cNvPr id="13" name="Text Box 21"/>
          <p:cNvSpPr txBox="1">
            <a:spLocks noChangeArrowheads="1"/>
          </p:cNvSpPr>
          <p:nvPr/>
        </p:nvSpPr>
        <p:spPr bwMode="auto">
          <a:xfrm>
            <a:off x="395536" y="6330806"/>
            <a:ext cx="8424936"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600" dirty="0" smtClean="0">
                <a:latin typeface="Calibri" pitchFamily="34" charset="0"/>
                <a:cs typeface="Calibri" pitchFamily="34" charset="0"/>
              </a:rPr>
              <a:t>Figure 4-4. </a:t>
            </a:r>
            <a:r>
              <a:rPr lang="en-US" altLang="ja-JP" sz="1600" dirty="0">
                <a:latin typeface="Calibri" pitchFamily="34" charset="0"/>
                <a:cs typeface="Calibri" pitchFamily="34" charset="0"/>
              </a:rPr>
              <a:t>Mean change score of general affect scale for each </a:t>
            </a:r>
            <a:r>
              <a:rPr lang="en-US" altLang="ja-JP" sz="1600" dirty="0" smtClean="0">
                <a:latin typeface="Calibri" pitchFamily="34" charset="0"/>
                <a:cs typeface="Calibri" pitchFamily="34" charset="0"/>
              </a:rPr>
              <a:t>condition across times.</a:t>
            </a:r>
            <a:endParaRPr lang="ja-JP" altLang="en-US" sz="1600" dirty="0">
              <a:latin typeface="Calibri" pitchFamily="34" charset="0"/>
              <a:cs typeface="Calibri" pitchFamily="34" charset="0"/>
            </a:endParaRPr>
          </a:p>
        </p:txBody>
      </p:sp>
      <p:sp>
        <p:nvSpPr>
          <p:cNvPr id="14" name="Text Box 4"/>
          <p:cNvSpPr txBox="1">
            <a:spLocks noChangeArrowheads="1"/>
          </p:cNvSpPr>
          <p:nvPr/>
        </p:nvSpPr>
        <p:spPr bwMode="auto">
          <a:xfrm>
            <a:off x="231775" y="234950"/>
            <a:ext cx="3904339"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ja-JP" sz="2400" dirty="0" smtClean="0"/>
              <a:t>Result</a:t>
            </a:r>
            <a:r>
              <a:rPr lang="ja-JP" altLang="en-US" sz="2400" dirty="0" smtClean="0"/>
              <a:t>（</a:t>
            </a:r>
            <a:r>
              <a:rPr lang="en-US" altLang="ja-JP" sz="2400" dirty="0" smtClean="0">
                <a:latin typeface="Calibri" pitchFamily="34" charset="0"/>
                <a:cs typeface="Calibri" pitchFamily="34" charset="0"/>
              </a:rPr>
              <a:t>General </a:t>
            </a:r>
            <a:r>
              <a:rPr lang="en-US" altLang="ja-JP" sz="2400" dirty="0">
                <a:latin typeface="Calibri" pitchFamily="34" charset="0"/>
                <a:cs typeface="Calibri" pitchFamily="34" charset="0"/>
              </a:rPr>
              <a:t>Affect </a:t>
            </a:r>
            <a:r>
              <a:rPr lang="en-US" altLang="ja-JP" sz="2400" dirty="0" smtClean="0">
                <a:latin typeface="Calibri" pitchFamily="34" charset="0"/>
                <a:cs typeface="Calibri" pitchFamily="34" charset="0"/>
              </a:rPr>
              <a:t>Scale</a:t>
            </a:r>
            <a:r>
              <a:rPr lang="ja-JP" altLang="en-US" sz="2400" dirty="0" smtClean="0"/>
              <a:t>）</a:t>
            </a:r>
            <a:endParaRPr lang="ja-JP" altLang="en-US" sz="2400" dirty="0"/>
          </a:p>
        </p:txBody>
      </p:sp>
      <p:sp>
        <p:nvSpPr>
          <p:cNvPr id="15" name="Text Box 5"/>
          <p:cNvSpPr txBox="1">
            <a:spLocks noChangeArrowheads="1"/>
          </p:cNvSpPr>
          <p:nvPr/>
        </p:nvSpPr>
        <p:spPr bwMode="auto">
          <a:xfrm>
            <a:off x="395536" y="1208946"/>
            <a:ext cx="8208912"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marL="180975" indent="-180975" algn="just"/>
            <a:r>
              <a:rPr lang="ja-JP" altLang="en-US" sz="2000" dirty="0" smtClean="0"/>
              <a:t>・</a:t>
            </a:r>
            <a:r>
              <a:rPr lang="en-US" altLang="ja-JP" sz="2000" dirty="0" smtClean="0"/>
              <a:t>Significant main effect of time in NA (</a:t>
            </a:r>
            <a:r>
              <a:rPr lang="en-US" altLang="ja-JP" sz="2000" i="1" dirty="0" smtClean="0"/>
              <a:t>F</a:t>
            </a:r>
            <a:r>
              <a:rPr lang="en-US" altLang="ja-JP" sz="2000" dirty="0" smtClean="0"/>
              <a:t>(2,110)=25.23, </a:t>
            </a:r>
            <a:r>
              <a:rPr lang="en-US" altLang="ja-JP" sz="2000" i="1" dirty="0" smtClean="0"/>
              <a:t>p</a:t>
            </a:r>
            <a:r>
              <a:rPr lang="en-US" altLang="ja-JP" sz="2000" dirty="0" smtClean="0"/>
              <a:t>&lt;.001),</a:t>
            </a:r>
          </a:p>
          <a:p>
            <a:pPr marL="180975" indent="-180975" algn="r"/>
            <a:r>
              <a:rPr lang="en-US" altLang="ja-JP" sz="2000" dirty="0"/>
              <a:t> </a:t>
            </a:r>
            <a:r>
              <a:rPr lang="en-US" altLang="ja-JP" sz="2000" dirty="0" smtClean="0"/>
              <a:t> and multiple comparison test indicate first &gt; second = third. </a:t>
            </a:r>
          </a:p>
        </p:txBody>
      </p:sp>
      <p:sp>
        <p:nvSpPr>
          <p:cNvPr id="16" name="Text Box 5"/>
          <p:cNvSpPr txBox="1">
            <a:spLocks noChangeArrowheads="1"/>
          </p:cNvSpPr>
          <p:nvPr/>
        </p:nvSpPr>
        <p:spPr bwMode="auto">
          <a:xfrm>
            <a:off x="405061" y="764704"/>
            <a:ext cx="8208912"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marL="180975" indent="-180975" algn="just"/>
            <a:r>
              <a:rPr lang="ja-JP" altLang="en-US" sz="2000" dirty="0" smtClean="0"/>
              <a:t>・</a:t>
            </a:r>
            <a:r>
              <a:rPr lang="en-US" altLang="ja-JP" sz="2000" dirty="0" smtClean="0"/>
              <a:t>No significant main effect or interaction in PA. </a:t>
            </a:r>
          </a:p>
        </p:txBody>
      </p:sp>
      <p:sp>
        <p:nvSpPr>
          <p:cNvPr id="17" name="Text Box 5"/>
          <p:cNvSpPr txBox="1">
            <a:spLocks noChangeArrowheads="1"/>
          </p:cNvSpPr>
          <p:nvPr/>
        </p:nvSpPr>
        <p:spPr bwMode="auto">
          <a:xfrm>
            <a:off x="395536" y="1929026"/>
            <a:ext cx="8208912"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marL="180975" indent="-180975" algn="just"/>
            <a:r>
              <a:rPr lang="ja-JP" altLang="en-US" sz="2000" dirty="0" smtClean="0"/>
              <a:t>・</a:t>
            </a:r>
            <a:r>
              <a:rPr lang="en-US" altLang="ja-JP" sz="2000" dirty="0" smtClean="0"/>
              <a:t>Significant main effect of time in CA (</a:t>
            </a:r>
            <a:r>
              <a:rPr lang="en-US" altLang="ja-JP" sz="2000" i="1" dirty="0" smtClean="0"/>
              <a:t>F</a:t>
            </a:r>
            <a:r>
              <a:rPr lang="en-US" altLang="ja-JP" sz="2000" dirty="0" smtClean="0"/>
              <a:t>(2,110)=5.76, </a:t>
            </a:r>
            <a:r>
              <a:rPr lang="en-US" altLang="ja-JP" sz="2000" i="1" dirty="0" smtClean="0"/>
              <a:t>p</a:t>
            </a:r>
            <a:r>
              <a:rPr lang="en-US" altLang="ja-JP" sz="2000" dirty="0" smtClean="0"/>
              <a:t>&lt;.01),</a:t>
            </a:r>
          </a:p>
          <a:p>
            <a:pPr marL="180975" indent="-180975" algn="r"/>
            <a:r>
              <a:rPr lang="en-US" altLang="ja-JP" sz="2000" dirty="0"/>
              <a:t>o</a:t>
            </a:r>
            <a:r>
              <a:rPr lang="en-US" altLang="ja-JP" sz="2000" dirty="0" smtClean="0"/>
              <a:t>nly difference between first and third was significant. </a:t>
            </a:r>
          </a:p>
        </p:txBody>
      </p:sp>
    </p:spTree>
    <p:extLst>
      <p:ext uri="{BB962C8B-B14F-4D97-AF65-F5344CB8AC3E}">
        <p14:creationId xmlns:p14="http://schemas.microsoft.com/office/powerpoint/2010/main" xmlns="" val="13314876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テキスト ボックス 3"/>
          <p:cNvSpPr txBox="1">
            <a:spLocks noChangeArrowheads="1"/>
          </p:cNvSpPr>
          <p:nvPr/>
        </p:nvSpPr>
        <p:spPr bwMode="auto">
          <a:xfrm>
            <a:off x="142844" y="142852"/>
            <a:ext cx="2547108" cy="461665"/>
          </a:xfrm>
          <a:prstGeom prst="rect">
            <a:avLst/>
          </a:prstGeom>
          <a:noFill/>
          <a:ln w="9525">
            <a:noFill/>
            <a:miter lim="800000"/>
            <a:headEnd/>
            <a:tailEnd/>
          </a:ln>
        </p:spPr>
        <p:txBody>
          <a:bodyPr wrap="none">
            <a:spAutoFit/>
          </a:bodyPr>
          <a:lstStyle/>
          <a:p>
            <a:r>
              <a:rPr lang="en-US" altLang="ja-JP" sz="2400" dirty="0" smtClean="0">
                <a:latin typeface="Calibri" pitchFamily="34" charset="0"/>
                <a:ea typeface="HGP創英角ｺﾞｼｯｸUB" pitchFamily="50" charset="-128"/>
                <a:cs typeface="Calibri" pitchFamily="34" charset="0"/>
              </a:rPr>
              <a:t>Result (Heart Rate)</a:t>
            </a:r>
            <a:endParaRPr lang="ja-JP" altLang="en-US" sz="2400" dirty="0">
              <a:latin typeface="Calibri" pitchFamily="34" charset="0"/>
              <a:ea typeface="HGP創英角ｺﾞｼｯｸUB" pitchFamily="50" charset="-128"/>
              <a:cs typeface="Calibri" pitchFamily="34" charset="0"/>
            </a:endParaRPr>
          </a:p>
        </p:txBody>
      </p:sp>
      <p:grpSp>
        <p:nvGrpSpPr>
          <p:cNvPr id="26" name="グループ化 25"/>
          <p:cNvGrpSpPr/>
          <p:nvPr/>
        </p:nvGrpSpPr>
        <p:grpSpPr>
          <a:xfrm>
            <a:off x="527050" y="2708920"/>
            <a:ext cx="8100640" cy="3474672"/>
            <a:chOff x="527050" y="1559291"/>
            <a:chExt cx="8100640" cy="3474672"/>
          </a:xfrm>
        </p:grpSpPr>
        <p:cxnSp>
          <p:nvCxnSpPr>
            <p:cNvPr id="27" name="直線コネクタ 26"/>
            <p:cNvCxnSpPr/>
            <p:nvPr/>
          </p:nvCxnSpPr>
          <p:spPr bwMode="auto">
            <a:xfrm flipV="1">
              <a:off x="1713586" y="2060848"/>
              <a:ext cx="0" cy="27521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bwMode="auto">
            <a:xfrm flipV="1">
              <a:off x="3438922" y="2060848"/>
              <a:ext cx="0" cy="27507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bwMode="auto">
            <a:xfrm flipV="1">
              <a:off x="6029874" y="2060848"/>
              <a:ext cx="0" cy="27521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bwMode="auto">
            <a:xfrm flipV="1">
              <a:off x="7755210" y="2060848"/>
              <a:ext cx="0" cy="27507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テキスト ボックス 2"/>
            <p:cNvSpPr txBox="1">
              <a:spLocks noChangeArrowheads="1"/>
            </p:cNvSpPr>
            <p:nvPr/>
          </p:nvSpPr>
          <p:spPr bwMode="auto">
            <a:xfrm>
              <a:off x="615625" y="1559291"/>
              <a:ext cx="140752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sz="1400">
                  <a:latin typeface="Times New Roman" pitchFamily="18" charset="0"/>
                  <a:cs typeface="Times New Roman" pitchFamily="18" charset="0"/>
                </a:rPr>
                <a:t>(bpm)</a:t>
              </a:r>
              <a:endParaRPr lang="ja-JP" altLang="en-US" sz="1400">
                <a:latin typeface="Times New Roman" pitchFamily="18" charset="0"/>
                <a:cs typeface="Times New Roman" pitchFamily="18" charset="0"/>
              </a:endParaRPr>
            </a:p>
          </p:txBody>
        </p:sp>
        <p:sp>
          <p:nvSpPr>
            <p:cNvPr id="32" name="テキスト ボックス 2"/>
            <p:cNvSpPr txBox="1">
              <a:spLocks noChangeArrowheads="1"/>
            </p:cNvSpPr>
            <p:nvPr/>
          </p:nvSpPr>
          <p:spPr bwMode="auto">
            <a:xfrm>
              <a:off x="4921247" y="1559291"/>
              <a:ext cx="140752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sz="1400">
                  <a:latin typeface="Times New Roman" pitchFamily="18" charset="0"/>
                  <a:cs typeface="Times New Roman" pitchFamily="18" charset="0"/>
                </a:rPr>
                <a:t>(bpm)</a:t>
              </a:r>
              <a:endParaRPr lang="ja-JP" altLang="en-US" sz="1400">
                <a:latin typeface="Times New Roman" pitchFamily="18" charset="0"/>
                <a:cs typeface="Times New Roman" pitchFamily="18" charset="0"/>
              </a:endParaRPr>
            </a:p>
          </p:txBody>
        </p:sp>
        <p:sp>
          <p:nvSpPr>
            <p:cNvPr id="33" name="テキスト ボックス 20"/>
            <p:cNvSpPr txBox="1">
              <a:spLocks noChangeArrowheads="1"/>
            </p:cNvSpPr>
            <p:nvPr/>
          </p:nvSpPr>
          <p:spPr bwMode="auto">
            <a:xfrm>
              <a:off x="1060901" y="4597494"/>
              <a:ext cx="65661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sz="1200" dirty="0">
                  <a:latin typeface="Times New Roman" pitchFamily="18" charset="0"/>
                  <a:cs typeface="Times New Roman" pitchFamily="18" charset="0"/>
                </a:rPr>
                <a:t>Rest</a:t>
              </a:r>
              <a:endParaRPr lang="ja-JP" altLang="en-US" sz="1200" dirty="0">
                <a:latin typeface="Times New Roman" pitchFamily="18" charset="0"/>
                <a:cs typeface="Times New Roman" pitchFamily="18" charset="0"/>
              </a:endParaRPr>
            </a:p>
          </p:txBody>
        </p:sp>
        <p:sp>
          <p:nvSpPr>
            <p:cNvPr id="34" name="テキスト ボックス 21"/>
            <p:cNvSpPr txBox="1">
              <a:spLocks noChangeArrowheads="1"/>
            </p:cNvSpPr>
            <p:nvPr/>
          </p:nvSpPr>
          <p:spPr bwMode="auto">
            <a:xfrm>
              <a:off x="2344306" y="4597494"/>
              <a:ext cx="65661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sz="1200" dirty="0">
                  <a:latin typeface="Times New Roman" pitchFamily="18" charset="0"/>
                  <a:cs typeface="Times New Roman" pitchFamily="18" charset="0"/>
                </a:rPr>
                <a:t>Task</a:t>
              </a:r>
              <a:endParaRPr lang="ja-JP" altLang="en-US" sz="1200" dirty="0">
                <a:latin typeface="Times New Roman" pitchFamily="18" charset="0"/>
                <a:cs typeface="Times New Roman" pitchFamily="18" charset="0"/>
              </a:endParaRPr>
            </a:p>
          </p:txBody>
        </p:sp>
        <p:sp>
          <p:nvSpPr>
            <p:cNvPr id="35" name="テキスト ボックス 22"/>
            <p:cNvSpPr txBox="1">
              <a:spLocks noChangeArrowheads="1"/>
            </p:cNvSpPr>
            <p:nvPr/>
          </p:nvSpPr>
          <p:spPr bwMode="auto">
            <a:xfrm>
              <a:off x="3521152" y="4597494"/>
              <a:ext cx="76911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sz="1200" dirty="0">
                  <a:latin typeface="Times New Roman" pitchFamily="18" charset="0"/>
                  <a:cs typeface="Times New Roman" pitchFamily="18" charset="0"/>
                </a:rPr>
                <a:t>Recovery</a:t>
              </a:r>
              <a:endParaRPr lang="ja-JP" altLang="en-US" sz="1200" dirty="0">
                <a:latin typeface="Times New Roman" pitchFamily="18" charset="0"/>
                <a:cs typeface="Times New Roman" pitchFamily="18" charset="0"/>
              </a:endParaRPr>
            </a:p>
          </p:txBody>
        </p:sp>
        <p:sp>
          <p:nvSpPr>
            <p:cNvPr id="36" name="テキスト ボックス 20"/>
            <p:cNvSpPr txBox="1">
              <a:spLocks noChangeArrowheads="1"/>
            </p:cNvSpPr>
            <p:nvPr/>
          </p:nvSpPr>
          <p:spPr bwMode="auto">
            <a:xfrm>
              <a:off x="5398320" y="4600178"/>
              <a:ext cx="65661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sz="1200" dirty="0">
                  <a:latin typeface="Times New Roman" pitchFamily="18" charset="0"/>
                  <a:cs typeface="Times New Roman" pitchFamily="18" charset="0"/>
                </a:rPr>
                <a:t>Rest</a:t>
              </a:r>
              <a:endParaRPr lang="ja-JP" altLang="en-US" sz="1200" dirty="0">
                <a:latin typeface="Times New Roman" pitchFamily="18" charset="0"/>
                <a:cs typeface="Times New Roman" pitchFamily="18" charset="0"/>
              </a:endParaRPr>
            </a:p>
          </p:txBody>
        </p:sp>
        <p:sp>
          <p:nvSpPr>
            <p:cNvPr id="37" name="テキスト ボックス 21"/>
            <p:cNvSpPr txBox="1">
              <a:spLocks noChangeArrowheads="1"/>
            </p:cNvSpPr>
            <p:nvPr/>
          </p:nvSpPr>
          <p:spPr bwMode="auto">
            <a:xfrm>
              <a:off x="6681725" y="4600178"/>
              <a:ext cx="65661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sz="1200" dirty="0">
                  <a:latin typeface="Times New Roman" pitchFamily="18" charset="0"/>
                  <a:cs typeface="Times New Roman" pitchFamily="18" charset="0"/>
                </a:rPr>
                <a:t>Task</a:t>
              </a:r>
              <a:endParaRPr lang="ja-JP" altLang="en-US" sz="1200" dirty="0">
                <a:latin typeface="Times New Roman" pitchFamily="18" charset="0"/>
                <a:cs typeface="Times New Roman" pitchFamily="18" charset="0"/>
              </a:endParaRPr>
            </a:p>
          </p:txBody>
        </p:sp>
        <p:sp>
          <p:nvSpPr>
            <p:cNvPr id="38" name="テキスト ボックス 22"/>
            <p:cNvSpPr txBox="1">
              <a:spLocks noChangeArrowheads="1"/>
            </p:cNvSpPr>
            <p:nvPr/>
          </p:nvSpPr>
          <p:spPr bwMode="auto">
            <a:xfrm>
              <a:off x="7858571" y="4600178"/>
              <a:ext cx="76911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sz="1200" dirty="0">
                  <a:latin typeface="Times New Roman" pitchFamily="18" charset="0"/>
                  <a:cs typeface="Times New Roman" pitchFamily="18" charset="0"/>
                </a:rPr>
                <a:t>Recovery</a:t>
              </a:r>
              <a:endParaRPr lang="ja-JP" altLang="en-US" sz="1200" dirty="0">
                <a:latin typeface="Times New Roman" pitchFamily="18" charset="0"/>
                <a:cs typeface="Times New Roman" pitchFamily="18" charset="0"/>
              </a:endParaRPr>
            </a:p>
          </p:txBody>
        </p:sp>
        <p:pic>
          <p:nvPicPr>
            <p:cNvPr id="39" name="Picture 6"/>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27050" y="1824038"/>
              <a:ext cx="3781425" cy="3209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 name="Picture 7"/>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835525" y="1824038"/>
              <a:ext cx="3781425" cy="3209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1" name="テキスト ボックス 25"/>
            <p:cNvSpPr txBox="1">
              <a:spLocks noChangeArrowheads="1"/>
            </p:cNvSpPr>
            <p:nvPr/>
          </p:nvSpPr>
          <p:spPr bwMode="auto">
            <a:xfrm>
              <a:off x="2250166" y="1969095"/>
              <a:ext cx="65661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sz="1400" dirty="0" smtClean="0">
                  <a:latin typeface="Times New Roman" pitchFamily="18" charset="0"/>
                  <a:cs typeface="Times New Roman" pitchFamily="18" charset="0"/>
                </a:rPr>
                <a:t>N=30</a:t>
              </a:r>
              <a:endParaRPr lang="ja-JP" altLang="en-US" sz="1400" dirty="0">
                <a:latin typeface="Times New Roman" pitchFamily="18" charset="0"/>
                <a:cs typeface="Times New Roman" pitchFamily="18" charset="0"/>
              </a:endParaRPr>
            </a:p>
          </p:txBody>
        </p:sp>
        <p:sp>
          <p:nvSpPr>
            <p:cNvPr id="42" name="テキスト ボックス 25"/>
            <p:cNvSpPr txBox="1">
              <a:spLocks noChangeArrowheads="1"/>
            </p:cNvSpPr>
            <p:nvPr/>
          </p:nvSpPr>
          <p:spPr bwMode="auto">
            <a:xfrm>
              <a:off x="6593061" y="1969095"/>
              <a:ext cx="65661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sz="1400" dirty="0" smtClean="0">
                  <a:latin typeface="Times New Roman" pitchFamily="18" charset="0"/>
                  <a:cs typeface="Times New Roman" pitchFamily="18" charset="0"/>
                </a:rPr>
                <a:t>N=31</a:t>
              </a:r>
              <a:endParaRPr lang="ja-JP" altLang="en-US" sz="1400" dirty="0">
                <a:latin typeface="Times New Roman" pitchFamily="18" charset="0"/>
                <a:cs typeface="Times New Roman" pitchFamily="18" charset="0"/>
              </a:endParaRPr>
            </a:p>
          </p:txBody>
        </p:sp>
      </p:grpSp>
      <p:sp>
        <p:nvSpPr>
          <p:cNvPr id="20" name="Text Box 21"/>
          <p:cNvSpPr txBox="1">
            <a:spLocks noChangeArrowheads="1"/>
          </p:cNvSpPr>
          <p:nvPr/>
        </p:nvSpPr>
        <p:spPr bwMode="auto">
          <a:xfrm>
            <a:off x="395536" y="6183592"/>
            <a:ext cx="8424936"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600" dirty="0" smtClean="0">
                <a:latin typeface="Calibri" pitchFamily="34" charset="0"/>
                <a:cs typeface="Calibri" pitchFamily="34" charset="0"/>
              </a:rPr>
              <a:t>Figure 4-5</a:t>
            </a:r>
            <a:r>
              <a:rPr lang="en-US" altLang="ja-JP" sz="1600" dirty="0">
                <a:latin typeface="Calibri" pitchFamily="34" charset="0"/>
                <a:cs typeface="Calibri" pitchFamily="34" charset="0"/>
              </a:rPr>
              <a:t>. Mean HR </a:t>
            </a:r>
            <a:r>
              <a:rPr lang="en-US" altLang="ja-JP" sz="1600" dirty="0" smtClean="0">
                <a:latin typeface="Calibri" pitchFamily="34" charset="0"/>
                <a:cs typeface="Calibri" pitchFamily="34" charset="0"/>
              </a:rPr>
              <a:t>variation of each group </a:t>
            </a:r>
            <a:r>
              <a:rPr lang="en-US" altLang="ja-JP" sz="1600" dirty="0">
                <a:latin typeface="Calibri" pitchFamily="34" charset="0"/>
                <a:cs typeface="Calibri" pitchFamily="34" charset="0"/>
              </a:rPr>
              <a:t>for </a:t>
            </a:r>
            <a:r>
              <a:rPr lang="en-US" altLang="ja-JP" sz="1600" dirty="0" smtClean="0">
                <a:latin typeface="Calibri" pitchFamily="34" charset="0"/>
                <a:cs typeface="Calibri" pitchFamily="34" charset="0"/>
              </a:rPr>
              <a:t>the across times.</a:t>
            </a:r>
            <a:endParaRPr lang="ja-JP" altLang="en-US" sz="1600" dirty="0">
              <a:latin typeface="Calibri" pitchFamily="34" charset="0"/>
              <a:cs typeface="Calibri" pitchFamily="34" charset="0"/>
            </a:endParaRPr>
          </a:p>
        </p:txBody>
      </p:sp>
      <p:sp>
        <p:nvSpPr>
          <p:cNvPr id="21" name="テキスト ボックス 20"/>
          <p:cNvSpPr txBox="1"/>
          <p:nvPr/>
        </p:nvSpPr>
        <p:spPr>
          <a:xfrm>
            <a:off x="467544" y="836712"/>
            <a:ext cx="8046678" cy="1015663"/>
          </a:xfrm>
          <a:prstGeom prst="rect">
            <a:avLst/>
          </a:prstGeom>
          <a:noFill/>
        </p:spPr>
        <p:txBody>
          <a:bodyPr wrap="square" rtlCol="0">
            <a:spAutoFit/>
          </a:bodyPr>
          <a:lstStyle/>
          <a:p>
            <a:r>
              <a:rPr lang="ja-JP" altLang="en-US" sz="2000" dirty="0" smtClean="0"/>
              <a:t>・</a:t>
            </a:r>
            <a:r>
              <a:rPr lang="en-US" altLang="ja-JP" sz="2000" dirty="0" smtClean="0"/>
              <a:t>Only the main effect of time was significant (</a:t>
            </a:r>
            <a:r>
              <a:rPr lang="en-US" altLang="ja-JP" sz="2000" i="1" dirty="0" smtClean="0"/>
              <a:t>F</a:t>
            </a:r>
            <a:r>
              <a:rPr lang="en-US" altLang="ja-JP" sz="2000" dirty="0" smtClean="0"/>
              <a:t>(2,112)=18.02, </a:t>
            </a:r>
            <a:r>
              <a:rPr lang="en-US" altLang="ja-JP" sz="2000" i="1" dirty="0" smtClean="0"/>
              <a:t>p</a:t>
            </a:r>
            <a:r>
              <a:rPr lang="en-US" altLang="ja-JP" sz="2000" dirty="0" smtClean="0"/>
              <a:t>&lt;.001),</a:t>
            </a:r>
          </a:p>
          <a:p>
            <a:pPr algn="r"/>
            <a:r>
              <a:rPr lang="en-US" altLang="ja-JP" sz="2000" dirty="0"/>
              <a:t> </a:t>
            </a:r>
            <a:r>
              <a:rPr lang="en-US" altLang="ja-JP" sz="2000" dirty="0" smtClean="0"/>
              <a:t>multiple comparison indicated, first &gt; second = third.</a:t>
            </a:r>
          </a:p>
          <a:p>
            <a:r>
              <a:rPr lang="ja-JP" altLang="en-US" sz="2000" dirty="0" smtClean="0"/>
              <a:t>・</a:t>
            </a:r>
            <a:r>
              <a:rPr lang="en-US" altLang="ja-JP" sz="2000" dirty="0" smtClean="0"/>
              <a:t>No significant group effect and interaction.</a:t>
            </a:r>
            <a:endParaRPr kumimoji="1" lang="en-US" altLang="ja-JP" sz="2000" dirty="0"/>
          </a:p>
        </p:txBody>
      </p:sp>
      <p:sp>
        <p:nvSpPr>
          <p:cNvPr id="22" name="Text Box 4"/>
          <p:cNvSpPr txBox="1">
            <a:spLocks noChangeArrowheads="1"/>
          </p:cNvSpPr>
          <p:nvPr/>
        </p:nvSpPr>
        <p:spPr bwMode="auto">
          <a:xfrm>
            <a:off x="1926754" y="2777730"/>
            <a:ext cx="1320874"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ja-JP" dirty="0" err="1" smtClean="0"/>
              <a:t>vsComputer</a:t>
            </a:r>
            <a:endParaRPr lang="ja-JP" altLang="en-US" dirty="0"/>
          </a:p>
        </p:txBody>
      </p:sp>
      <p:sp>
        <p:nvSpPr>
          <p:cNvPr id="23" name="Text Box 4"/>
          <p:cNvSpPr txBox="1">
            <a:spLocks noChangeArrowheads="1"/>
          </p:cNvSpPr>
          <p:nvPr/>
        </p:nvSpPr>
        <p:spPr bwMode="auto">
          <a:xfrm>
            <a:off x="6407493" y="2777730"/>
            <a:ext cx="1060483"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ja-JP" dirty="0" err="1" smtClean="0"/>
              <a:t>vsHuman</a:t>
            </a:r>
            <a:endParaRPr lang="ja-JP" altLang="en-US" dirty="0"/>
          </a:p>
        </p:txBody>
      </p:sp>
      <p:sp>
        <p:nvSpPr>
          <p:cNvPr id="24" name="テキスト ボックス 23"/>
          <p:cNvSpPr txBox="1"/>
          <p:nvPr/>
        </p:nvSpPr>
        <p:spPr>
          <a:xfrm>
            <a:off x="3862523" y="3474730"/>
            <a:ext cx="648072" cy="746358"/>
          </a:xfrm>
          <a:prstGeom prst="rect">
            <a:avLst/>
          </a:prstGeom>
          <a:solidFill>
            <a:schemeClr val="bg1"/>
          </a:solidFill>
        </p:spPr>
        <p:txBody>
          <a:bodyPr wrap="square" rtlCol="0">
            <a:spAutoFit/>
          </a:bodyPr>
          <a:lstStyle/>
          <a:p>
            <a:pPr>
              <a:lnSpc>
                <a:spcPts val="1700"/>
              </a:lnSpc>
            </a:pPr>
            <a:r>
              <a:rPr lang="en-US" altLang="ja-JP" sz="1400" dirty="0" smtClean="0">
                <a:latin typeface="Times New Roman" pitchFamily="18" charset="0"/>
                <a:cs typeface="Times New Roman" pitchFamily="18" charset="0"/>
              </a:rPr>
              <a:t>1</a:t>
            </a:r>
            <a:r>
              <a:rPr lang="en-US" altLang="ja-JP" sz="1400" baseline="30000" dirty="0" smtClean="0">
                <a:latin typeface="Times New Roman" pitchFamily="18" charset="0"/>
                <a:cs typeface="Times New Roman" pitchFamily="18" charset="0"/>
              </a:rPr>
              <a:t>st</a:t>
            </a:r>
            <a:endParaRPr lang="en-US" altLang="ja-JP" sz="1400" dirty="0" smtClean="0">
              <a:latin typeface="Times New Roman" pitchFamily="18" charset="0"/>
              <a:cs typeface="Times New Roman" pitchFamily="18" charset="0"/>
            </a:endParaRPr>
          </a:p>
          <a:p>
            <a:pPr>
              <a:lnSpc>
                <a:spcPts val="1700"/>
              </a:lnSpc>
            </a:pPr>
            <a:r>
              <a:rPr lang="en-US" altLang="ja-JP" sz="1400" dirty="0" smtClean="0">
                <a:latin typeface="Times New Roman" pitchFamily="18" charset="0"/>
                <a:cs typeface="Times New Roman" pitchFamily="18" charset="0"/>
              </a:rPr>
              <a:t>2</a:t>
            </a:r>
            <a:r>
              <a:rPr lang="en-US" altLang="ja-JP" sz="1400" baseline="30000" dirty="0" smtClean="0">
                <a:latin typeface="Times New Roman" pitchFamily="18" charset="0"/>
                <a:cs typeface="Times New Roman" pitchFamily="18" charset="0"/>
              </a:rPr>
              <a:t>nd</a:t>
            </a:r>
            <a:endParaRPr lang="en-US" altLang="ja-JP" sz="1400" dirty="0" smtClean="0">
              <a:latin typeface="Times New Roman" pitchFamily="18" charset="0"/>
              <a:cs typeface="Times New Roman" pitchFamily="18" charset="0"/>
            </a:endParaRPr>
          </a:p>
          <a:p>
            <a:pPr>
              <a:lnSpc>
                <a:spcPts val="1700"/>
              </a:lnSpc>
            </a:pPr>
            <a:r>
              <a:rPr kumimoji="1" lang="en-US" altLang="ja-JP" sz="1400" dirty="0" smtClean="0">
                <a:latin typeface="Times New Roman" pitchFamily="18" charset="0"/>
                <a:cs typeface="Times New Roman" pitchFamily="18" charset="0"/>
              </a:rPr>
              <a:t>3</a:t>
            </a:r>
            <a:r>
              <a:rPr kumimoji="1" lang="en-US" altLang="ja-JP" sz="1400" baseline="30000" dirty="0" smtClean="0">
                <a:latin typeface="Times New Roman" pitchFamily="18" charset="0"/>
                <a:cs typeface="Times New Roman" pitchFamily="18" charset="0"/>
              </a:rPr>
              <a:t>rd</a:t>
            </a:r>
            <a:endParaRPr kumimoji="1" lang="en-US" altLang="ja-JP" sz="1400" dirty="0" smtClean="0">
              <a:latin typeface="Times New Roman" pitchFamily="18" charset="0"/>
              <a:cs typeface="Times New Roman" pitchFamily="18" charset="0"/>
            </a:endParaRPr>
          </a:p>
        </p:txBody>
      </p:sp>
      <p:sp>
        <p:nvSpPr>
          <p:cNvPr id="43" name="テキスト ボックス 42"/>
          <p:cNvSpPr txBox="1"/>
          <p:nvPr/>
        </p:nvSpPr>
        <p:spPr>
          <a:xfrm>
            <a:off x="8171615" y="3071962"/>
            <a:ext cx="648072" cy="746358"/>
          </a:xfrm>
          <a:prstGeom prst="rect">
            <a:avLst/>
          </a:prstGeom>
          <a:solidFill>
            <a:schemeClr val="bg1"/>
          </a:solidFill>
        </p:spPr>
        <p:txBody>
          <a:bodyPr wrap="square" rtlCol="0">
            <a:spAutoFit/>
          </a:bodyPr>
          <a:lstStyle/>
          <a:p>
            <a:pPr>
              <a:lnSpc>
                <a:spcPts val="1700"/>
              </a:lnSpc>
            </a:pPr>
            <a:r>
              <a:rPr lang="en-US" altLang="ja-JP" sz="1400" dirty="0" smtClean="0">
                <a:latin typeface="Times New Roman" pitchFamily="18" charset="0"/>
                <a:cs typeface="Times New Roman" pitchFamily="18" charset="0"/>
              </a:rPr>
              <a:t>1</a:t>
            </a:r>
            <a:r>
              <a:rPr lang="en-US" altLang="ja-JP" sz="1400" baseline="30000" dirty="0" smtClean="0">
                <a:latin typeface="Times New Roman" pitchFamily="18" charset="0"/>
                <a:cs typeface="Times New Roman" pitchFamily="18" charset="0"/>
              </a:rPr>
              <a:t>st</a:t>
            </a:r>
            <a:endParaRPr lang="en-US" altLang="ja-JP" sz="1400" dirty="0" smtClean="0">
              <a:latin typeface="Times New Roman" pitchFamily="18" charset="0"/>
              <a:cs typeface="Times New Roman" pitchFamily="18" charset="0"/>
            </a:endParaRPr>
          </a:p>
          <a:p>
            <a:pPr>
              <a:lnSpc>
                <a:spcPts val="1700"/>
              </a:lnSpc>
            </a:pPr>
            <a:r>
              <a:rPr lang="en-US" altLang="ja-JP" sz="1400" dirty="0" smtClean="0">
                <a:latin typeface="Times New Roman" pitchFamily="18" charset="0"/>
                <a:cs typeface="Times New Roman" pitchFamily="18" charset="0"/>
              </a:rPr>
              <a:t>2</a:t>
            </a:r>
            <a:r>
              <a:rPr lang="en-US" altLang="ja-JP" sz="1400" baseline="30000" dirty="0" smtClean="0">
                <a:latin typeface="Times New Roman" pitchFamily="18" charset="0"/>
                <a:cs typeface="Times New Roman" pitchFamily="18" charset="0"/>
              </a:rPr>
              <a:t>nd</a:t>
            </a:r>
            <a:endParaRPr lang="en-US" altLang="ja-JP" sz="1400" dirty="0" smtClean="0">
              <a:latin typeface="Times New Roman" pitchFamily="18" charset="0"/>
              <a:cs typeface="Times New Roman" pitchFamily="18" charset="0"/>
            </a:endParaRPr>
          </a:p>
          <a:p>
            <a:pPr>
              <a:lnSpc>
                <a:spcPts val="1700"/>
              </a:lnSpc>
            </a:pPr>
            <a:r>
              <a:rPr kumimoji="1" lang="en-US" altLang="ja-JP" sz="1400" dirty="0" smtClean="0">
                <a:latin typeface="Times New Roman" pitchFamily="18" charset="0"/>
                <a:cs typeface="Times New Roman" pitchFamily="18" charset="0"/>
              </a:rPr>
              <a:t>3</a:t>
            </a:r>
            <a:r>
              <a:rPr kumimoji="1" lang="en-US" altLang="ja-JP" sz="1400" baseline="30000" dirty="0" smtClean="0">
                <a:latin typeface="Times New Roman" pitchFamily="18" charset="0"/>
                <a:cs typeface="Times New Roman" pitchFamily="18" charset="0"/>
              </a:rPr>
              <a:t>rd</a:t>
            </a:r>
            <a:endParaRPr kumimoji="1" lang="en-US" altLang="ja-JP" sz="1400" dirty="0" smtClean="0">
              <a:latin typeface="Times New Roman" pitchFamily="18" charset="0"/>
              <a:cs typeface="Times New Roman" pitchFamily="18" charset="0"/>
            </a:endParaRPr>
          </a:p>
        </p:txBody>
      </p:sp>
    </p:spTree>
    <p:extLst>
      <p:ext uri="{BB962C8B-B14F-4D97-AF65-F5344CB8AC3E}">
        <p14:creationId xmlns:p14="http://schemas.microsoft.com/office/powerpoint/2010/main" xmlns="" val="9308895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テキスト ボックス 3"/>
          <p:cNvSpPr txBox="1">
            <a:spLocks noChangeArrowheads="1"/>
          </p:cNvSpPr>
          <p:nvPr/>
        </p:nvSpPr>
        <p:spPr bwMode="auto">
          <a:xfrm>
            <a:off x="142844" y="142852"/>
            <a:ext cx="3424784" cy="461665"/>
          </a:xfrm>
          <a:prstGeom prst="rect">
            <a:avLst/>
          </a:prstGeom>
          <a:noFill/>
          <a:ln w="9525">
            <a:noFill/>
            <a:miter lim="800000"/>
            <a:headEnd/>
            <a:tailEnd/>
          </a:ln>
        </p:spPr>
        <p:txBody>
          <a:bodyPr wrap="none">
            <a:spAutoFit/>
          </a:bodyPr>
          <a:lstStyle/>
          <a:p>
            <a:r>
              <a:rPr lang="en-US" altLang="ja-JP" sz="2400" dirty="0" smtClean="0">
                <a:latin typeface="Calibri" pitchFamily="34" charset="0"/>
                <a:ea typeface="HGP創英角ｺﾞｼｯｸUB" pitchFamily="50" charset="-128"/>
                <a:cs typeface="Calibri" pitchFamily="34" charset="0"/>
              </a:rPr>
              <a:t>Result (Skin Conductance)</a:t>
            </a:r>
            <a:endParaRPr lang="ja-JP" altLang="en-US" sz="2400" dirty="0">
              <a:latin typeface="Calibri" pitchFamily="34" charset="0"/>
              <a:ea typeface="HGP創英角ｺﾞｼｯｸUB" pitchFamily="50" charset="-128"/>
              <a:cs typeface="Calibri" pitchFamily="34" charset="0"/>
            </a:endParaRPr>
          </a:p>
        </p:txBody>
      </p:sp>
      <p:grpSp>
        <p:nvGrpSpPr>
          <p:cNvPr id="26" name="グループ化 25"/>
          <p:cNvGrpSpPr/>
          <p:nvPr/>
        </p:nvGrpSpPr>
        <p:grpSpPr>
          <a:xfrm>
            <a:off x="527050" y="2708920"/>
            <a:ext cx="8100640" cy="3474672"/>
            <a:chOff x="527050" y="1559291"/>
            <a:chExt cx="8100640" cy="3474672"/>
          </a:xfrm>
        </p:grpSpPr>
        <p:cxnSp>
          <p:nvCxnSpPr>
            <p:cNvPr id="27" name="直線コネクタ 26"/>
            <p:cNvCxnSpPr/>
            <p:nvPr/>
          </p:nvCxnSpPr>
          <p:spPr bwMode="auto">
            <a:xfrm flipV="1">
              <a:off x="1713586" y="2060848"/>
              <a:ext cx="0" cy="27521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bwMode="auto">
            <a:xfrm flipV="1">
              <a:off x="3438922" y="2060848"/>
              <a:ext cx="0" cy="27507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bwMode="auto">
            <a:xfrm flipV="1">
              <a:off x="6029874" y="2060848"/>
              <a:ext cx="0" cy="27521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bwMode="auto">
            <a:xfrm flipV="1">
              <a:off x="7755210" y="2060848"/>
              <a:ext cx="0" cy="27507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テキスト ボックス 2"/>
            <p:cNvSpPr txBox="1">
              <a:spLocks noChangeArrowheads="1"/>
            </p:cNvSpPr>
            <p:nvPr/>
          </p:nvSpPr>
          <p:spPr bwMode="auto">
            <a:xfrm>
              <a:off x="615625" y="1559291"/>
              <a:ext cx="140752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sz="1400" dirty="0" smtClean="0">
                  <a:latin typeface="Times New Roman" pitchFamily="18" charset="0"/>
                  <a:cs typeface="Times New Roman" pitchFamily="18" charset="0"/>
                </a:rPr>
                <a:t>(</a:t>
              </a:r>
              <a:r>
                <a:rPr lang="en-US" altLang="ja-JP" sz="1400" dirty="0" err="1" smtClean="0">
                  <a:latin typeface="Times New Roman" pitchFamily="18" charset="0"/>
                  <a:cs typeface="Times New Roman" pitchFamily="18" charset="0"/>
                </a:rPr>
                <a:t>μS</a:t>
              </a:r>
              <a:r>
                <a:rPr lang="en-US" altLang="ja-JP" sz="1400" dirty="0" smtClean="0">
                  <a:latin typeface="Times New Roman" pitchFamily="18" charset="0"/>
                  <a:cs typeface="Times New Roman" pitchFamily="18" charset="0"/>
                </a:rPr>
                <a:t>)</a:t>
              </a:r>
              <a:endParaRPr lang="ja-JP" altLang="en-US" sz="1400" dirty="0">
                <a:latin typeface="Times New Roman" pitchFamily="18" charset="0"/>
                <a:cs typeface="Times New Roman" pitchFamily="18" charset="0"/>
              </a:endParaRPr>
            </a:p>
          </p:txBody>
        </p:sp>
        <p:sp>
          <p:nvSpPr>
            <p:cNvPr id="32" name="テキスト ボックス 2"/>
            <p:cNvSpPr txBox="1">
              <a:spLocks noChangeArrowheads="1"/>
            </p:cNvSpPr>
            <p:nvPr/>
          </p:nvSpPr>
          <p:spPr bwMode="auto">
            <a:xfrm>
              <a:off x="4921247" y="1559291"/>
              <a:ext cx="140752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sz="1400" dirty="0" smtClean="0">
                  <a:latin typeface="Times New Roman" pitchFamily="18" charset="0"/>
                  <a:cs typeface="Times New Roman" pitchFamily="18" charset="0"/>
                </a:rPr>
                <a:t>(</a:t>
              </a:r>
              <a:r>
                <a:rPr lang="en-US" altLang="ja-JP" sz="1400" dirty="0" err="1" smtClean="0">
                  <a:latin typeface="Times New Roman" pitchFamily="18" charset="0"/>
                  <a:cs typeface="Times New Roman" pitchFamily="18" charset="0"/>
                </a:rPr>
                <a:t>μS</a:t>
              </a:r>
              <a:r>
                <a:rPr lang="en-US" altLang="ja-JP" sz="1400" dirty="0" smtClean="0">
                  <a:latin typeface="Times New Roman" pitchFamily="18" charset="0"/>
                  <a:cs typeface="Times New Roman" pitchFamily="18" charset="0"/>
                </a:rPr>
                <a:t>)</a:t>
              </a:r>
              <a:endParaRPr lang="ja-JP" altLang="en-US" sz="1400" dirty="0">
                <a:latin typeface="Times New Roman" pitchFamily="18" charset="0"/>
                <a:cs typeface="Times New Roman" pitchFamily="18" charset="0"/>
              </a:endParaRPr>
            </a:p>
          </p:txBody>
        </p:sp>
        <p:sp>
          <p:nvSpPr>
            <p:cNvPr id="33" name="テキスト ボックス 20"/>
            <p:cNvSpPr txBox="1">
              <a:spLocks noChangeArrowheads="1"/>
            </p:cNvSpPr>
            <p:nvPr/>
          </p:nvSpPr>
          <p:spPr bwMode="auto">
            <a:xfrm>
              <a:off x="1060901" y="4597494"/>
              <a:ext cx="65661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sz="1200" dirty="0">
                  <a:latin typeface="Times New Roman" pitchFamily="18" charset="0"/>
                  <a:cs typeface="Times New Roman" pitchFamily="18" charset="0"/>
                </a:rPr>
                <a:t>Rest</a:t>
              </a:r>
              <a:endParaRPr lang="ja-JP" altLang="en-US" sz="1200" dirty="0">
                <a:latin typeface="Times New Roman" pitchFamily="18" charset="0"/>
                <a:cs typeface="Times New Roman" pitchFamily="18" charset="0"/>
              </a:endParaRPr>
            </a:p>
          </p:txBody>
        </p:sp>
        <p:sp>
          <p:nvSpPr>
            <p:cNvPr id="34" name="テキスト ボックス 21"/>
            <p:cNvSpPr txBox="1">
              <a:spLocks noChangeArrowheads="1"/>
            </p:cNvSpPr>
            <p:nvPr/>
          </p:nvSpPr>
          <p:spPr bwMode="auto">
            <a:xfrm>
              <a:off x="2344306" y="4597494"/>
              <a:ext cx="65661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sz="1200" dirty="0">
                  <a:latin typeface="Times New Roman" pitchFamily="18" charset="0"/>
                  <a:cs typeface="Times New Roman" pitchFamily="18" charset="0"/>
                </a:rPr>
                <a:t>Task</a:t>
              </a:r>
              <a:endParaRPr lang="ja-JP" altLang="en-US" sz="1200" dirty="0">
                <a:latin typeface="Times New Roman" pitchFamily="18" charset="0"/>
                <a:cs typeface="Times New Roman" pitchFamily="18" charset="0"/>
              </a:endParaRPr>
            </a:p>
          </p:txBody>
        </p:sp>
        <p:sp>
          <p:nvSpPr>
            <p:cNvPr id="35" name="テキスト ボックス 22"/>
            <p:cNvSpPr txBox="1">
              <a:spLocks noChangeArrowheads="1"/>
            </p:cNvSpPr>
            <p:nvPr/>
          </p:nvSpPr>
          <p:spPr bwMode="auto">
            <a:xfrm>
              <a:off x="3521152" y="4597494"/>
              <a:ext cx="76911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sz="1200" dirty="0">
                  <a:latin typeface="Times New Roman" pitchFamily="18" charset="0"/>
                  <a:cs typeface="Times New Roman" pitchFamily="18" charset="0"/>
                </a:rPr>
                <a:t>Recovery</a:t>
              </a:r>
              <a:endParaRPr lang="ja-JP" altLang="en-US" sz="1200" dirty="0">
                <a:latin typeface="Times New Roman" pitchFamily="18" charset="0"/>
                <a:cs typeface="Times New Roman" pitchFamily="18" charset="0"/>
              </a:endParaRPr>
            </a:p>
          </p:txBody>
        </p:sp>
        <p:sp>
          <p:nvSpPr>
            <p:cNvPr id="36" name="テキスト ボックス 20"/>
            <p:cNvSpPr txBox="1">
              <a:spLocks noChangeArrowheads="1"/>
            </p:cNvSpPr>
            <p:nvPr/>
          </p:nvSpPr>
          <p:spPr bwMode="auto">
            <a:xfrm>
              <a:off x="5398320" y="4600178"/>
              <a:ext cx="65661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sz="1200" dirty="0">
                  <a:latin typeface="Times New Roman" pitchFamily="18" charset="0"/>
                  <a:cs typeface="Times New Roman" pitchFamily="18" charset="0"/>
                </a:rPr>
                <a:t>Rest</a:t>
              </a:r>
              <a:endParaRPr lang="ja-JP" altLang="en-US" sz="1200" dirty="0">
                <a:latin typeface="Times New Roman" pitchFamily="18" charset="0"/>
                <a:cs typeface="Times New Roman" pitchFamily="18" charset="0"/>
              </a:endParaRPr>
            </a:p>
          </p:txBody>
        </p:sp>
        <p:sp>
          <p:nvSpPr>
            <p:cNvPr id="37" name="テキスト ボックス 21"/>
            <p:cNvSpPr txBox="1">
              <a:spLocks noChangeArrowheads="1"/>
            </p:cNvSpPr>
            <p:nvPr/>
          </p:nvSpPr>
          <p:spPr bwMode="auto">
            <a:xfrm>
              <a:off x="6681725" y="4600178"/>
              <a:ext cx="65661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sz="1200" dirty="0">
                  <a:latin typeface="Times New Roman" pitchFamily="18" charset="0"/>
                  <a:cs typeface="Times New Roman" pitchFamily="18" charset="0"/>
                </a:rPr>
                <a:t>Task</a:t>
              </a:r>
              <a:endParaRPr lang="ja-JP" altLang="en-US" sz="1200" dirty="0">
                <a:latin typeface="Times New Roman" pitchFamily="18" charset="0"/>
                <a:cs typeface="Times New Roman" pitchFamily="18" charset="0"/>
              </a:endParaRPr>
            </a:p>
          </p:txBody>
        </p:sp>
        <p:sp>
          <p:nvSpPr>
            <p:cNvPr id="38" name="テキスト ボックス 22"/>
            <p:cNvSpPr txBox="1">
              <a:spLocks noChangeArrowheads="1"/>
            </p:cNvSpPr>
            <p:nvPr/>
          </p:nvSpPr>
          <p:spPr bwMode="auto">
            <a:xfrm>
              <a:off x="7858571" y="4600178"/>
              <a:ext cx="76911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sz="1200" dirty="0">
                  <a:latin typeface="Times New Roman" pitchFamily="18" charset="0"/>
                  <a:cs typeface="Times New Roman" pitchFamily="18" charset="0"/>
                </a:rPr>
                <a:t>Recovery</a:t>
              </a:r>
              <a:endParaRPr lang="ja-JP" altLang="en-US" sz="1200" dirty="0">
                <a:latin typeface="Times New Roman" pitchFamily="18" charset="0"/>
                <a:cs typeface="Times New Roman" pitchFamily="18" charset="0"/>
              </a:endParaRPr>
            </a:p>
          </p:txBody>
        </p:sp>
        <p:sp>
          <p:nvSpPr>
            <p:cNvPr id="39" name="テキスト ボックス 25"/>
            <p:cNvSpPr txBox="1">
              <a:spLocks noChangeArrowheads="1"/>
            </p:cNvSpPr>
            <p:nvPr/>
          </p:nvSpPr>
          <p:spPr bwMode="auto">
            <a:xfrm>
              <a:off x="2250166" y="1969095"/>
              <a:ext cx="65661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sz="1400" dirty="0" smtClean="0">
                  <a:latin typeface="Times New Roman" pitchFamily="18" charset="0"/>
                  <a:cs typeface="Times New Roman" pitchFamily="18" charset="0"/>
                </a:rPr>
                <a:t>N=30</a:t>
              </a:r>
              <a:endParaRPr lang="ja-JP" altLang="en-US" sz="1400" dirty="0">
                <a:latin typeface="Times New Roman" pitchFamily="18" charset="0"/>
                <a:cs typeface="Times New Roman" pitchFamily="18" charset="0"/>
              </a:endParaRPr>
            </a:p>
          </p:txBody>
        </p:sp>
        <p:sp>
          <p:nvSpPr>
            <p:cNvPr id="40" name="テキスト ボックス 39"/>
            <p:cNvSpPr txBox="1">
              <a:spLocks noChangeArrowheads="1"/>
            </p:cNvSpPr>
            <p:nvPr/>
          </p:nvSpPr>
          <p:spPr bwMode="auto">
            <a:xfrm>
              <a:off x="6593061" y="1969095"/>
              <a:ext cx="65661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sz="1400" dirty="0" smtClean="0">
                  <a:latin typeface="Times New Roman" pitchFamily="18" charset="0"/>
                  <a:cs typeface="Times New Roman" pitchFamily="18" charset="0"/>
                </a:rPr>
                <a:t>N=31</a:t>
              </a:r>
              <a:endParaRPr lang="ja-JP" altLang="en-US" sz="1400" dirty="0">
                <a:latin typeface="Times New Roman" pitchFamily="18" charset="0"/>
                <a:cs typeface="Times New Roman" pitchFamily="18" charset="0"/>
              </a:endParaRPr>
            </a:p>
          </p:txBody>
        </p:sp>
        <p:pic>
          <p:nvPicPr>
            <p:cNvPr id="41" name="Picture 10"/>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27050" y="1824038"/>
              <a:ext cx="3781425" cy="3209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2" name="Picture 11"/>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835525" y="1824038"/>
              <a:ext cx="3781425" cy="3209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20" name="Text Box 21"/>
          <p:cNvSpPr txBox="1">
            <a:spLocks noChangeArrowheads="1"/>
          </p:cNvSpPr>
          <p:nvPr/>
        </p:nvSpPr>
        <p:spPr bwMode="auto">
          <a:xfrm>
            <a:off x="395536" y="6205078"/>
            <a:ext cx="8424936"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600" dirty="0" smtClean="0">
                <a:latin typeface="Calibri" pitchFamily="34" charset="0"/>
                <a:cs typeface="Calibri" pitchFamily="34" charset="0"/>
              </a:rPr>
              <a:t>Figure 4-6. </a:t>
            </a:r>
            <a:r>
              <a:rPr lang="en-US" altLang="ja-JP" sz="1600" dirty="0">
                <a:latin typeface="Calibri" pitchFamily="34" charset="0"/>
                <a:cs typeface="Calibri" pitchFamily="34" charset="0"/>
              </a:rPr>
              <a:t>Mean </a:t>
            </a:r>
            <a:r>
              <a:rPr lang="en-US" altLang="ja-JP" sz="1600" dirty="0" smtClean="0">
                <a:latin typeface="Calibri" pitchFamily="34" charset="0"/>
                <a:cs typeface="Calibri" pitchFamily="34" charset="0"/>
              </a:rPr>
              <a:t>SC variation of each group </a:t>
            </a:r>
            <a:r>
              <a:rPr lang="en-US" altLang="ja-JP" sz="1600" dirty="0">
                <a:latin typeface="Calibri" pitchFamily="34" charset="0"/>
                <a:cs typeface="Calibri" pitchFamily="34" charset="0"/>
              </a:rPr>
              <a:t>for </a:t>
            </a:r>
            <a:r>
              <a:rPr lang="en-US" altLang="ja-JP" sz="1600" dirty="0" smtClean="0">
                <a:latin typeface="Calibri" pitchFamily="34" charset="0"/>
                <a:cs typeface="Calibri" pitchFamily="34" charset="0"/>
              </a:rPr>
              <a:t>the across times.</a:t>
            </a:r>
            <a:endParaRPr lang="ja-JP" altLang="en-US" sz="1600" dirty="0">
              <a:latin typeface="Calibri" pitchFamily="34" charset="0"/>
              <a:cs typeface="Calibri" pitchFamily="34" charset="0"/>
            </a:endParaRPr>
          </a:p>
        </p:txBody>
      </p:sp>
      <p:sp>
        <p:nvSpPr>
          <p:cNvPr id="21" name="Text Box 4"/>
          <p:cNvSpPr txBox="1">
            <a:spLocks noChangeArrowheads="1"/>
          </p:cNvSpPr>
          <p:nvPr/>
        </p:nvSpPr>
        <p:spPr bwMode="auto">
          <a:xfrm>
            <a:off x="1926754" y="2799216"/>
            <a:ext cx="1320874"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ja-JP" dirty="0" err="1" smtClean="0"/>
              <a:t>vsComputer</a:t>
            </a:r>
            <a:endParaRPr lang="ja-JP" altLang="en-US" dirty="0"/>
          </a:p>
        </p:txBody>
      </p:sp>
      <p:sp>
        <p:nvSpPr>
          <p:cNvPr id="22" name="Text Box 4"/>
          <p:cNvSpPr txBox="1">
            <a:spLocks noChangeArrowheads="1"/>
          </p:cNvSpPr>
          <p:nvPr/>
        </p:nvSpPr>
        <p:spPr bwMode="auto">
          <a:xfrm>
            <a:off x="6407493" y="2799216"/>
            <a:ext cx="1060483"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ja-JP" dirty="0" err="1" smtClean="0"/>
              <a:t>vsHuman</a:t>
            </a:r>
            <a:endParaRPr lang="ja-JP" altLang="en-US" dirty="0"/>
          </a:p>
        </p:txBody>
      </p:sp>
      <p:sp>
        <p:nvSpPr>
          <p:cNvPr id="23" name="テキスト ボックス 22"/>
          <p:cNvSpPr txBox="1"/>
          <p:nvPr/>
        </p:nvSpPr>
        <p:spPr>
          <a:xfrm>
            <a:off x="467544" y="836712"/>
            <a:ext cx="8046678" cy="1015663"/>
          </a:xfrm>
          <a:prstGeom prst="rect">
            <a:avLst/>
          </a:prstGeom>
          <a:noFill/>
        </p:spPr>
        <p:txBody>
          <a:bodyPr wrap="square" rtlCol="0">
            <a:spAutoFit/>
          </a:bodyPr>
          <a:lstStyle/>
          <a:p>
            <a:r>
              <a:rPr lang="ja-JP" altLang="en-US" sz="2000" dirty="0" smtClean="0"/>
              <a:t>・</a:t>
            </a:r>
            <a:r>
              <a:rPr lang="en-US" altLang="ja-JP" sz="2000" dirty="0" smtClean="0"/>
              <a:t>Significant main effect of time (</a:t>
            </a:r>
            <a:r>
              <a:rPr lang="en-US" altLang="ja-JP" sz="2000" i="1" dirty="0" smtClean="0"/>
              <a:t>F</a:t>
            </a:r>
            <a:r>
              <a:rPr lang="en-US" altLang="ja-JP" sz="2000" dirty="0" smtClean="0"/>
              <a:t>(2,112)=6.12, </a:t>
            </a:r>
            <a:r>
              <a:rPr lang="en-US" altLang="ja-JP" sz="2000" i="1" dirty="0" smtClean="0"/>
              <a:t>p</a:t>
            </a:r>
            <a:r>
              <a:rPr lang="en-US" altLang="ja-JP" sz="2000" dirty="0" smtClean="0"/>
              <a:t>&lt;.01),</a:t>
            </a:r>
          </a:p>
          <a:p>
            <a:pPr algn="r"/>
            <a:r>
              <a:rPr lang="en-US" altLang="ja-JP" sz="2000" dirty="0"/>
              <a:t> </a:t>
            </a:r>
            <a:r>
              <a:rPr lang="en-US" altLang="ja-JP" sz="2000" dirty="0" smtClean="0"/>
              <a:t>multiple comparison indicated, first &gt; second = third.</a:t>
            </a:r>
          </a:p>
          <a:p>
            <a:r>
              <a:rPr lang="ja-JP" altLang="en-US" sz="2000" dirty="0" smtClean="0"/>
              <a:t>・</a:t>
            </a:r>
            <a:r>
              <a:rPr lang="en-US" altLang="ja-JP" sz="2000" dirty="0" smtClean="0"/>
              <a:t>Significant  </a:t>
            </a:r>
            <a:r>
              <a:rPr lang="en-US" altLang="ja-JP" sz="2000" dirty="0"/>
              <a:t>interaction </a:t>
            </a:r>
            <a:r>
              <a:rPr lang="en-US" altLang="ja-JP" sz="2000" dirty="0" smtClean="0"/>
              <a:t>of group and time was found (</a:t>
            </a:r>
            <a:r>
              <a:rPr lang="en-US" altLang="ja-JP" sz="2000" i="1" dirty="0" smtClean="0"/>
              <a:t>F</a:t>
            </a:r>
            <a:r>
              <a:rPr lang="en-US" altLang="ja-JP" sz="2000" dirty="0" smtClean="0"/>
              <a:t>(2,112</a:t>
            </a:r>
            <a:r>
              <a:rPr lang="en-US" altLang="ja-JP" sz="2000" dirty="0"/>
              <a:t>)=</a:t>
            </a:r>
            <a:r>
              <a:rPr lang="en-US" altLang="ja-JP" sz="2000" dirty="0" smtClean="0"/>
              <a:t>6.16, </a:t>
            </a:r>
            <a:r>
              <a:rPr lang="en-US" altLang="ja-JP" sz="2000" i="1" dirty="0"/>
              <a:t>p</a:t>
            </a:r>
            <a:r>
              <a:rPr lang="en-US" altLang="ja-JP" sz="2000" dirty="0"/>
              <a:t>&lt;.01</a:t>
            </a:r>
            <a:r>
              <a:rPr lang="en-US" altLang="ja-JP" sz="2000" dirty="0" smtClean="0"/>
              <a:t>).</a:t>
            </a:r>
            <a:endParaRPr kumimoji="1" lang="en-US" altLang="ja-JP" sz="2000" dirty="0"/>
          </a:p>
        </p:txBody>
      </p:sp>
      <p:sp>
        <p:nvSpPr>
          <p:cNvPr id="2" name="テキスト ボックス 1"/>
          <p:cNvSpPr txBox="1"/>
          <p:nvPr/>
        </p:nvSpPr>
        <p:spPr>
          <a:xfrm>
            <a:off x="3849034" y="3304500"/>
            <a:ext cx="648072" cy="746358"/>
          </a:xfrm>
          <a:prstGeom prst="rect">
            <a:avLst/>
          </a:prstGeom>
          <a:solidFill>
            <a:schemeClr val="bg1"/>
          </a:solidFill>
        </p:spPr>
        <p:txBody>
          <a:bodyPr wrap="square" rtlCol="0">
            <a:spAutoFit/>
          </a:bodyPr>
          <a:lstStyle/>
          <a:p>
            <a:pPr>
              <a:lnSpc>
                <a:spcPts val="1700"/>
              </a:lnSpc>
            </a:pPr>
            <a:r>
              <a:rPr lang="en-US" altLang="ja-JP" sz="1400" dirty="0" smtClean="0">
                <a:latin typeface="Times New Roman" pitchFamily="18" charset="0"/>
                <a:cs typeface="Times New Roman" pitchFamily="18" charset="0"/>
              </a:rPr>
              <a:t>1</a:t>
            </a:r>
            <a:r>
              <a:rPr lang="en-US" altLang="ja-JP" sz="1400" baseline="30000" dirty="0" smtClean="0">
                <a:latin typeface="Times New Roman" pitchFamily="18" charset="0"/>
                <a:cs typeface="Times New Roman" pitchFamily="18" charset="0"/>
              </a:rPr>
              <a:t>st</a:t>
            </a:r>
            <a:endParaRPr lang="en-US" altLang="ja-JP" sz="1400" dirty="0" smtClean="0">
              <a:latin typeface="Times New Roman" pitchFamily="18" charset="0"/>
              <a:cs typeface="Times New Roman" pitchFamily="18" charset="0"/>
            </a:endParaRPr>
          </a:p>
          <a:p>
            <a:pPr>
              <a:lnSpc>
                <a:spcPts val="1700"/>
              </a:lnSpc>
            </a:pPr>
            <a:r>
              <a:rPr lang="en-US" altLang="ja-JP" sz="1400" dirty="0" smtClean="0">
                <a:latin typeface="Times New Roman" pitchFamily="18" charset="0"/>
                <a:cs typeface="Times New Roman" pitchFamily="18" charset="0"/>
              </a:rPr>
              <a:t>2</a:t>
            </a:r>
            <a:r>
              <a:rPr lang="en-US" altLang="ja-JP" sz="1400" baseline="30000" dirty="0" smtClean="0">
                <a:latin typeface="Times New Roman" pitchFamily="18" charset="0"/>
                <a:cs typeface="Times New Roman" pitchFamily="18" charset="0"/>
              </a:rPr>
              <a:t>nd</a:t>
            </a:r>
            <a:endParaRPr lang="en-US" altLang="ja-JP" sz="1400" dirty="0" smtClean="0">
              <a:latin typeface="Times New Roman" pitchFamily="18" charset="0"/>
              <a:cs typeface="Times New Roman" pitchFamily="18" charset="0"/>
            </a:endParaRPr>
          </a:p>
          <a:p>
            <a:pPr>
              <a:lnSpc>
                <a:spcPts val="1700"/>
              </a:lnSpc>
            </a:pPr>
            <a:r>
              <a:rPr kumimoji="1" lang="en-US" altLang="ja-JP" sz="1400" dirty="0" smtClean="0">
                <a:latin typeface="Times New Roman" pitchFamily="18" charset="0"/>
                <a:cs typeface="Times New Roman" pitchFamily="18" charset="0"/>
              </a:rPr>
              <a:t>3</a:t>
            </a:r>
            <a:r>
              <a:rPr kumimoji="1" lang="en-US" altLang="ja-JP" sz="1400" baseline="30000" dirty="0" smtClean="0">
                <a:latin typeface="Times New Roman" pitchFamily="18" charset="0"/>
                <a:cs typeface="Times New Roman" pitchFamily="18" charset="0"/>
              </a:rPr>
              <a:t>rd</a:t>
            </a:r>
            <a:endParaRPr kumimoji="1" lang="en-US" altLang="ja-JP" sz="1400" dirty="0" smtClean="0">
              <a:latin typeface="Times New Roman" pitchFamily="18" charset="0"/>
              <a:cs typeface="Times New Roman" pitchFamily="18" charset="0"/>
            </a:endParaRPr>
          </a:p>
        </p:txBody>
      </p:sp>
      <p:sp>
        <p:nvSpPr>
          <p:cNvPr id="43" name="テキスト ボックス 42"/>
          <p:cNvSpPr txBox="1"/>
          <p:nvPr/>
        </p:nvSpPr>
        <p:spPr>
          <a:xfrm>
            <a:off x="8126220" y="3266512"/>
            <a:ext cx="648072" cy="746358"/>
          </a:xfrm>
          <a:prstGeom prst="rect">
            <a:avLst/>
          </a:prstGeom>
          <a:solidFill>
            <a:schemeClr val="bg1"/>
          </a:solidFill>
        </p:spPr>
        <p:txBody>
          <a:bodyPr wrap="square" rtlCol="0">
            <a:spAutoFit/>
          </a:bodyPr>
          <a:lstStyle/>
          <a:p>
            <a:pPr>
              <a:lnSpc>
                <a:spcPts val="1700"/>
              </a:lnSpc>
            </a:pPr>
            <a:r>
              <a:rPr lang="en-US" altLang="ja-JP" sz="1400" dirty="0" smtClean="0">
                <a:latin typeface="Times New Roman" pitchFamily="18" charset="0"/>
                <a:cs typeface="Times New Roman" pitchFamily="18" charset="0"/>
              </a:rPr>
              <a:t>1</a:t>
            </a:r>
            <a:r>
              <a:rPr lang="en-US" altLang="ja-JP" sz="1400" baseline="30000" dirty="0" smtClean="0">
                <a:latin typeface="Times New Roman" pitchFamily="18" charset="0"/>
                <a:cs typeface="Times New Roman" pitchFamily="18" charset="0"/>
              </a:rPr>
              <a:t>st</a:t>
            </a:r>
            <a:endParaRPr lang="en-US" altLang="ja-JP" sz="1400" dirty="0" smtClean="0">
              <a:latin typeface="Times New Roman" pitchFamily="18" charset="0"/>
              <a:cs typeface="Times New Roman" pitchFamily="18" charset="0"/>
            </a:endParaRPr>
          </a:p>
          <a:p>
            <a:pPr>
              <a:lnSpc>
                <a:spcPts val="1700"/>
              </a:lnSpc>
            </a:pPr>
            <a:r>
              <a:rPr lang="en-US" altLang="ja-JP" sz="1400" dirty="0" smtClean="0">
                <a:latin typeface="Times New Roman" pitchFamily="18" charset="0"/>
                <a:cs typeface="Times New Roman" pitchFamily="18" charset="0"/>
              </a:rPr>
              <a:t>2</a:t>
            </a:r>
            <a:r>
              <a:rPr lang="en-US" altLang="ja-JP" sz="1400" baseline="30000" dirty="0" smtClean="0">
                <a:latin typeface="Times New Roman" pitchFamily="18" charset="0"/>
                <a:cs typeface="Times New Roman" pitchFamily="18" charset="0"/>
              </a:rPr>
              <a:t>nd</a:t>
            </a:r>
            <a:endParaRPr lang="en-US" altLang="ja-JP" sz="1400" dirty="0" smtClean="0">
              <a:latin typeface="Times New Roman" pitchFamily="18" charset="0"/>
              <a:cs typeface="Times New Roman" pitchFamily="18" charset="0"/>
            </a:endParaRPr>
          </a:p>
          <a:p>
            <a:pPr>
              <a:lnSpc>
                <a:spcPts val="1700"/>
              </a:lnSpc>
            </a:pPr>
            <a:r>
              <a:rPr kumimoji="1" lang="en-US" altLang="ja-JP" sz="1400" dirty="0" smtClean="0">
                <a:latin typeface="Times New Roman" pitchFamily="18" charset="0"/>
                <a:cs typeface="Times New Roman" pitchFamily="18" charset="0"/>
              </a:rPr>
              <a:t>3</a:t>
            </a:r>
            <a:r>
              <a:rPr kumimoji="1" lang="en-US" altLang="ja-JP" sz="1400" baseline="30000" dirty="0" smtClean="0">
                <a:latin typeface="Times New Roman" pitchFamily="18" charset="0"/>
                <a:cs typeface="Times New Roman" pitchFamily="18" charset="0"/>
              </a:rPr>
              <a:t>rd</a:t>
            </a:r>
            <a:endParaRPr kumimoji="1" lang="en-US" altLang="ja-JP" sz="1400" dirty="0" smtClean="0">
              <a:latin typeface="Times New Roman" pitchFamily="18" charset="0"/>
              <a:cs typeface="Times New Roman" pitchFamily="18" charset="0"/>
            </a:endParaRPr>
          </a:p>
        </p:txBody>
      </p:sp>
    </p:spTree>
    <p:extLst>
      <p:ext uri="{BB962C8B-B14F-4D97-AF65-F5344CB8AC3E}">
        <p14:creationId xmlns:p14="http://schemas.microsoft.com/office/powerpoint/2010/main" xmlns="" val="37342944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テキスト ボックス 3"/>
          <p:cNvSpPr txBox="1">
            <a:spLocks noChangeArrowheads="1"/>
          </p:cNvSpPr>
          <p:nvPr/>
        </p:nvSpPr>
        <p:spPr bwMode="auto">
          <a:xfrm>
            <a:off x="533094" y="4740643"/>
            <a:ext cx="8215370" cy="400110"/>
          </a:xfrm>
          <a:prstGeom prst="rect">
            <a:avLst/>
          </a:prstGeom>
          <a:noFill/>
          <a:ln w="9525">
            <a:noFill/>
            <a:miter lim="800000"/>
            <a:headEnd/>
            <a:tailEnd/>
          </a:ln>
        </p:spPr>
        <p:txBody>
          <a:bodyPr wrap="square">
            <a:spAutoFit/>
          </a:bodyPr>
          <a:lstStyle/>
          <a:p>
            <a:endParaRPr lang="ja-JP" altLang="en-US" sz="2000" dirty="0">
              <a:latin typeface="HGP創英角ｺﾞｼｯｸUB" pitchFamily="50" charset="-128"/>
              <a:ea typeface="HGP創英角ｺﾞｼｯｸUB" pitchFamily="50" charset="-128"/>
            </a:endParaRPr>
          </a:p>
        </p:txBody>
      </p:sp>
      <p:sp>
        <p:nvSpPr>
          <p:cNvPr id="27" name="テキスト ボックス 3"/>
          <p:cNvSpPr txBox="1">
            <a:spLocks noChangeArrowheads="1"/>
          </p:cNvSpPr>
          <p:nvPr/>
        </p:nvSpPr>
        <p:spPr bwMode="auto">
          <a:xfrm>
            <a:off x="142844" y="142852"/>
            <a:ext cx="3439211" cy="461665"/>
          </a:xfrm>
          <a:prstGeom prst="rect">
            <a:avLst/>
          </a:prstGeom>
          <a:noFill/>
          <a:ln w="9525">
            <a:noFill/>
            <a:miter lim="800000"/>
            <a:headEnd/>
            <a:tailEnd/>
          </a:ln>
        </p:spPr>
        <p:txBody>
          <a:bodyPr wrap="none">
            <a:spAutoFit/>
          </a:bodyPr>
          <a:lstStyle/>
          <a:p>
            <a:r>
              <a:rPr lang="en-US" altLang="ja-JP" sz="2400" dirty="0" smtClean="0">
                <a:latin typeface="Calibri" pitchFamily="34" charset="0"/>
                <a:ea typeface="HGP創英角ｺﾞｼｯｸUB" pitchFamily="50" charset="-128"/>
                <a:cs typeface="Calibri" pitchFamily="34" charset="0"/>
              </a:rPr>
              <a:t>Result (Finger Blood Flow)</a:t>
            </a:r>
            <a:endParaRPr lang="ja-JP" altLang="en-US" sz="2400" dirty="0">
              <a:latin typeface="Calibri" pitchFamily="34" charset="0"/>
              <a:ea typeface="HGP創英角ｺﾞｼｯｸUB" pitchFamily="50" charset="-128"/>
              <a:cs typeface="Calibri" pitchFamily="34" charset="0"/>
            </a:endParaRPr>
          </a:p>
        </p:txBody>
      </p:sp>
      <p:grpSp>
        <p:nvGrpSpPr>
          <p:cNvPr id="28" name="グループ化 27"/>
          <p:cNvGrpSpPr/>
          <p:nvPr/>
        </p:nvGrpSpPr>
        <p:grpSpPr>
          <a:xfrm>
            <a:off x="527050" y="2708920"/>
            <a:ext cx="8100640" cy="3479434"/>
            <a:chOff x="527050" y="1559291"/>
            <a:chExt cx="8100640" cy="3479434"/>
          </a:xfrm>
        </p:grpSpPr>
        <p:cxnSp>
          <p:nvCxnSpPr>
            <p:cNvPr id="29" name="直線コネクタ 28"/>
            <p:cNvCxnSpPr/>
            <p:nvPr/>
          </p:nvCxnSpPr>
          <p:spPr bwMode="auto">
            <a:xfrm flipV="1">
              <a:off x="1713586" y="2060848"/>
              <a:ext cx="0" cy="27521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bwMode="auto">
            <a:xfrm flipV="1">
              <a:off x="3438922" y="2060848"/>
              <a:ext cx="0" cy="27507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bwMode="auto">
            <a:xfrm flipV="1">
              <a:off x="6029874" y="2060848"/>
              <a:ext cx="0" cy="27521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bwMode="auto">
            <a:xfrm flipV="1">
              <a:off x="7755210" y="2060848"/>
              <a:ext cx="0" cy="27507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テキスト ボックス 2"/>
            <p:cNvSpPr txBox="1">
              <a:spLocks noChangeArrowheads="1"/>
            </p:cNvSpPr>
            <p:nvPr/>
          </p:nvSpPr>
          <p:spPr bwMode="auto">
            <a:xfrm>
              <a:off x="615625" y="1559291"/>
              <a:ext cx="140752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sz="1400" dirty="0" smtClean="0">
                  <a:latin typeface="Times New Roman" pitchFamily="18" charset="0"/>
                  <a:cs typeface="Times New Roman" pitchFamily="18" charset="0"/>
                </a:rPr>
                <a:t>(ml/100g/m)</a:t>
              </a:r>
              <a:endParaRPr lang="ja-JP" altLang="en-US" sz="1400" dirty="0">
                <a:latin typeface="Times New Roman" pitchFamily="18" charset="0"/>
                <a:cs typeface="Times New Roman" pitchFamily="18" charset="0"/>
              </a:endParaRPr>
            </a:p>
          </p:txBody>
        </p:sp>
        <p:sp>
          <p:nvSpPr>
            <p:cNvPr id="34" name="テキスト ボックス 2"/>
            <p:cNvSpPr txBox="1">
              <a:spLocks noChangeArrowheads="1"/>
            </p:cNvSpPr>
            <p:nvPr/>
          </p:nvSpPr>
          <p:spPr bwMode="auto">
            <a:xfrm>
              <a:off x="4921247" y="1559291"/>
              <a:ext cx="140752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sz="1400" dirty="0" smtClean="0">
                  <a:latin typeface="Times New Roman" pitchFamily="18" charset="0"/>
                  <a:cs typeface="Times New Roman" pitchFamily="18" charset="0"/>
                </a:rPr>
                <a:t>(ml/100g/m)</a:t>
              </a:r>
              <a:endParaRPr lang="ja-JP" altLang="en-US" sz="1400" dirty="0">
                <a:latin typeface="Times New Roman" pitchFamily="18" charset="0"/>
                <a:cs typeface="Times New Roman" pitchFamily="18" charset="0"/>
              </a:endParaRPr>
            </a:p>
          </p:txBody>
        </p:sp>
        <p:sp>
          <p:nvSpPr>
            <p:cNvPr id="35" name="テキスト ボックス 20"/>
            <p:cNvSpPr txBox="1">
              <a:spLocks noChangeArrowheads="1"/>
            </p:cNvSpPr>
            <p:nvPr/>
          </p:nvSpPr>
          <p:spPr bwMode="auto">
            <a:xfrm>
              <a:off x="1060901" y="4597494"/>
              <a:ext cx="65661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sz="1200" dirty="0">
                  <a:latin typeface="Times New Roman" pitchFamily="18" charset="0"/>
                  <a:cs typeface="Times New Roman" pitchFamily="18" charset="0"/>
                </a:rPr>
                <a:t>Rest</a:t>
              </a:r>
              <a:endParaRPr lang="ja-JP" altLang="en-US" sz="1200" dirty="0">
                <a:latin typeface="Times New Roman" pitchFamily="18" charset="0"/>
                <a:cs typeface="Times New Roman" pitchFamily="18" charset="0"/>
              </a:endParaRPr>
            </a:p>
          </p:txBody>
        </p:sp>
        <p:sp>
          <p:nvSpPr>
            <p:cNvPr id="36" name="テキスト ボックス 21"/>
            <p:cNvSpPr txBox="1">
              <a:spLocks noChangeArrowheads="1"/>
            </p:cNvSpPr>
            <p:nvPr/>
          </p:nvSpPr>
          <p:spPr bwMode="auto">
            <a:xfrm>
              <a:off x="2344306" y="4597494"/>
              <a:ext cx="65661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sz="1200" dirty="0">
                  <a:latin typeface="Times New Roman" pitchFamily="18" charset="0"/>
                  <a:cs typeface="Times New Roman" pitchFamily="18" charset="0"/>
                </a:rPr>
                <a:t>Task</a:t>
              </a:r>
              <a:endParaRPr lang="ja-JP" altLang="en-US" sz="1200" dirty="0">
                <a:latin typeface="Times New Roman" pitchFamily="18" charset="0"/>
                <a:cs typeface="Times New Roman" pitchFamily="18" charset="0"/>
              </a:endParaRPr>
            </a:p>
          </p:txBody>
        </p:sp>
        <p:sp>
          <p:nvSpPr>
            <p:cNvPr id="37" name="テキスト ボックス 22"/>
            <p:cNvSpPr txBox="1">
              <a:spLocks noChangeArrowheads="1"/>
            </p:cNvSpPr>
            <p:nvPr/>
          </p:nvSpPr>
          <p:spPr bwMode="auto">
            <a:xfrm>
              <a:off x="3521152" y="4597494"/>
              <a:ext cx="76911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sz="1200" dirty="0">
                  <a:latin typeface="Times New Roman" pitchFamily="18" charset="0"/>
                  <a:cs typeface="Times New Roman" pitchFamily="18" charset="0"/>
                </a:rPr>
                <a:t>Recovery</a:t>
              </a:r>
              <a:endParaRPr lang="ja-JP" altLang="en-US" sz="1200" dirty="0">
                <a:latin typeface="Times New Roman" pitchFamily="18" charset="0"/>
                <a:cs typeface="Times New Roman" pitchFamily="18" charset="0"/>
              </a:endParaRPr>
            </a:p>
          </p:txBody>
        </p:sp>
        <p:sp>
          <p:nvSpPr>
            <p:cNvPr id="38" name="テキスト ボックス 20"/>
            <p:cNvSpPr txBox="1">
              <a:spLocks noChangeArrowheads="1"/>
            </p:cNvSpPr>
            <p:nvPr/>
          </p:nvSpPr>
          <p:spPr bwMode="auto">
            <a:xfrm>
              <a:off x="5398320" y="4600178"/>
              <a:ext cx="65661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sz="1200" dirty="0">
                  <a:latin typeface="Times New Roman" pitchFamily="18" charset="0"/>
                  <a:cs typeface="Times New Roman" pitchFamily="18" charset="0"/>
                </a:rPr>
                <a:t>Rest</a:t>
              </a:r>
              <a:endParaRPr lang="ja-JP" altLang="en-US" sz="1200" dirty="0">
                <a:latin typeface="Times New Roman" pitchFamily="18" charset="0"/>
                <a:cs typeface="Times New Roman" pitchFamily="18" charset="0"/>
              </a:endParaRPr>
            </a:p>
          </p:txBody>
        </p:sp>
        <p:sp>
          <p:nvSpPr>
            <p:cNvPr id="39" name="テキスト ボックス 21"/>
            <p:cNvSpPr txBox="1">
              <a:spLocks noChangeArrowheads="1"/>
            </p:cNvSpPr>
            <p:nvPr/>
          </p:nvSpPr>
          <p:spPr bwMode="auto">
            <a:xfrm>
              <a:off x="6681725" y="4600178"/>
              <a:ext cx="65661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sz="1200" dirty="0">
                  <a:latin typeface="Times New Roman" pitchFamily="18" charset="0"/>
                  <a:cs typeface="Times New Roman" pitchFamily="18" charset="0"/>
                </a:rPr>
                <a:t>Task</a:t>
              </a:r>
              <a:endParaRPr lang="ja-JP" altLang="en-US" sz="1200" dirty="0">
                <a:latin typeface="Times New Roman" pitchFamily="18" charset="0"/>
                <a:cs typeface="Times New Roman" pitchFamily="18" charset="0"/>
              </a:endParaRPr>
            </a:p>
          </p:txBody>
        </p:sp>
        <p:sp>
          <p:nvSpPr>
            <p:cNvPr id="40" name="テキスト ボックス 22"/>
            <p:cNvSpPr txBox="1">
              <a:spLocks noChangeArrowheads="1"/>
            </p:cNvSpPr>
            <p:nvPr/>
          </p:nvSpPr>
          <p:spPr bwMode="auto">
            <a:xfrm>
              <a:off x="7858571" y="4600178"/>
              <a:ext cx="76911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sz="1200" dirty="0">
                  <a:latin typeface="Times New Roman" pitchFamily="18" charset="0"/>
                  <a:cs typeface="Times New Roman" pitchFamily="18" charset="0"/>
                </a:rPr>
                <a:t>Recovery</a:t>
              </a:r>
              <a:endParaRPr lang="ja-JP" altLang="en-US" sz="1200" dirty="0">
                <a:latin typeface="Times New Roman" pitchFamily="18" charset="0"/>
                <a:cs typeface="Times New Roman" pitchFamily="18" charset="0"/>
              </a:endParaRPr>
            </a:p>
          </p:txBody>
        </p:sp>
        <p:pic>
          <p:nvPicPr>
            <p:cNvPr id="41" name="Picture 6"/>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27050" y="1828800"/>
              <a:ext cx="3781425" cy="3200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2" name="Picture 7"/>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835525" y="1828800"/>
              <a:ext cx="3781425" cy="3209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3" name="テキスト ボックス 25"/>
            <p:cNvSpPr txBox="1">
              <a:spLocks noChangeArrowheads="1"/>
            </p:cNvSpPr>
            <p:nvPr/>
          </p:nvSpPr>
          <p:spPr bwMode="auto">
            <a:xfrm>
              <a:off x="2250166" y="1969095"/>
              <a:ext cx="65661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sz="1400" dirty="0" smtClean="0">
                  <a:latin typeface="Times New Roman" pitchFamily="18" charset="0"/>
                  <a:cs typeface="Times New Roman" pitchFamily="18" charset="0"/>
                </a:rPr>
                <a:t>N=30</a:t>
              </a:r>
              <a:endParaRPr lang="ja-JP" altLang="en-US" sz="1400" dirty="0">
                <a:latin typeface="Times New Roman" pitchFamily="18" charset="0"/>
                <a:cs typeface="Times New Roman" pitchFamily="18" charset="0"/>
              </a:endParaRPr>
            </a:p>
          </p:txBody>
        </p:sp>
        <p:sp>
          <p:nvSpPr>
            <p:cNvPr id="44" name="テキスト ボックス 25"/>
            <p:cNvSpPr txBox="1">
              <a:spLocks noChangeArrowheads="1"/>
            </p:cNvSpPr>
            <p:nvPr/>
          </p:nvSpPr>
          <p:spPr bwMode="auto">
            <a:xfrm>
              <a:off x="6593061" y="1969095"/>
              <a:ext cx="65661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sz="1400" dirty="0" smtClean="0">
                  <a:latin typeface="Times New Roman" pitchFamily="18" charset="0"/>
                  <a:cs typeface="Times New Roman" pitchFamily="18" charset="0"/>
                </a:rPr>
                <a:t>N=31</a:t>
              </a:r>
              <a:endParaRPr lang="ja-JP" altLang="en-US" sz="1400" dirty="0">
                <a:latin typeface="Times New Roman" pitchFamily="18" charset="0"/>
                <a:cs typeface="Times New Roman" pitchFamily="18" charset="0"/>
              </a:endParaRPr>
            </a:p>
          </p:txBody>
        </p:sp>
      </p:grpSp>
      <p:sp>
        <p:nvSpPr>
          <p:cNvPr id="21" name="Text Box 21"/>
          <p:cNvSpPr txBox="1">
            <a:spLocks noChangeArrowheads="1"/>
          </p:cNvSpPr>
          <p:nvPr/>
        </p:nvSpPr>
        <p:spPr bwMode="auto">
          <a:xfrm>
            <a:off x="395536" y="6209840"/>
            <a:ext cx="8424936"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600" dirty="0" smtClean="0">
                <a:latin typeface="Calibri" pitchFamily="34" charset="0"/>
                <a:cs typeface="Calibri" pitchFamily="34" charset="0"/>
              </a:rPr>
              <a:t>Figure 4-7. </a:t>
            </a:r>
            <a:r>
              <a:rPr lang="en-US" altLang="ja-JP" sz="1600" dirty="0">
                <a:latin typeface="Calibri" pitchFamily="34" charset="0"/>
                <a:cs typeface="Calibri" pitchFamily="34" charset="0"/>
              </a:rPr>
              <a:t>Mean </a:t>
            </a:r>
            <a:r>
              <a:rPr lang="en-US" altLang="ja-JP" sz="1600" dirty="0" smtClean="0">
                <a:latin typeface="Calibri" pitchFamily="34" charset="0"/>
                <a:cs typeface="Calibri" pitchFamily="34" charset="0"/>
              </a:rPr>
              <a:t>FBF variation of each group </a:t>
            </a:r>
            <a:r>
              <a:rPr lang="en-US" altLang="ja-JP" sz="1600" dirty="0">
                <a:latin typeface="Calibri" pitchFamily="34" charset="0"/>
                <a:cs typeface="Calibri" pitchFamily="34" charset="0"/>
              </a:rPr>
              <a:t>for </a:t>
            </a:r>
            <a:r>
              <a:rPr lang="en-US" altLang="ja-JP" sz="1600" dirty="0" smtClean="0">
                <a:latin typeface="Calibri" pitchFamily="34" charset="0"/>
                <a:cs typeface="Calibri" pitchFamily="34" charset="0"/>
              </a:rPr>
              <a:t>the across times.</a:t>
            </a:r>
            <a:endParaRPr lang="ja-JP" altLang="en-US" sz="1600" dirty="0">
              <a:latin typeface="Calibri" pitchFamily="34" charset="0"/>
              <a:cs typeface="Calibri" pitchFamily="34" charset="0"/>
            </a:endParaRPr>
          </a:p>
        </p:txBody>
      </p:sp>
      <p:sp>
        <p:nvSpPr>
          <p:cNvPr id="22" name="Text Box 4"/>
          <p:cNvSpPr txBox="1">
            <a:spLocks noChangeArrowheads="1"/>
          </p:cNvSpPr>
          <p:nvPr/>
        </p:nvSpPr>
        <p:spPr bwMode="auto">
          <a:xfrm>
            <a:off x="1926754" y="2803978"/>
            <a:ext cx="1320874"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ja-JP" dirty="0" err="1" smtClean="0"/>
              <a:t>vsComputer</a:t>
            </a:r>
            <a:endParaRPr lang="ja-JP" altLang="en-US" dirty="0"/>
          </a:p>
        </p:txBody>
      </p:sp>
      <p:sp>
        <p:nvSpPr>
          <p:cNvPr id="23" name="Text Box 4"/>
          <p:cNvSpPr txBox="1">
            <a:spLocks noChangeArrowheads="1"/>
          </p:cNvSpPr>
          <p:nvPr/>
        </p:nvSpPr>
        <p:spPr bwMode="auto">
          <a:xfrm>
            <a:off x="6407493" y="2803978"/>
            <a:ext cx="1060483"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ja-JP" dirty="0" err="1" smtClean="0"/>
              <a:t>vsHuman</a:t>
            </a:r>
            <a:endParaRPr lang="ja-JP" altLang="en-US" dirty="0"/>
          </a:p>
        </p:txBody>
      </p:sp>
      <p:sp>
        <p:nvSpPr>
          <p:cNvPr id="24" name="テキスト ボックス 23"/>
          <p:cNvSpPr txBox="1"/>
          <p:nvPr/>
        </p:nvSpPr>
        <p:spPr>
          <a:xfrm>
            <a:off x="467544" y="836712"/>
            <a:ext cx="8046678" cy="1015663"/>
          </a:xfrm>
          <a:prstGeom prst="rect">
            <a:avLst/>
          </a:prstGeom>
          <a:noFill/>
        </p:spPr>
        <p:txBody>
          <a:bodyPr wrap="square" rtlCol="0">
            <a:spAutoFit/>
          </a:bodyPr>
          <a:lstStyle/>
          <a:p>
            <a:r>
              <a:rPr lang="ja-JP" altLang="en-US" sz="2000" dirty="0" smtClean="0"/>
              <a:t>・</a:t>
            </a:r>
            <a:r>
              <a:rPr lang="en-US" altLang="ja-JP" sz="2000" dirty="0" smtClean="0"/>
              <a:t>Interaction of group and time was marginally significant</a:t>
            </a:r>
          </a:p>
          <a:p>
            <a:pPr algn="r"/>
            <a:r>
              <a:rPr lang="en-US" altLang="ja-JP" sz="2000" dirty="0" smtClean="0"/>
              <a:t>(</a:t>
            </a:r>
            <a:r>
              <a:rPr lang="en-US" altLang="ja-JP" sz="2000" i="1" dirty="0" smtClean="0"/>
              <a:t>F</a:t>
            </a:r>
            <a:r>
              <a:rPr lang="en-US" altLang="ja-JP" sz="2000" dirty="0" smtClean="0"/>
              <a:t>(2,112)=2.06, </a:t>
            </a:r>
            <a:r>
              <a:rPr lang="en-US" altLang="ja-JP" sz="2000" i="1" dirty="0" smtClean="0"/>
              <a:t>p</a:t>
            </a:r>
            <a:r>
              <a:rPr lang="en-US" altLang="ja-JP" sz="2000" dirty="0" smtClean="0"/>
              <a:t>&lt;.10).</a:t>
            </a:r>
          </a:p>
          <a:p>
            <a:r>
              <a:rPr lang="ja-JP" altLang="en-US" sz="2000" dirty="0" smtClean="0"/>
              <a:t>・</a:t>
            </a:r>
            <a:r>
              <a:rPr lang="en-US" altLang="ja-JP" sz="2000" dirty="0" smtClean="0"/>
              <a:t>No significant main effects. </a:t>
            </a:r>
            <a:endParaRPr kumimoji="1" lang="en-US" altLang="ja-JP" sz="2000" dirty="0"/>
          </a:p>
        </p:txBody>
      </p:sp>
      <p:sp>
        <p:nvSpPr>
          <p:cNvPr id="26" name="テキスト ボックス 25"/>
          <p:cNvSpPr txBox="1"/>
          <p:nvPr/>
        </p:nvSpPr>
        <p:spPr>
          <a:xfrm>
            <a:off x="3829579" y="4849705"/>
            <a:ext cx="648072" cy="746358"/>
          </a:xfrm>
          <a:prstGeom prst="rect">
            <a:avLst/>
          </a:prstGeom>
          <a:solidFill>
            <a:schemeClr val="bg1"/>
          </a:solidFill>
        </p:spPr>
        <p:txBody>
          <a:bodyPr wrap="square" rtlCol="0">
            <a:spAutoFit/>
          </a:bodyPr>
          <a:lstStyle/>
          <a:p>
            <a:pPr>
              <a:lnSpc>
                <a:spcPts val="1700"/>
              </a:lnSpc>
            </a:pPr>
            <a:r>
              <a:rPr lang="en-US" altLang="ja-JP" sz="1400" dirty="0" smtClean="0">
                <a:latin typeface="Times New Roman" pitchFamily="18" charset="0"/>
                <a:cs typeface="Times New Roman" pitchFamily="18" charset="0"/>
              </a:rPr>
              <a:t>1</a:t>
            </a:r>
            <a:r>
              <a:rPr lang="en-US" altLang="ja-JP" sz="1400" baseline="30000" dirty="0" smtClean="0">
                <a:latin typeface="Times New Roman" pitchFamily="18" charset="0"/>
                <a:cs typeface="Times New Roman" pitchFamily="18" charset="0"/>
              </a:rPr>
              <a:t>st</a:t>
            </a:r>
            <a:endParaRPr lang="en-US" altLang="ja-JP" sz="1400" dirty="0" smtClean="0">
              <a:latin typeface="Times New Roman" pitchFamily="18" charset="0"/>
              <a:cs typeface="Times New Roman" pitchFamily="18" charset="0"/>
            </a:endParaRPr>
          </a:p>
          <a:p>
            <a:pPr>
              <a:lnSpc>
                <a:spcPts val="1700"/>
              </a:lnSpc>
            </a:pPr>
            <a:r>
              <a:rPr lang="en-US" altLang="ja-JP" sz="1400" dirty="0" smtClean="0">
                <a:latin typeface="Times New Roman" pitchFamily="18" charset="0"/>
                <a:cs typeface="Times New Roman" pitchFamily="18" charset="0"/>
              </a:rPr>
              <a:t>2</a:t>
            </a:r>
            <a:r>
              <a:rPr lang="en-US" altLang="ja-JP" sz="1400" baseline="30000" dirty="0" smtClean="0">
                <a:latin typeface="Times New Roman" pitchFamily="18" charset="0"/>
                <a:cs typeface="Times New Roman" pitchFamily="18" charset="0"/>
              </a:rPr>
              <a:t>nd</a:t>
            </a:r>
            <a:endParaRPr lang="en-US" altLang="ja-JP" sz="1400" dirty="0" smtClean="0">
              <a:latin typeface="Times New Roman" pitchFamily="18" charset="0"/>
              <a:cs typeface="Times New Roman" pitchFamily="18" charset="0"/>
            </a:endParaRPr>
          </a:p>
          <a:p>
            <a:pPr>
              <a:lnSpc>
                <a:spcPts val="1700"/>
              </a:lnSpc>
            </a:pPr>
            <a:r>
              <a:rPr kumimoji="1" lang="en-US" altLang="ja-JP" sz="1400" dirty="0" smtClean="0">
                <a:latin typeface="Times New Roman" pitchFamily="18" charset="0"/>
                <a:cs typeface="Times New Roman" pitchFamily="18" charset="0"/>
              </a:rPr>
              <a:t>3</a:t>
            </a:r>
            <a:r>
              <a:rPr kumimoji="1" lang="en-US" altLang="ja-JP" sz="1400" baseline="30000" dirty="0" smtClean="0">
                <a:latin typeface="Times New Roman" pitchFamily="18" charset="0"/>
                <a:cs typeface="Times New Roman" pitchFamily="18" charset="0"/>
              </a:rPr>
              <a:t>rd</a:t>
            </a:r>
            <a:endParaRPr kumimoji="1" lang="en-US" altLang="ja-JP" sz="1400" dirty="0" smtClean="0">
              <a:latin typeface="Times New Roman" pitchFamily="18" charset="0"/>
              <a:cs typeface="Times New Roman" pitchFamily="18" charset="0"/>
            </a:endParaRPr>
          </a:p>
        </p:txBody>
      </p:sp>
      <p:sp>
        <p:nvSpPr>
          <p:cNvPr id="45" name="テキスト ボックス 44"/>
          <p:cNvSpPr txBox="1"/>
          <p:nvPr/>
        </p:nvSpPr>
        <p:spPr>
          <a:xfrm>
            <a:off x="8126220" y="3285967"/>
            <a:ext cx="648072" cy="746358"/>
          </a:xfrm>
          <a:prstGeom prst="rect">
            <a:avLst/>
          </a:prstGeom>
          <a:solidFill>
            <a:schemeClr val="bg1"/>
          </a:solidFill>
        </p:spPr>
        <p:txBody>
          <a:bodyPr wrap="square" rtlCol="0">
            <a:spAutoFit/>
          </a:bodyPr>
          <a:lstStyle/>
          <a:p>
            <a:pPr>
              <a:lnSpc>
                <a:spcPts val="1700"/>
              </a:lnSpc>
            </a:pPr>
            <a:r>
              <a:rPr lang="en-US" altLang="ja-JP" sz="1400" dirty="0" smtClean="0">
                <a:latin typeface="Times New Roman" pitchFamily="18" charset="0"/>
                <a:cs typeface="Times New Roman" pitchFamily="18" charset="0"/>
              </a:rPr>
              <a:t>1</a:t>
            </a:r>
            <a:r>
              <a:rPr lang="en-US" altLang="ja-JP" sz="1400" baseline="30000" dirty="0" smtClean="0">
                <a:latin typeface="Times New Roman" pitchFamily="18" charset="0"/>
                <a:cs typeface="Times New Roman" pitchFamily="18" charset="0"/>
              </a:rPr>
              <a:t>st</a:t>
            </a:r>
            <a:endParaRPr lang="en-US" altLang="ja-JP" sz="1400" dirty="0" smtClean="0">
              <a:latin typeface="Times New Roman" pitchFamily="18" charset="0"/>
              <a:cs typeface="Times New Roman" pitchFamily="18" charset="0"/>
            </a:endParaRPr>
          </a:p>
          <a:p>
            <a:pPr>
              <a:lnSpc>
                <a:spcPts val="1700"/>
              </a:lnSpc>
            </a:pPr>
            <a:r>
              <a:rPr lang="en-US" altLang="ja-JP" sz="1400" dirty="0" smtClean="0">
                <a:latin typeface="Times New Roman" pitchFamily="18" charset="0"/>
                <a:cs typeface="Times New Roman" pitchFamily="18" charset="0"/>
              </a:rPr>
              <a:t>2</a:t>
            </a:r>
            <a:r>
              <a:rPr lang="en-US" altLang="ja-JP" sz="1400" baseline="30000" dirty="0" smtClean="0">
                <a:latin typeface="Times New Roman" pitchFamily="18" charset="0"/>
                <a:cs typeface="Times New Roman" pitchFamily="18" charset="0"/>
              </a:rPr>
              <a:t>nd</a:t>
            </a:r>
            <a:endParaRPr lang="en-US" altLang="ja-JP" sz="1400" dirty="0" smtClean="0">
              <a:latin typeface="Times New Roman" pitchFamily="18" charset="0"/>
              <a:cs typeface="Times New Roman" pitchFamily="18" charset="0"/>
            </a:endParaRPr>
          </a:p>
          <a:p>
            <a:pPr>
              <a:lnSpc>
                <a:spcPts val="1700"/>
              </a:lnSpc>
            </a:pPr>
            <a:r>
              <a:rPr kumimoji="1" lang="en-US" altLang="ja-JP" sz="1400" dirty="0" smtClean="0">
                <a:latin typeface="Times New Roman" pitchFamily="18" charset="0"/>
                <a:cs typeface="Times New Roman" pitchFamily="18" charset="0"/>
              </a:rPr>
              <a:t>3</a:t>
            </a:r>
            <a:r>
              <a:rPr kumimoji="1" lang="en-US" altLang="ja-JP" sz="1400" baseline="30000" dirty="0" smtClean="0">
                <a:latin typeface="Times New Roman" pitchFamily="18" charset="0"/>
                <a:cs typeface="Times New Roman" pitchFamily="18" charset="0"/>
              </a:rPr>
              <a:t>rd</a:t>
            </a:r>
            <a:endParaRPr kumimoji="1" lang="en-US" altLang="ja-JP" sz="1400" dirty="0" smtClean="0">
              <a:latin typeface="Times New Roman" pitchFamily="18" charset="0"/>
              <a:cs typeface="Times New Roman" pitchFamily="18" charset="0"/>
            </a:endParaRPr>
          </a:p>
        </p:txBody>
      </p:sp>
    </p:spTree>
    <p:extLst>
      <p:ext uri="{BB962C8B-B14F-4D97-AF65-F5344CB8AC3E}">
        <p14:creationId xmlns:p14="http://schemas.microsoft.com/office/powerpoint/2010/main" xmlns="" val="24061134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3"/>
          <p:cNvSpPr txBox="1">
            <a:spLocks noChangeArrowheads="1"/>
          </p:cNvSpPr>
          <p:nvPr/>
        </p:nvSpPr>
        <p:spPr bwMode="auto">
          <a:xfrm>
            <a:off x="142844" y="142852"/>
            <a:ext cx="1491114" cy="461665"/>
          </a:xfrm>
          <a:prstGeom prst="rect">
            <a:avLst/>
          </a:prstGeom>
          <a:noFill/>
          <a:ln w="9525">
            <a:noFill/>
            <a:miter lim="800000"/>
            <a:headEnd/>
            <a:tailEnd/>
          </a:ln>
        </p:spPr>
        <p:txBody>
          <a:bodyPr wrap="none">
            <a:spAutoFit/>
          </a:bodyPr>
          <a:lstStyle/>
          <a:p>
            <a:r>
              <a:rPr lang="en-US" altLang="ja-JP" sz="2400" dirty="0" smtClean="0">
                <a:latin typeface="+mj-lt"/>
                <a:ea typeface="HGP創英角ｺﾞｼｯｸUB" pitchFamily="50" charset="-128"/>
              </a:rPr>
              <a:t>Discussion</a:t>
            </a:r>
            <a:endParaRPr lang="ja-JP" altLang="en-US" sz="2400" dirty="0">
              <a:latin typeface="+mj-lt"/>
              <a:ea typeface="HGP創英角ｺﾞｼｯｸUB" pitchFamily="50" charset="-128"/>
            </a:endParaRPr>
          </a:p>
        </p:txBody>
      </p:sp>
      <p:sp>
        <p:nvSpPr>
          <p:cNvPr id="3" name="テキスト ボックス 2"/>
          <p:cNvSpPr txBox="1"/>
          <p:nvPr/>
        </p:nvSpPr>
        <p:spPr>
          <a:xfrm>
            <a:off x="467544" y="3251299"/>
            <a:ext cx="8064896" cy="784830"/>
          </a:xfrm>
          <a:prstGeom prst="rect">
            <a:avLst/>
          </a:prstGeom>
          <a:noFill/>
        </p:spPr>
        <p:txBody>
          <a:bodyPr wrap="square" rtlCol="0">
            <a:spAutoFit/>
          </a:bodyPr>
          <a:lstStyle/>
          <a:p>
            <a:pPr marL="180975" indent="-180975" algn="just">
              <a:lnSpc>
                <a:spcPts val="2700"/>
              </a:lnSpc>
            </a:pPr>
            <a:r>
              <a:rPr lang="ja-JP" altLang="en-US" sz="2400" dirty="0" smtClean="0">
                <a:latin typeface="+mj-lt"/>
              </a:rPr>
              <a:t>・</a:t>
            </a:r>
            <a:r>
              <a:rPr lang="en-US" altLang="ja-JP" sz="2400" dirty="0" smtClean="0">
                <a:latin typeface="+mj-lt"/>
              </a:rPr>
              <a:t>Relatively clear habituation process and tendency of interpersonal communication to prevent habituation</a:t>
            </a:r>
            <a:r>
              <a:rPr kumimoji="1" lang="en-US" altLang="ja-JP" sz="2400" dirty="0" smtClean="0">
                <a:latin typeface="+mj-lt"/>
              </a:rPr>
              <a:t>.</a:t>
            </a:r>
            <a:endParaRPr lang="en-US" altLang="ja-JP" sz="2400" dirty="0">
              <a:latin typeface="+mj-lt"/>
            </a:endParaRPr>
          </a:p>
        </p:txBody>
      </p:sp>
      <p:sp>
        <p:nvSpPr>
          <p:cNvPr id="4" name="テキスト ボックス 3"/>
          <p:cNvSpPr txBox="1"/>
          <p:nvPr/>
        </p:nvSpPr>
        <p:spPr>
          <a:xfrm>
            <a:off x="467544" y="764704"/>
            <a:ext cx="8064896" cy="784830"/>
          </a:xfrm>
          <a:prstGeom prst="rect">
            <a:avLst/>
          </a:prstGeom>
          <a:noFill/>
        </p:spPr>
        <p:txBody>
          <a:bodyPr wrap="square" rtlCol="0">
            <a:spAutoFit/>
          </a:bodyPr>
          <a:lstStyle/>
          <a:p>
            <a:pPr marL="180975" indent="-180975" algn="just">
              <a:lnSpc>
                <a:spcPts val="2700"/>
              </a:lnSpc>
            </a:pPr>
            <a:r>
              <a:rPr kumimoji="1" lang="ja-JP" altLang="en-US" sz="2400" dirty="0" smtClean="0"/>
              <a:t>・</a:t>
            </a:r>
            <a:r>
              <a:rPr kumimoji="1" lang="en-US" altLang="ja-JP" sz="2400" dirty="0" smtClean="0"/>
              <a:t>The habituation process reflected on the </a:t>
            </a:r>
            <a:r>
              <a:rPr lang="en-US" altLang="ja-JP" sz="2400" dirty="0"/>
              <a:t>subjective measures were </a:t>
            </a:r>
            <a:r>
              <a:rPr lang="en-US" altLang="ja-JP" sz="2400" dirty="0" smtClean="0"/>
              <a:t>generally ambiguous.</a:t>
            </a:r>
            <a:endParaRPr kumimoji="1" lang="ja-JP" altLang="en-US" sz="2400" dirty="0"/>
          </a:p>
        </p:txBody>
      </p:sp>
      <p:sp>
        <p:nvSpPr>
          <p:cNvPr id="6" name="テキスト ボックス 5"/>
          <p:cNvSpPr txBox="1"/>
          <p:nvPr/>
        </p:nvSpPr>
        <p:spPr>
          <a:xfrm>
            <a:off x="1115616" y="4156338"/>
            <a:ext cx="7344816" cy="784830"/>
          </a:xfrm>
          <a:prstGeom prst="rect">
            <a:avLst/>
          </a:prstGeom>
          <a:noFill/>
        </p:spPr>
        <p:txBody>
          <a:bodyPr wrap="square" rtlCol="0">
            <a:spAutoFit/>
          </a:bodyPr>
          <a:lstStyle/>
          <a:p>
            <a:pPr marL="180975" indent="-180975" algn="just">
              <a:lnSpc>
                <a:spcPts val="2700"/>
              </a:lnSpc>
            </a:pPr>
            <a:r>
              <a:rPr lang="en-US" altLang="ja-JP" sz="2400" dirty="0" smtClean="0"/>
              <a:t>-&gt; The possibility of autonomic activity reflecting the state </a:t>
            </a:r>
            <a:r>
              <a:rPr lang="en-US" altLang="ja-JP" sz="2400" dirty="0"/>
              <a:t>of habituation </a:t>
            </a:r>
            <a:r>
              <a:rPr lang="en-US" altLang="ja-JP" sz="2400" dirty="0" smtClean="0"/>
              <a:t>more sensitively.</a:t>
            </a:r>
            <a:endParaRPr kumimoji="1" lang="en-US" altLang="ja-JP" sz="2400" dirty="0" smtClean="0"/>
          </a:p>
        </p:txBody>
      </p:sp>
      <p:sp>
        <p:nvSpPr>
          <p:cNvPr id="7" name="テキスト ボックス 6"/>
          <p:cNvSpPr txBox="1"/>
          <p:nvPr/>
        </p:nvSpPr>
        <p:spPr>
          <a:xfrm>
            <a:off x="1134666" y="2149406"/>
            <a:ext cx="7344816" cy="784830"/>
          </a:xfrm>
          <a:prstGeom prst="rect">
            <a:avLst/>
          </a:prstGeom>
          <a:noFill/>
        </p:spPr>
        <p:txBody>
          <a:bodyPr wrap="square" rtlCol="0">
            <a:spAutoFit/>
          </a:bodyPr>
          <a:lstStyle/>
          <a:p>
            <a:pPr marL="180975" indent="-180975">
              <a:lnSpc>
                <a:spcPts val="2700"/>
              </a:lnSpc>
            </a:pPr>
            <a:r>
              <a:rPr lang="en-US" altLang="ja-JP" sz="2400" dirty="0" smtClean="0"/>
              <a:t>-&gt; The</a:t>
            </a:r>
            <a:r>
              <a:rPr lang="ja-JP" altLang="en-US" sz="2400" dirty="0" smtClean="0"/>
              <a:t>　</a:t>
            </a:r>
            <a:r>
              <a:rPr lang="en-US" altLang="ja-JP" sz="2400" dirty="0" smtClean="0"/>
              <a:t>possibility of low sensitivity in subjective </a:t>
            </a:r>
            <a:r>
              <a:rPr lang="ja-JP" altLang="en-US" sz="2400" dirty="0" smtClean="0"/>
              <a:t>　　　</a:t>
            </a:r>
            <a:endParaRPr lang="en-US" altLang="ja-JP" sz="2400" dirty="0" smtClean="0"/>
          </a:p>
          <a:p>
            <a:pPr marL="180975" indent="-180975">
              <a:lnSpc>
                <a:spcPts val="2700"/>
              </a:lnSpc>
            </a:pPr>
            <a:r>
              <a:rPr lang="ja-JP" altLang="en-US" sz="2400" dirty="0"/>
              <a:t>　</a:t>
            </a:r>
            <a:r>
              <a:rPr lang="ja-JP" altLang="en-US" sz="2400" dirty="0" smtClean="0"/>
              <a:t>　　　　　　　　　　　　　　　　　</a:t>
            </a:r>
            <a:r>
              <a:rPr lang="en-US" altLang="ja-JP" sz="2400" dirty="0" smtClean="0"/>
              <a:t>habituation of human.</a:t>
            </a:r>
            <a:endParaRPr kumimoji="1" lang="en-US" altLang="ja-JP" sz="2400" dirty="0" smtClean="0"/>
          </a:p>
        </p:txBody>
      </p:sp>
      <p:sp>
        <p:nvSpPr>
          <p:cNvPr id="8" name="テキスト ボックス 7"/>
          <p:cNvSpPr txBox="1"/>
          <p:nvPr/>
        </p:nvSpPr>
        <p:spPr>
          <a:xfrm>
            <a:off x="1134666" y="1622266"/>
            <a:ext cx="7344816" cy="438582"/>
          </a:xfrm>
          <a:prstGeom prst="rect">
            <a:avLst/>
          </a:prstGeom>
          <a:noFill/>
        </p:spPr>
        <p:txBody>
          <a:bodyPr wrap="square" rtlCol="0">
            <a:spAutoFit/>
          </a:bodyPr>
          <a:lstStyle/>
          <a:p>
            <a:pPr marL="180975" indent="-180975" algn="just">
              <a:lnSpc>
                <a:spcPts val="2700"/>
              </a:lnSpc>
            </a:pPr>
            <a:r>
              <a:rPr lang="en-US" altLang="ja-JP" sz="2400" dirty="0" smtClean="0"/>
              <a:t>-&gt; The possibility of</a:t>
            </a:r>
            <a:r>
              <a:rPr lang="ja-JP" altLang="en-US" sz="2400" dirty="0" smtClean="0"/>
              <a:t> </a:t>
            </a:r>
            <a:r>
              <a:rPr lang="en-US" altLang="ja-JP" sz="2400" dirty="0" smtClean="0"/>
              <a:t>need for more repeating process.</a:t>
            </a:r>
            <a:endParaRPr kumimoji="1" lang="en-US" altLang="ja-JP" sz="2400" dirty="0" smtClean="0"/>
          </a:p>
        </p:txBody>
      </p:sp>
    </p:spTree>
    <p:extLst>
      <p:ext uri="{BB962C8B-B14F-4D97-AF65-F5344CB8AC3E}">
        <p14:creationId xmlns:p14="http://schemas.microsoft.com/office/powerpoint/2010/main" xmlns="" val="2960924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3"/>
          <p:cNvSpPr txBox="1">
            <a:spLocks noChangeArrowheads="1"/>
          </p:cNvSpPr>
          <p:nvPr/>
        </p:nvSpPr>
        <p:spPr bwMode="auto">
          <a:xfrm>
            <a:off x="142844" y="142852"/>
            <a:ext cx="2515560" cy="461665"/>
          </a:xfrm>
          <a:prstGeom prst="rect">
            <a:avLst/>
          </a:prstGeom>
          <a:noFill/>
          <a:ln w="9525">
            <a:noFill/>
            <a:miter lim="800000"/>
            <a:headEnd/>
            <a:tailEnd/>
          </a:ln>
        </p:spPr>
        <p:txBody>
          <a:bodyPr wrap="none">
            <a:spAutoFit/>
          </a:bodyPr>
          <a:lstStyle/>
          <a:p>
            <a:r>
              <a:rPr lang="en-US" altLang="ja-JP" sz="2400" smtClean="0">
                <a:latin typeface="+mj-lt"/>
                <a:ea typeface="HGP創英角ｺﾞｼｯｸUB" pitchFamily="50" charset="-128"/>
              </a:rPr>
              <a:t>General </a:t>
            </a:r>
            <a:r>
              <a:rPr lang="en-US" altLang="ja-JP" sz="2400" dirty="0" smtClean="0">
                <a:latin typeface="+mj-lt"/>
                <a:ea typeface="HGP創英角ｺﾞｼｯｸUB" pitchFamily="50" charset="-128"/>
              </a:rPr>
              <a:t>discussion</a:t>
            </a:r>
            <a:endParaRPr lang="ja-JP" altLang="en-US" sz="2400" dirty="0">
              <a:latin typeface="+mj-lt"/>
              <a:ea typeface="HGP創英角ｺﾞｼｯｸUB" pitchFamily="50" charset="-128"/>
            </a:endParaRPr>
          </a:p>
        </p:txBody>
      </p:sp>
      <p:sp>
        <p:nvSpPr>
          <p:cNvPr id="4" name="テキスト ボックス 3"/>
          <p:cNvSpPr txBox="1"/>
          <p:nvPr/>
        </p:nvSpPr>
        <p:spPr>
          <a:xfrm>
            <a:off x="467544" y="653787"/>
            <a:ext cx="8136904" cy="830997"/>
          </a:xfrm>
          <a:prstGeom prst="rect">
            <a:avLst/>
          </a:prstGeom>
          <a:noFill/>
        </p:spPr>
        <p:txBody>
          <a:bodyPr wrap="square" rtlCol="0">
            <a:spAutoFit/>
          </a:bodyPr>
          <a:lstStyle/>
          <a:p>
            <a:pPr marL="182563" indent="-182563" algn="just"/>
            <a:r>
              <a:rPr lang="ja-JP" altLang="en-US" sz="2400" dirty="0" smtClean="0"/>
              <a:t>・</a:t>
            </a:r>
            <a:r>
              <a:rPr lang="en-US" altLang="ja-JP" sz="2400" dirty="0" smtClean="0"/>
              <a:t>Game task specificities were found in both subjective and physiological measurement.</a:t>
            </a:r>
            <a:endParaRPr kumimoji="1" lang="en-US" altLang="ja-JP" sz="2400" dirty="0" smtClean="0"/>
          </a:p>
        </p:txBody>
      </p:sp>
      <p:sp>
        <p:nvSpPr>
          <p:cNvPr id="6" name="テキスト ボックス 5"/>
          <p:cNvSpPr txBox="1"/>
          <p:nvPr/>
        </p:nvSpPr>
        <p:spPr>
          <a:xfrm>
            <a:off x="467544" y="1484784"/>
            <a:ext cx="8059410" cy="830997"/>
          </a:xfrm>
          <a:prstGeom prst="rect">
            <a:avLst/>
          </a:prstGeom>
          <a:noFill/>
        </p:spPr>
        <p:txBody>
          <a:bodyPr wrap="square" rtlCol="0">
            <a:spAutoFit/>
          </a:bodyPr>
          <a:lstStyle/>
          <a:p>
            <a:pPr marL="182563" indent="-182563" algn="just"/>
            <a:r>
              <a:rPr lang="ja-JP" altLang="en-US" sz="2400" dirty="0" smtClean="0"/>
              <a:t>・</a:t>
            </a:r>
            <a:r>
              <a:rPr lang="en-US" altLang="ja-JP" sz="2400" dirty="0" smtClean="0"/>
              <a:t>Observed specific responses were matched with game contents.</a:t>
            </a:r>
            <a:endParaRPr kumimoji="1" lang="en-US" altLang="ja-JP" sz="2400" dirty="0" smtClean="0"/>
          </a:p>
        </p:txBody>
      </p:sp>
      <p:sp>
        <p:nvSpPr>
          <p:cNvPr id="10" name="テキスト ボックス 9"/>
          <p:cNvSpPr txBox="1"/>
          <p:nvPr/>
        </p:nvSpPr>
        <p:spPr>
          <a:xfrm>
            <a:off x="755576" y="2309971"/>
            <a:ext cx="7920880" cy="830997"/>
          </a:xfrm>
          <a:prstGeom prst="rect">
            <a:avLst/>
          </a:prstGeom>
          <a:noFill/>
        </p:spPr>
        <p:txBody>
          <a:bodyPr wrap="square" rtlCol="0">
            <a:spAutoFit/>
          </a:bodyPr>
          <a:lstStyle/>
          <a:p>
            <a:pPr marL="182563" indent="-182563" algn="just"/>
            <a:r>
              <a:rPr lang="en-US" altLang="ja-JP" sz="2400" dirty="0" smtClean="0"/>
              <a:t>-&gt;There is great potential to utilize video games </a:t>
            </a:r>
            <a:r>
              <a:rPr lang="en-US" altLang="ja-JP" sz="2400" dirty="0"/>
              <a:t>as methods </a:t>
            </a:r>
            <a:r>
              <a:rPr lang="en-US" altLang="ja-JP" sz="2400" dirty="0" smtClean="0"/>
              <a:t>for the elicitation of emotions. </a:t>
            </a:r>
          </a:p>
        </p:txBody>
      </p:sp>
      <p:sp>
        <p:nvSpPr>
          <p:cNvPr id="11" name="テキスト ボックス 10"/>
          <p:cNvSpPr txBox="1"/>
          <p:nvPr/>
        </p:nvSpPr>
        <p:spPr>
          <a:xfrm>
            <a:off x="467544" y="3433063"/>
            <a:ext cx="8136904" cy="830997"/>
          </a:xfrm>
          <a:prstGeom prst="rect">
            <a:avLst/>
          </a:prstGeom>
          <a:noFill/>
        </p:spPr>
        <p:txBody>
          <a:bodyPr wrap="square" rtlCol="0">
            <a:spAutoFit/>
          </a:bodyPr>
          <a:lstStyle/>
          <a:p>
            <a:pPr marL="182563" indent="-182563" algn="just"/>
            <a:r>
              <a:rPr lang="ja-JP" altLang="en-US" sz="2400" dirty="0" smtClean="0"/>
              <a:t>・</a:t>
            </a:r>
            <a:r>
              <a:rPr lang="en-US" altLang="ja-JP" sz="2400" dirty="0" err="1" smtClean="0"/>
              <a:t>Reactivities</a:t>
            </a:r>
            <a:r>
              <a:rPr lang="en-US" altLang="ja-JP" sz="2400" dirty="0" smtClean="0"/>
              <a:t> of psychological and physiological measures were related to game experience in gross.  </a:t>
            </a:r>
            <a:endParaRPr kumimoji="1" lang="en-US" altLang="ja-JP" sz="2400" dirty="0" smtClean="0"/>
          </a:p>
        </p:txBody>
      </p:sp>
      <p:sp>
        <p:nvSpPr>
          <p:cNvPr id="12" name="テキスト ボックス 11"/>
          <p:cNvSpPr txBox="1"/>
          <p:nvPr/>
        </p:nvSpPr>
        <p:spPr>
          <a:xfrm>
            <a:off x="467544" y="4172887"/>
            <a:ext cx="8059410" cy="830997"/>
          </a:xfrm>
          <a:prstGeom prst="rect">
            <a:avLst/>
          </a:prstGeom>
          <a:noFill/>
        </p:spPr>
        <p:txBody>
          <a:bodyPr wrap="square" rtlCol="0">
            <a:spAutoFit/>
          </a:bodyPr>
          <a:lstStyle/>
          <a:p>
            <a:pPr marL="182563" indent="-182563" algn="just"/>
            <a:r>
              <a:rPr lang="ja-JP" altLang="en-US" sz="2400" dirty="0" smtClean="0"/>
              <a:t>・</a:t>
            </a:r>
            <a:r>
              <a:rPr lang="en-US" altLang="ja-JP" sz="2400" dirty="0" smtClean="0"/>
              <a:t>However relationships between these responses and game experience were  superficially inconsistent in some instances. </a:t>
            </a:r>
            <a:endParaRPr kumimoji="1" lang="en-US" altLang="ja-JP" sz="2400" dirty="0" smtClean="0"/>
          </a:p>
        </p:txBody>
      </p:sp>
      <p:sp>
        <p:nvSpPr>
          <p:cNvPr id="13" name="テキスト ボックス 12"/>
          <p:cNvSpPr txBox="1"/>
          <p:nvPr/>
        </p:nvSpPr>
        <p:spPr>
          <a:xfrm>
            <a:off x="762891" y="5036983"/>
            <a:ext cx="7920880" cy="1200329"/>
          </a:xfrm>
          <a:prstGeom prst="rect">
            <a:avLst/>
          </a:prstGeom>
          <a:noFill/>
        </p:spPr>
        <p:txBody>
          <a:bodyPr wrap="square" rtlCol="0">
            <a:spAutoFit/>
          </a:bodyPr>
          <a:lstStyle/>
          <a:p>
            <a:pPr marL="182563" indent="-182563" algn="just"/>
            <a:r>
              <a:rPr lang="en-US" altLang="ja-JP" sz="2400" dirty="0" smtClean="0"/>
              <a:t>-&gt;Understanding </a:t>
            </a:r>
            <a:r>
              <a:rPr lang="en-US" altLang="ja-JP" sz="2400" dirty="0"/>
              <a:t>game </a:t>
            </a:r>
            <a:r>
              <a:rPr lang="en-US" altLang="ja-JP" sz="2400" dirty="0" smtClean="0"/>
              <a:t>category</a:t>
            </a:r>
            <a:r>
              <a:rPr lang="ja-JP" altLang="en-US" sz="2400" dirty="0"/>
              <a:t> </a:t>
            </a:r>
            <a:r>
              <a:rPr lang="en-US" altLang="ja-JP" sz="2400" dirty="0" smtClean="0"/>
              <a:t>specificity in physiological  measurements will </a:t>
            </a:r>
            <a:r>
              <a:rPr lang="en-US" altLang="ja-JP" sz="2400" dirty="0"/>
              <a:t>improve </a:t>
            </a:r>
            <a:r>
              <a:rPr lang="en-US" altLang="ja-JP" sz="2400" dirty="0" smtClean="0"/>
              <a:t>their availability for evaluating </a:t>
            </a:r>
            <a:r>
              <a:rPr lang="en-US" altLang="ja-JP" sz="2400" dirty="0"/>
              <a:t>many aspects of video games</a:t>
            </a:r>
            <a:r>
              <a:rPr lang="en-US" altLang="ja-JP" sz="2400" smtClean="0"/>
              <a:t>. </a:t>
            </a:r>
            <a:endParaRPr lang="en-US" altLang="ja-JP" sz="2400" dirty="0" smtClean="0"/>
          </a:p>
        </p:txBody>
      </p:sp>
    </p:spTree>
    <p:extLst>
      <p:ext uri="{BB962C8B-B14F-4D97-AF65-F5344CB8AC3E}">
        <p14:creationId xmlns:p14="http://schemas.microsoft.com/office/powerpoint/2010/main" xmlns="" val="36409443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83568" y="2996952"/>
            <a:ext cx="7776864" cy="584775"/>
          </a:xfrm>
          <a:prstGeom prst="rect">
            <a:avLst/>
          </a:prstGeom>
          <a:noFill/>
        </p:spPr>
        <p:txBody>
          <a:bodyPr wrap="square" rtlCol="0">
            <a:spAutoFit/>
          </a:bodyPr>
          <a:lstStyle/>
          <a:p>
            <a:pPr algn="ctr"/>
            <a:r>
              <a:rPr lang="en-US" altLang="ja-JP" sz="3200" dirty="0" smtClean="0"/>
              <a:t>Thank you </a:t>
            </a:r>
            <a:r>
              <a:rPr lang="en-US" altLang="ja-JP" sz="3200" dirty="0"/>
              <a:t>all for </a:t>
            </a:r>
            <a:r>
              <a:rPr lang="en-US" altLang="ja-JP" sz="3200" dirty="0" smtClean="0"/>
              <a:t>listening!</a:t>
            </a:r>
            <a:endParaRPr kumimoji="1" lang="ja-JP" altLang="en-US" sz="3200" dirty="0"/>
          </a:p>
        </p:txBody>
      </p:sp>
    </p:spTree>
    <p:extLst>
      <p:ext uri="{BB962C8B-B14F-4D97-AF65-F5344CB8AC3E}">
        <p14:creationId xmlns:p14="http://schemas.microsoft.com/office/powerpoint/2010/main" xmlns="" val="41776444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3"/>
          <p:cNvSpPr txBox="1">
            <a:spLocks noChangeArrowheads="1"/>
          </p:cNvSpPr>
          <p:nvPr/>
        </p:nvSpPr>
        <p:spPr bwMode="auto">
          <a:xfrm>
            <a:off x="179388" y="188913"/>
            <a:ext cx="6236003" cy="954107"/>
          </a:xfrm>
          <a:prstGeom prst="rect">
            <a:avLst/>
          </a:prstGeom>
          <a:noFill/>
          <a:ln w="9525">
            <a:noFill/>
            <a:miter lim="800000"/>
            <a:headEnd/>
            <a:tailEnd/>
          </a:ln>
        </p:spPr>
        <p:txBody>
          <a:bodyPr wrap="none">
            <a:spAutoFit/>
          </a:bodyPr>
          <a:lstStyle/>
          <a:p>
            <a:r>
              <a:rPr lang="en-US" altLang="ja-JP" sz="2800" dirty="0" smtClean="0">
                <a:latin typeface="Calibri" pitchFamily="34" charset="0"/>
                <a:ea typeface="HGP創英角ｺﾞｼｯｸUB" pitchFamily="50" charset="-128"/>
                <a:cs typeface="Calibri" pitchFamily="34" charset="0"/>
              </a:rPr>
              <a:t>Competitive puzzle action game</a:t>
            </a:r>
            <a:endParaRPr lang="ja-JP" altLang="en-US" sz="2800" dirty="0">
              <a:latin typeface="Calibri" pitchFamily="34" charset="0"/>
              <a:ea typeface="HGP創英角ｺﾞｼｯｸUB" pitchFamily="50" charset="-128"/>
              <a:cs typeface="Calibri" pitchFamily="34" charset="0"/>
            </a:endParaRPr>
          </a:p>
          <a:p>
            <a:r>
              <a:rPr lang="ja-JP" altLang="en-US" sz="2800" dirty="0">
                <a:latin typeface="Calibri" pitchFamily="34" charset="0"/>
                <a:ea typeface="HGP創英角ｺﾞｼｯｸUB" pitchFamily="50" charset="-128"/>
                <a:cs typeface="Calibri" pitchFamily="34" charset="0"/>
              </a:rPr>
              <a:t>　　　</a:t>
            </a:r>
            <a:r>
              <a:rPr lang="en-US" altLang="ja-JP" sz="2800" i="1" dirty="0" smtClean="0">
                <a:latin typeface="Calibri" pitchFamily="34" charset="0"/>
                <a:ea typeface="HGP創英角ｺﾞｼｯｸUB" pitchFamily="50" charset="-128"/>
                <a:cs typeface="Calibri" pitchFamily="34" charset="0"/>
              </a:rPr>
              <a:t>SuperBomberman3 </a:t>
            </a:r>
            <a:r>
              <a:rPr lang="ja-JP" altLang="en-US" sz="2800" i="1" dirty="0" smtClean="0">
                <a:latin typeface="Calibri" pitchFamily="34" charset="0"/>
                <a:ea typeface="HGP創英角ｺﾞｼｯｸUB" pitchFamily="50" charset="-128"/>
                <a:cs typeface="Calibri" pitchFamily="34" charset="0"/>
              </a:rPr>
              <a:t>（</a:t>
            </a:r>
            <a:r>
              <a:rPr lang="en-US" altLang="ja-JP" sz="2800" i="1" dirty="0" smtClean="0">
                <a:latin typeface="Calibri" pitchFamily="34" charset="0"/>
                <a:ea typeface="HGP創英角ｺﾞｼｯｸUB" pitchFamily="50" charset="-128"/>
                <a:cs typeface="Calibri" pitchFamily="34" charset="0"/>
              </a:rPr>
              <a:t>HUDSON SOFT</a:t>
            </a:r>
            <a:r>
              <a:rPr lang="ja-JP" altLang="en-US" sz="2800" i="1" dirty="0" smtClean="0">
                <a:latin typeface="Calibri" pitchFamily="34" charset="0"/>
                <a:ea typeface="HGP創英角ｺﾞｼｯｸUB" pitchFamily="50" charset="-128"/>
                <a:cs typeface="Calibri" pitchFamily="34" charset="0"/>
              </a:rPr>
              <a:t>）</a:t>
            </a:r>
            <a:endParaRPr lang="ja-JP" altLang="en-US" sz="2800" i="1" dirty="0">
              <a:latin typeface="Calibri" pitchFamily="34" charset="0"/>
              <a:ea typeface="HGP創英角ｺﾞｼｯｸUB" pitchFamily="50" charset="-128"/>
              <a:cs typeface="Calibri" pitchFamily="34" charset="0"/>
            </a:endParaRPr>
          </a:p>
        </p:txBody>
      </p:sp>
      <p:sp>
        <p:nvSpPr>
          <p:cNvPr id="3" name="Text Box 5"/>
          <p:cNvSpPr txBox="1">
            <a:spLocks noChangeArrowheads="1"/>
          </p:cNvSpPr>
          <p:nvPr/>
        </p:nvSpPr>
        <p:spPr bwMode="auto">
          <a:xfrm>
            <a:off x="611188" y="5300663"/>
            <a:ext cx="8137525" cy="1200329"/>
          </a:xfrm>
          <a:prstGeom prst="rect">
            <a:avLst/>
          </a:prstGeom>
          <a:noFill/>
          <a:ln w="9525">
            <a:noFill/>
            <a:miter lim="800000"/>
            <a:headEnd/>
            <a:tailEnd/>
          </a:ln>
        </p:spPr>
        <p:txBody>
          <a:bodyPr>
            <a:spAutoFit/>
          </a:bodyPr>
          <a:lstStyle/>
          <a:p>
            <a:pPr algn="just">
              <a:spcBef>
                <a:spcPct val="50000"/>
              </a:spcBef>
            </a:pPr>
            <a:r>
              <a:rPr lang="en-US" altLang="ja-JP" dirty="0" smtClean="0">
                <a:latin typeface="Calibri" pitchFamily="34" charset="0"/>
                <a:ea typeface="HGP創英角ｺﾞｼｯｸUB" pitchFamily="50" charset="-128"/>
                <a:cs typeface="Calibri" pitchFamily="34" charset="0"/>
              </a:rPr>
              <a:t>Players control their own character and drop bombs on the map and defeat opponents by the flame. Game title for Super Nintendo Entertainment System. Despite its simple look, versus play is extremely exciting. So popular in Japan, most of participant has already known the game operation.  </a:t>
            </a:r>
            <a:endParaRPr lang="ja-JP" altLang="en-US" sz="1800" dirty="0">
              <a:latin typeface="Calibri" pitchFamily="34" charset="0"/>
              <a:ea typeface="HGP創英角ｺﾞｼｯｸUB" pitchFamily="50" charset="-128"/>
              <a:cs typeface="Calibri" pitchFamily="34" charset="0"/>
            </a:endParaRPr>
          </a:p>
        </p:txBody>
      </p:sp>
      <p:pic>
        <p:nvPicPr>
          <p:cNvPr id="2053" name="Picture 5" descr="http://www.gamefabrique.com/storage/screenshots/snes/super-bomberman-3-03.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979712" y="1268760"/>
            <a:ext cx="5135893" cy="385192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1554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231775" y="1743199"/>
            <a:ext cx="1188082"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ja-JP" sz="2400" smtClean="0">
                <a:latin typeface="Calibri" pitchFamily="34" charset="0"/>
                <a:cs typeface="Calibri" pitchFamily="34" charset="0"/>
              </a:rPr>
              <a:t>Method</a:t>
            </a:r>
            <a:endParaRPr lang="ja-JP" altLang="en-US" sz="2400">
              <a:latin typeface="Calibri" pitchFamily="34" charset="0"/>
              <a:cs typeface="Calibri" pitchFamily="34" charset="0"/>
            </a:endParaRPr>
          </a:p>
        </p:txBody>
      </p:sp>
      <p:sp>
        <p:nvSpPr>
          <p:cNvPr id="21507" name="Text Box 3"/>
          <p:cNvSpPr txBox="1">
            <a:spLocks noChangeArrowheads="1"/>
          </p:cNvSpPr>
          <p:nvPr/>
        </p:nvSpPr>
        <p:spPr bwMode="auto">
          <a:xfrm>
            <a:off x="324297" y="2204864"/>
            <a:ext cx="8135937"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US" altLang="ja-JP" sz="2000" dirty="0" smtClean="0">
                <a:latin typeface="Calibri" pitchFamily="34" charset="0"/>
                <a:cs typeface="Calibri" pitchFamily="34" charset="0"/>
              </a:rPr>
              <a:t>Participants</a:t>
            </a:r>
            <a:r>
              <a:rPr lang="ja-JP" altLang="en-US" sz="2000" dirty="0" smtClean="0">
                <a:latin typeface="Calibri" pitchFamily="34" charset="0"/>
                <a:cs typeface="Calibri" pitchFamily="34" charset="0"/>
              </a:rPr>
              <a:t>：</a:t>
            </a:r>
            <a:r>
              <a:rPr lang="en-US" altLang="ja-JP" sz="2000" dirty="0" smtClean="0">
                <a:latin typeface="Calibri" pitchFamily="34" charset="0"/>
                <a:cs typeface="Calibri" pitchFamily="34" charset="0"/>
              </a:rPr>
              <a:t>41 students  (25 men and 16 women)</a:t>
            </a:r>
          </a:p>
          <a:p>
            <a:r>
              <a:rPr lang="en-US" altLang="ja-JP" sz="2000" dirty="0" smtClean="0">
                <a:latin typeface="Calibri" pitchFamily="34" charset="0"/>
                <a:cs typeface="Calibri" pitchFamily="34" charset="0"/>
              </a:rPr>
              <a:t>                                                                                     (mean age=21.3 ±2.9 years).</a:t>
            </a:r>
            <a:endParaRPr lang="en-US" altLang="ja-JP" sz="2000" dirty="0">
              <a:latin typeface="Calibri" pitchFamily="34" charset="0"/>
              <a:cs typeface="Calibri" pitchFamily="34" charset="0"/>
            </a:endParaRPr>
          </a:p>
        </p:txBody>
      </p:sp>
      <p:sp>
        <p:nvSpPr>
          <p:cNvPr id="22" name="Text Box 3"/>
          <p:cNvSpPr txBox="1">
            <a:spLocks noChangeArrowheads="1"/>
          </p:cNvSpPr>
          <p:nvPr/>
        </p:nvSpPr>
        <p:spPr bwMode="auto">
          <a:xfrm>
            <a:off x="324496" y="2956882"/>
            <a:ext cx="5903688"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altLang="ja-JP" sz="2000" dirty="0" smtClean="0">
                <a:latin typeface="Calibri" pitchFamily="34" charset="0"/>
                <a:cs typeface="Calibri" pitchFamily="34" charset="0"/>
              </a:rPr>
              <a:t>Task</a:t>
            </a:r>
            <a:r>
              <a:rPr lang="ja-JP" altLang="en-US" sz="2000" dirty="0" smtClean="0">
                <a:latin typeface="Calibri" pitchFamily="34" charset="0"/>
                <a:cs typeface="Calibri" pitchFamily="34" charset="0"/>
              </a:rPr>
              <a:t>：</a:t>
            </a:r>
            <a:r>
              <a:rPr lang="en-US" altLang="ja-JP" sz="2000" i="1" dirty="0" smtClean="0">
                <a:latin typeface="Calibri" pitchFamily="34" charset="0"/>
                <a:cs typeface="Calibri" pitchFamily="34" charset="0"/>
              </a:rPr>
              <a:t>SuperBomberman3 for SNES </a:t>
            </a:r>
            <a:r>
              <a:rPr lang="ja-JP" altLang="en-US" sz="2000" dirty="0" smtClean="0">
                <a:latin typeface="Calibri" pitchFamily="34" charset="0"/>
                <a:cs typeface="Calibri" pitchFamily="34" charset="0"/>
              </a:rPr>
              <a:t>（</a:t>
            </a:r>
            <a:r>
              <a:rPr lang="en-US" altLang="ja-JP" sz="2000" dirty="0" smtClean="0">
                <a:latin typeface="Calibri" pitchFamily="34" charset="0"/>
                <a:cs typeface="Calibri" pitchFamily="34" charset="0"/>
              </a:rPr>
              <a:t>HUDSON </a:t>
            </a:r>
            <a:r>
              <a:rPr lang="en-US" altLang="ja-JP" sz="2000" dirty="0">
                <a:latin typeface="Calibri" pitchFamily="34" charset="0"/>
                <a:cs typeface="Calibri" pitchFamily="34" charset="0"/>
              </a:rPr>
              <a:t>SOFT</a:t>
            </a:r>
            <a:r>
              <a:rPr lang="ja-JP" altLang="en-US" sz="2000" dirty="0" smtClean="0">
                <a:latin typeface="Calibri" pitchFamily="34" charset="0"/>
                <a:cs typeface="Calibri" pitchFamily="34" charset="0"/>
              </a:rPr>
              <a:t>）</a:t>
            </a:r>
            <a:r>
              <a:rPr lang="en-US" altLang="ja-JP" sz="2000" dirty="0" smtClean="0">
                <a:latin typeface="Calibri" pitchFamily="34" charset="0"/>
                <a:cs typeface="Calibri" pitchFamily="34" charset="0"/>
              </a:rPr>
              <a:t>.</a:t>
            </a:r>
            <a:endParaRPr lang="ja-JP" altLang="en-US" sz="2000" dirty="0">
              <a:latin typeface="Calibri" pitchFamily="34" charset="0"/>
              <a:cs typeface="Calibri" pitchFamily="34" charset="0"/>
            </a:endParaRPr>
          </a:p>
        </p:txBody>
      </p:sp>
      <p:sp>
        <p:nvSpPr>
          <p:cNvPr id="36" name="Text Box 3"/>
          <p:cNvSpPr txBox="1">
            <a:spLocks noChangeArrowheads="1"/>
          </p:cNvSpPr>
          <p:nvPr/>
        </p:nvSpPr>
        <p:spPr bwMode="auto">
          <a:xfrm>
            <a:off x="323529" y="3356992"/>
            <a:ext cx="5306046"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altLang="ja-JP" sz="2000" smtClean="0">
                <a:latin typeface="Calibri" pitchFamily="34" charset="0"/>
                <a:cs typeface="Calibri" pitchFamily="34" charset="0"/>
              </a:rPr>
              <a:t>Experimental Design</a:t>
            </a:r>
            <a:r>
              <a:rPr lang="ja-JP" altLang="en-US" sz="2000" smtClean="0">
                <a:latin typeface="Calibri" pitchFamily="34" charset="0"/>
                <a:cs typeface="Calibri" pitchFamily="34" charset="0"/>
              </a:rPr>
              <a:t>：</a:t>
            </a:r>
            <a:r>
              <a:rPr lang="en-US" altLang="ja-JP" sz="2000" smtClean="0">
                <a:latin typeface="Calibri" pitchFamily="34" charset="0"/>
                <a:cs typeface="Calibri" pitchFamily="34" charset="0"/>
              </a:rPr>
              <a:t>Within subject design. </a:t>
            </a:r>
            <a:endParaRPr lang="ja-JP" altLang="en-US" sz="2000">
              <a:latin typeface="Calibri" pitchFamily="34" charset="0"/>
              <a:cs typeface="Calibri" pitchFamily="34" charset="0"/>
            </a:endParaRPr>
          </a:p>
        </p:txBody>
      </p:sp>
      <p:grpSp>
        <p:nvGrpSpPr>
          <p:cNvPr id="14" name="Group 13"/>
          <p:cNvGrpSpPr>
            <a:grpSpLocks/>
          </p:cNvGrpSpPr>
          <p:nvPr/>
        </p:nvGrpSpPr>
        <p:grpSpPr bwMode="auto">
          <a:xfrm>
            <a:off x="1418010" y="4386590"/>
            <a:ext cx="3455988" cy="393893"/>
            <a:chOff x="431" y="2614"/>
            <a:chExt cx="2177" cy="317"/>
          </a:xfrm>
        </p:grpSpPr>
        <p:sp>
          <p:nvSpPr>
            <p:cNvPr id="15" name="Rectangle 4"/>
            <p:cNvSpPr>
              <a:spLocks noChangeArrowheads="1"/>
            </p:cNvSpPr>
            <p:nvPr/>
          </p:nvSpPr>
          <p:spPr bwMode="auto">
            <a:xfrm>
              <a:off x="431" y="2614"/>
              <a:ext cx="544" cy="31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ts val="1500"/>
                </a:lnSpc>
              </a:pPr>
              <a:r>
                <a:rPr lang="en-US" altLang="ja-JP" sz="1400" smtClean="0">
                  <a:latin typeface="Calibri" pitchFamily="34" charset="0"/>
                  <a:cs typeface="Calibri" pitchFamily="34" charset="0"/>
                </a:rPr>
                <a:t>Rest</a:t>
              </a:r>
              <a:endParaRPr lang="ja-JP" altLang="en-US" sz="1400">
                <a:latin typeface="Calibri" pitchFamily="34" charset="0"/>
                <a:cs typeface="Calibri" pitchFamily="34" charset="0"/>
              </a:endParaRPr>
            </a:p>
            <a:p>
              <a:pPr algn="ctr">
                <a:lnSpc>
                  <a:spcPts val="1500"/>
                </a:lnSpc>
              </a:pPr>
              <a:r>
                <a:rPr lang="en-US" altLang="ja-JP" sz="1400" smtClean="0">
                  <a:latin typeface="Calibri" pitchFamily="34" charset="0"/>
                  <a:cs typeface="Calibri" pitchFamily="34" charset="0"/>
                </a:rPr>
                <a:t>1min</a:t>
              </a:r>
              <a:endParaRPr lang="ja-JP" altLang="en-US" sz="1400">
                <a:latin typeface="Calibri" pitchFamily="34" charset="0"/>
                <a:cs typeface="Calibri" pitchFamily="34" charset="0"/>
              </a:endParaRPr>
            </a:p>
          </p:txBody>
        </p:sp>
        <p:sp>
          <p:nvSpPr>
            <p:cNvPr id="16" name="Rectangle 5"/>
            <p:cNvSpPr>
              <a:spLocks noChangeArrowheads="1"/>
            </p:cNvSpPr>
            <p:nvPr/>
          </p:nvSpPr>
          <p:spPr bwMode="auto">
            <a:xfrm>
              <a:off x="975" y="2614"/>
              <a:ext cx="1089" cy="31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ts val="1500"/>
                </a:lnSpc>
              </a:pPr>
              <a:r>
                <a:rPr lang="en-US" altLang="ja-JP" sz="1400" smtClean="0">
                  <a:latin typeface="Calibri" pitchFamily="34" charset="0"/>
                  <a:cs typeface="Calibri" pitchFamily="34" charset="0"/>
                </a:rPr>
                <a:t>Task</a:t>
              </a:r>
              <a:endParaRPr lang="ja-JP" altLang="en-US" sz="1400">
                <a:latin typeface="Calibri" pitchFamily="34" charset="0"/>
                <a:cs typeface="Calibri" pitchFamily="34" charset="0"/>
              </a:endParaRPr>
            </a:p>
            <a:p>
              <a:pPr algn="ctr">
                <a:lnSpc>
                  <a:spcPts val="1500"/>
                </a:lnSpc>
              </a:pPr>
              <a:r>
                <a:rPr lang="en-US" altLang="ja-JP" sz="1400" smtClean="0">
                  <a:latin typeface="Calibri" pitchFamily="34" charset="0"/>
                  <a:cs typeface="Calibri" pitchFamily="34" charset="0"/>
                </a:rPr>
                <a:t>2min</a:t>
              </a:r>
              <a:endParaRPr lang="ja-JP" altLang="en-US" sz="1400">
                <a:latin typeface="Calibri" pitchFamily="34" charset="0"/>
                <a:cs typeface="Calibri" pitchFamily="34" charset="0"/>
              </a:endParaRPr>
            </a:p>
          </p:txBody>
        </p:sp>
        <p:sp>
          <p:nvSpPr>
            <p:cNvPr id="17" name="Rectangle 6"/>
            <p:cNvSpPr>
              <a:spLocks noChangeArrowheads="1"/>
            </p:cNvSpPr>
            <p:nvPr/>
          </p:nvSpPr>
          <p:spPr bwMode="auto">
            <a:xfrm>
              <a:off x="2064" y="2614"/>
              <a:ext cx="544" cy="31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ts val="1500"/>
                </a:lnSpc>
              </a:pPr>
              <a:r>
                <a:rPr lang="en-US" altLang="ja-JP" sz="1400" smtClean="0">
                  <a:latin typeface="Calibri" pitchFamily="34" charset="0"/>
                  <a:cs typeface="Calibri" pitchFamily="34" charset="0"/>
                </a:rPr>
                <a:t>Recovery</a:t>
              </a:r>
              <a:endParaRPr lang="ja-JP" altLang="en-US" sz="1400">
                <a:latin typeface="Calibri" pitchFamily="34" charset="0"/>
                <a:cs typeface="Calibri" pitchFamily="34" charset="0"/>
              </a:endParaRPr>
            </a:p>
            <a:p>
              <a:pPr algn="ctr">
                <a:lnSpc>
                  <a:spcPts val="1500"/>
                </a:lnSpc>
              </a:pPr>
              <a:r>
                <a:rPr lang="en-US" altLang="ja-JP" sz="1400" smtClean="0">
                  <a:latin typeface="Calibri" pitchFamily="34" charset="0"/>
                  <a:cs typeface="Calibri" pitchFamily="34" charset="0"/>
                </a:rPr>
                <a:t>1min</a:t>
              </a:r>
              <a:endParaRPr lang="ja-JP" altLang="en-US" sz="1400">
                <a:latin typeface="Calibri" pitchFamily="34" charset="0"/>
                <a:cs typeface="Calibri" pitchFamily="34" charset="0"/>
              </a:endParaRPr>
            </a:p>
          </p:txBody>
        </p:sp>
      </p:grpSp>
      <p:grpSp>
        <p:nvGrpSpPr>
          <p:cNvPr id="18" name="Group 14"/>
          <p:cNvGrpSpPr>
            <a:grpSpLocks/>
          </p:cNvGrpSpPr>
          <p:nvPr/>
        </p:nvGrpSpPr>
        <p:grpSpPr bwMode="auto">
          <a:xfrm>
            <a:off x="3000748" y="5006630"/>
            <a:ext cx="3455987" cy="393894"/>
            <a:chOff x="1474" y="3022"/>
            <a:chExt cx="2177" cy="317"/>
          </a:xfrm>
        </p:grpSpPr>
        <p:sp>
          <p:nvSpPr>
            <p:cNvPr id="19" name="Rectangle 7"/>
            <p:cNvSpPr>
              <a:spLocks noChangeArrowheads="1"/>
            </p:cNvSpPr>
            <p:nvPr/>
          </p:nvSpPr>
          <p:spPr bwMode="auto">
            <a:xfrm>
              <a:off x="1474" y="3022"/>
              <a:ext cx="544" cy="31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ts val="1500"/>
                </a:lnSpc>
              </a:pPr>
              <a:r>
                <a:rPr lang="en-US" altLang="ja-JP" sz="1400">
                  <a:latin typeface="Calibri" pitchFamily="34" charset="0"/>
                  <a:cs typeface="Calibri" pitchFamily="34" charset="0"/>
                </a:rPr>
                <a:t>Rest</a:t>
              </a:r>
              <a:endParaRPr lang="ja-JP" altLang="en-US" sz="1400">
                <a:latin typeface="Calibri" pitchFamily="34" charset="0"/>
                <a:cs typeface="Calibri" pitchFamily="34" charset="0"/>
              </a:endParaRPr>
            </a:p>
            <a:p>
              <a:pPr algn="ctr">
                <a:lnSpc>
                  <a:spcPts val="1500"/>
                </a:lnSpc>
              </a:pPr>
              <a:r>
                <a:rPr lang="en-US" altLang="ja-JP" sz="1400">
                  <a:latin typeface="Calibri" pitchFamily="34" charset="0"/>
                  <a:cs typeface="Calibri" pitchFamily="34" charset="0"/>
                </a:rPr>
                <a:t>1min</a:t>
              </a:r>
              <a:endParaRPr lang="ja-JP" altLang="en-US" sz="1400">
                <a:latin typeface="Calibri" pitchFamily="34" charset="0"/>
                <a:cs typeface="Calibri" pitchFamily="34" charset="0"/>
              </a:endParaRPr>
            </a:p>
          </p:txBody>
        </p:sp>
        <p:sp>
          <p:nvSpPr>
            <p:cNvPr id="20" name="Rectangle 8"/>
            <p:cNvSpPr>
              <a:spLocks noChangeArrowheads="1"/>
            </p:cNvSpPr>
            <p:nvPr/>
          </p:nvSpPr>
          <p:spPr bwMode="auto">
            <a:xfrm>
              <a:off x="2018" y="3022"/>
              <a:ext cx="1089" cy="31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ts val="1500"/>
                </a:lnSpc>
              </a:pPr>
              <a:r>
                <a:rPr lang="en-US" altLang="ja-JP" sz="1400">
                  <a:latin typeface="Calibri" pitchFamily="34" charset="0"/>
                  <a:cs typeface="Calibri" pitchFamily="34" charset="0"/>
                </a:rPr>
                <a:t>Task</a:t>
              </a:r>
              <a:endParaRPr lang="ja-JP" altLang="en-US" sz="1400">
                <a:latin typeface="Calibri" pitchFamily="34" charset="0"/>
                <a:cs typeface="Calibri" pitchFamily="34" charset="0"/>
              </a:endParaRPr>
            </a:p>
            <a:p>
              <a:pPr algn="ctr">
                <a:lnSpc>
                  <a:spcPts val="1500"/>
                </a:lnSpc>
              </a:pPr>
              <a:r>
                <a:rPr lang="en-US" altLang="ja-JP" sz="1400">
                  <a:latin typeface="Calibri" pitchFamily="34" charset="0"/>
                  <a:cs typeface="Calibri" pitchFamily="34" charset="0"/>
                </a:rPr>
                <a:t>2min</a:t>
              </a:r>
              <a:endParaRPr lang="ja-JP" altLang="en-US" sz="1400">
                <a:latin typeface="Calibri" pitchFamily="34" charset="0"/>
                <a:cs typeface="Calibri" pitchFamily="34" charset="0"/>
              </a:endParaRPr>
            </a:p>
          </p:txBody>
        </p:sp>
        <p:sp>
          <p:nvSpPr>
            <p:cNvPr id="21" name="Rectangle 9"/>
            <p:cNvSpPr>
              <a:spLocks noChangeArrowheads="1"/>
            </p:cNvSpPr>
            <p:nvPr/>
          </p:nvSpPr>
          <p:spPr bwMode="auto">
            <a:xfrm>
              <a:off x="3107" y="3022"/>
              <a:ext cx="544" cy="31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ts val="1500"/>
                </a:lnSpc>
              </a:pPr>
              <a:r>
                <a:rPr lang="en-US" altLang="ja-JP" sz="1400">
                  <a:latin typeface="Calibri" pitchFamily="34" charset="0"/>
                  <a:cs typeface="Calibri" pitchFamily="34" charset="0"/>
                </a:rPr>
                <a:t>Recovery</a:t>
              </a:r>
              <a:endParaRPr lang="ja-JP" altLang="en-US" sz="1400">
                <a:latin typeface="Calibri" pitchFamily="34" charset="0"/>
                <a:cs typeface="Calibri" pitchFamily="34" charset="0"/>
              </a:endParaRPr>
            </a:p>
            <a:p>
              <a:pPr algn="ctr">
                <a:lnSpc>
                  <a:spcPts val="1500"/>
                </a:lnSpc>
              </a:pPr>
              <a:r>
                <a:rPr lang="en-US" altLang="ja-JP" sz="1400">
                  <a:latin typeface="Calibri" pitchFamily="34" charset="0"/>
                  <a:cs typeface="Calibri" pitchFamily="34" charset="0"/>
                </a:rPr>
                <a:t>1min</a:t>
              </a:r>
              <a:endParaRPr lang="ja-JP" altLang="en-US" sz="1400">
                <a:latin typeface="Calibri" pitchFamily="34" charset="0"/>
                <a:cs typeface="Calibri" pitchFamily="34" charset="0"/>
              </a:endParaRPr>
            </a:p>
          </p:txBody>
        </p:sp>
      </p:grpSp>
      <p:grpSp>
        <p:nvGrpSpPr>
          <p:cNvPr id="24" name="Group 15"/>
          <p:cNvGrpSpPr>
            <a:grpSpLocks/>
          </p:cNvGrpSpPr>
          <p:nvPr/>
        </p:nvGrpSpPr>
        <p:grpSpPr bwMode="auto">
          <a:xfrm>
            <a:off x="4586660" y="5569513"/>
            <a:ext cx="3455988" cy="393893"/>
            <a:chOff x="2835" y="3566"/>
            <a:chExt cx="2177" cy="317"/>
          </a:xfrm>
        </p:grpSpPr>
        <p:sp>
          <p:nvSpPr>
            <p:cNvPr id="25" name="Rectangle 10"/>
            <p:cNvSpPr>
              <a:spLocks noChangeArrowheads="1"/>
            </p:cNvSpPr>
            <p:nvPr/>
          </p:nvSpPr>
          <p:spPr bwMode="auto">
            <a:xfrm>
              <a:off x="2835" y="3566"/>
              <a:ext cx="544" cy="31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ts val="1500"/>
                </a:lnSpc>
              </a:pPr>
              <a:r>
                <a:rPr lang="en-US" altLang="ja-JP" sz="1400">
                  <a:latin typeface="Calibri" pitchFamily="34" charset="0"/>
                  <a:cs typeface="Calibri" pitchFamily="34" charset="0"/>
                </a:rPr>
                <a:t>Rest</a:t>
              </a:r>
              <a:endParaRPr lang="ja-JP" altLang="en-US" sz="1400">
                <a:latin typeface="Calibri" pitchFamily="34" charset="0"/>
                <a:cs typeface="Calibri" pitchFamily="34" charset="0"/>
              </a:endParaRPr>
            </a:p>
            <a:p>
              <a:pPr algn="ctr">
                <a:lnSpc>
                  <a:spcPts val="1500"/>
                </a:lnSpc>
              </a:pPr>
              <a:r>
                <a:rPr lang="en-US" altLang="ja-JP" sz="1400">
                  <a:latin typeface="Calibri" pitchFamily="34" charset="0"/>
                  <a:cs typeface="Calibri" pitchFamily="34" charset="0"/>
                </a:rPr>
                <a:t>1min</a:t>
              </a:r>
              <a:endParaRPr lang="ja-JP" altLang="en-US" sz="1400">
                <a:latin typeface="Calibri" pitchFamily="34" charset="0"/>
                <a:cs typeface="Calibri" pitchFamily="34" charset="0"/>
              </a:endParaRPr>
            </a:p>
          </p:txBody>
        </p:sp>
        <p:sp>
          <p:nvSpPr>
            <p:cNvPr id="26" name="Rectangle 11"/>
            <p:cNvSpPr>
              <a:spLocks noChangeArrowheads="1"/>
            </p:cNvSpPr>
            <p:nvPr/>
          </p:nvSpPr>
          <p:spPr bwMode="auto">
            <a:xfrm>
              <a:off x="3379" y="3566"/>
              <a:ext cx="1089" cy="31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ts val="1500"/>
                </a:lnSpc>
              </a:pPr>
              <a:r>
                <a:rPr lang="en-US" altLang="ja-JP" sz="1400">
                  <a:latin typeface="Calibri" pitchFamily="34" charset="0"/>
                  <a:cs typeface="Calibri" pitchFamily="34" charset="0"/>
                </a:rPr>
                <a:t>Task</a:t>
              </a:r>
              <a:endParaRPr lang="ja-JP" altLang="en-US" sz="1400">
                <a:latin typeface="Calibri" pitchFamily="34" charset="0"/>
                <a:cs typeface="Calibri" pitchFamily="34" charset="0"/>
              </a:endParaRPr>
            </a:p>
            <a:p>
              <a:pPr algn="ctr">
                <a:lnSpc>
                  <a:spcPts val="1500"/>
                </a:lnSpc>
              </a:pPr>
              <a:r>
                <a:rPr lang="en-US" altLang="ja-JP" sz="1400">
                  <a:latin typeface="Calibri" pitchFamily="34" charset="0"/>
                  <a:cs typeface="Calibri" pitchFamily="34" charset="0"/>
                </a:rPr>
                <a:t>2min</a:t>
              </a:r>
              <a:endParaRPr lang="ja-JP" altLang="en-US" sz="1400">
                <a:latin typeface="Calibri" pitchFamily="34" charset="0"/>
                <a:cs typeface="Calibri" pitchFamily="34" charset="0"/>
              </a:endParaRPr>
            </a:p>
          </p:txBody>
        </p:sp>
        <p:sp>
          <p:nvSpPr>
            <p:cNvPr id="27" name="Rectangle 12"/>
            <p:cNvSpPr>
              <a:spLocks noChangeArrowheads="1"/>
            </p:cNvSpPr>
            <p:nvPr/>
          </p:nvSpPr>
          <p:spPr bwMode="auto">
            <a:xfrm>
              <a:off x="4468" y="3566"/>
              <a:ext cx="544" cy="31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lnSpc>
                  <a:spcPts val="1500"/>
                </a:lnSpc>
              </a:pPr>
              <a:r>
                <a:rPr lang="en-US" altLang="ja-JP" sz="1400">
                  <a:latin typeface="Calibri" pitchFamily="34" charset="0"/>
                  <a:cs typeface="Calibri" pitchFamily="34" charset="0"/>
                </a:rPr>
                <a:t>Recovery</a:t>
              </a:r>
              <a:endParaRPr lang="ja-JP" altLang="en-US" sz="1400">
                <a:latin typeface="Calibri" pitchFamily="34" charset="0"/>
                <a:cs typeface="Calibri" pitchFamily="34" charset="0"/>
              </a:endParaRPr>
            </a:p>
            <a:p>
              <a:pPr algn="ctr">
                <a:lnSpc>
                  <a:spcPts val="1500"/>
                </a:lnSpc>
              </a:pPr>
              <a:r>
                <a:rPr lang="en-US" altLang="ja-JP" sz="1400">
                  <a:latin typeface="Calibri" pitchFamily="34" charset="0"/>
                  <a:cs typeface="Calibri" pitchFamily="34" charset="0"/>
                </a:rPr>
                <a:t>1min</a:t>
              </a:r>
              <a:endParaRPr lang="ja-JP" altLang="en-US" sz="1400">
                <a:latin typeface="Calibri" pitchFamily="34" charset="0"/>
                <a:cs typeface="Calibri" pitchFamily="34" charset="0"/>
              </a:endParaRPr>
            </a:p>
          </p:txBody>
        </p:sp>
      </p:grpSp>
      <p:cxnSp>
        <p:nvCxnSpPr>
          <p:cNvPr id="28" name="AutoShape 16"/>
          <p:cNvCxnSpPr>
            <a:cxnSpLocks noChangeShapeType="1"/>
            <a:stCxn id="17" idx="3"/>
            <a:endCxn id="19" idx="1"/>
          </p:cNvCxnSpPr>
          <p:nvPr/>
        </p:nvCxnSpPr>
        <p:spPr bwMode="auto">
          <a:xfrm flipH="1">
            <a:off x="3000748" y="4584157"/>
            <a:ext cx="1873250" cy="620041"/>
          </a:xfrm>
          <a:prstGeom prst="bentConnector5">
            <a:avLst>
              <a:gd name="adj1" fmla="val -12204"/>
              <a:gd name="adj2" fmla="val 49699"/>
              <a:gd name="adj3" fmla="val 112204"/>
            </a:avLst>
          </a:prstGeom>
          <a:noFill/>
          <a:ln w="9525">
            <a:solidFill>
              <a:schemeClr val="tx1"/>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9" name="AutoShape 17"/>
          <p:cNvCxnSpPr>
            <a:cxnSpLocks noChangeShapeType="1"/>
            <a:stCxn id="21" idx="3"/>
            <a:endCxn id="25" idx="1"/>
          </p:cNvCxnSpPr>
          <p:nvPr/>
        </p:nvCxnSpPr>
        <p:spPr bwMode="auto">
          <a:xfrm flipH="1">
            <a:off x="4586660" y="5204199"/>
            <a:ext cx="1870075" cy="562882"/>
          </a:xfrm>
          <a:prstGeom prst="bentConnector5">
            <a:avLst>
              <a:gd name="adj1" fmla="val -12222"/>
              <a:gd name="adj2" fmla="val 49667"/>
              <a:gd name="adj3" fmla="val 112222"/>
            </a:avLst>
          </a:prstGeom>
          <a:noFill/>
          <a:ln w="9525">
            <a:solidFill>
              <a:schemeClr val="tx1"/>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0" name="Text Box 18"/>
          <p:cNvSpPr txBox="1">
            <a:spLocks noChangeArrowheads="1"/>
          </p:cNvSpPr>
          <p:nvPr/>
        </p:nvSpPr>
        <p:spPr bwMode="auto">
          <a:xfrm>
            <a:off x="611560" y="4437535"/>
            <a:ext cx="729687"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ja-JP" smtClean="0">
                <a:latin typeface="Calibri" pitchFamily="34" charset="0"/>
                <a:cs typeface="Calibri" pitchFamily="34" charset="0"/>
              </a:rPr>
              <a:t>Alone</a:t>
            </a:r>
            <a:endParaRPr lang="ja-JP" altLang="en-US">
              <a:latin typeface="Calibri" pitchFamily="34" charset="0"/>
              <a:cs typeface="Calibri" pitchFamily="34" charset="0"/>
            </a:endParaRPr>
          </a:p>
        </p:txBody>
      </p:sp>
      <p:sp>
        <p:nvSpPr>
          <p:cNvPr id="31" name="Text Box 19"/>
          <p:cNvSpPr txBox="1">
            <a:spLocks noChangeArrowheads="1"/>
          </p:cNvSpPr>
          <p:nvPr/>
        </p:nvSpPr>
        <p:spPr bwMode="auto">
          <a:xfrm>
            <a:off x="1371477" y="5017813"/>
            <a:ext cx="1320874"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ja-JP" smtClean="0">
                <a:latin typeface="Calibri" pitchFamily="34" charset="0"/>
                <a:cs typeface="Calibri" pitchFamily="34" charset="0"/>
              </a:rPr>
              <a:t>vsComputer</a:t>
            </a:r>
            <a:endParaRPr lang="en-US" altLang="ja-JP">
              <a:latin typeface="Calibri" pitchFamily="34" charset="0"/>
              <a:cs typeface="Calibri" pitchFamily="34" charset="0"/>
            </a:endParaRPr>
          </a:p>
        </p:txBody>
      </p:sp>
      <p:sp>
        <p:nvSpPr>
          <p:cNvPr id="32" name="Text Box 20"/>
          <p:cNvSpPr txBox="1">
            <a:spLocks noChangeArrowheads="1"/>
          </p:cNvSpPr>
          <p:nvPr/>
        </p:nvSpPr>
        <p:spPr bwMode="auto">
          <a:xfrm>
            <a:off x="3216044" y="5615488"/>
            <a:ext cx="1060483"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ja-JP" smtClean="0">
                <a:latin typeface="Calibri" pitchFamily="34" charset="0"/>
                <a:cs typeface="Calibri" pitchFamily="34" charset="0"/>
              </a:rPr>
              <a:t>vsHuman</a:t>
            </a:r>
            <a:endParaRPr lang="ja-JP" altLang="en-US">
              <a:latin typeface="Calibri" pitchFamily="34" charset="0"/>
              <a:cs typeface="Calibri" pitchFamily="34" charset="0"/>
            </a:endParaRPr>
          </a:p>
        </p:txBody>
      </p:sp>
      <p:sp>
        <p:nvSpPr>
          <p:cNvPr id="33" name="Text Box 21"/>
          <p:cNvSpPr txBox="1">
            <a:spLocks noChangeArrowheads="1"/>
          </p:cNvSpPr>
          <p:nvPr/>
        </p:nvSpPr>
        <p:spPr bwMode="auto">
          <a:xfrm>
            <a:off x="3024287" y="6186790"/>
            <a:ext cx="3101426"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ja-JP" sz="1600" dirty="0" smtClean="0">
                <a:latin typeface="Calibri" pitchFamily="34" charset="0"/>
                <a:cs typeface="Calibri" pitchFamily="34" charset="0"/>
              </a:rPr>
              <a:t>Figure 1-1. Experimental schedule. </a:t>
            </a:r>
            <a:endParaRPr lang="ja-JP" altLang="en-US" sz="1600" dirty="0">
              <a:latin typeface="Calibri" pitchFamily="34" charset="0"/>
              <a:cs typeface="Calibri" pitchFamily="34" charset="0"/>
            </a:endParaRPr>
          </a:p>
        </p:txBody>
      </p:sp>
      <p:sp>
        <p:nvSpPr>
          <p:cNvPr id="34" name="Text Box 3"/>
          <p:cNvSpPr txBox="1">
            <a:spLocks noChangeArrowheads="1"/>
          </p:cNvSpPr>
          <p:nvPr/>
        </p:nvSpPr>
        <p:spPr bwMode="auto">
          <a:xfrm>
            <a:off x="323528" y="3751292"/>
            <a:ext cx="540060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altLang="ja-JP" sz="2000" smtClean="0">
                <a:latin typeface="Calibri" pitchFamily="34" charset="0"/>
                <a:cs typeface="Calibri" pitchFamily="34" charset="0"/>
              </a:rPr>
              <a:t>Experimental conditions and time schedule</a:t>
            </a:r>
            <a:r>
              <a:rPr lang="ja-JP" altLang="en-US" sz="2000" smtClean="0">
                <a:latin typeface="Calibri" pitchFamily="34" charset="0"/>
                <a:cs typeface="Calibri" pitchFamily="34" charset="0"/>
              </a:rPr>
              <a:t>：</a:t>
            </a:r>
            <a:endParaRPr lang="en-US" altLang="ja-JP" sz="2000">
              <a:latin typeface="Calibri" pitchFamily="34" charset="0"/>
              <a:cs typeface="Calibri" pitchFamily="34" charset="0"/>
            </a:endParaRPr>
          </a:p>
        </p:txBody>
      </p:sp>
      <p:sp>
        <p:nvSpPr>
          <p:cNvPr id="35" name="円/楕円 34"/>
          <p:cNvSpPr/>
          <p:nvPr/>
        </p:nvSpPr>
        <p:spPr>
          <a:xfrm>
            <a:off x="1233125" y="4713299"/>
            <a:ext cx="121815" cy="121815"/>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itchFamily="34" charset="0"/>
              <a:cs typeface="Calibri" pitchFamily="34" charset="0"/>
            </a:endParaRPr>
          </a:p>
        </p:txBody>
      </p:sp>
      <p:sp>
        <p:nvSpPr>
          <p:cNvPr id="37" name="円/楕円 36"/>
          <p:cNvSpPr/>
          <p:nvPr/>
        </p:nvSpPr>
        <p:spPr>
          <a:xfrm>
            <a:off x="4932458" y="4699336"/>
            <a:ext cx="121815" cy="121815"/>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itchFamily="34" charset="0"/>
              <a:cs typeface="Calibri" pitchFamily="34" charset="0"/>
            </a:endParaRPr>
          </a:p>
        </p:txBody>
      </p:sp>
      <p:sp>
        <p:nvSpPr>
          <p:cNvPr id="39" name="円/楕円 38"/>
          <p:cNvSpPr/>
          <p:nvPr/>
        </p:nvSpPr>
        <p:spPr>
          <a:xfrm>
            <a:off x="6506262" y="5338791"/>
            <a:ext cx="121815" cy="121815"/>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itchFamily="34" charset="0"/>
              <a:cs typeface="Calibri" pitchFamily="34" charset="0"/>
            </a:endParaRPr>
          </a:p>
        </p:txBody>
      </p:sp>
      <p:sp>
        <p:nvSpPr>
          <p:cNvPr id="40" name="円/楕円 39"/>
          <p:cNvSpPr/>
          <p:nvPr/>
        </p:nvSpPr>
        <p:spPr>
          <a:xfrm>
            <a:off x="8090438" y="5904483"/>
            <a:ext cx="121815" cy="121815"/>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itchFamily="34" charset="0"/>
              <a:cs typeface="Calibri" pitchFamily="34" charset="0"/>
            </a:endParaRPr>
          </a:p>
        </p:txBody>
      </p:sp>
      <p:sp>
        <p:nvSpPr>
          <p:cNvPr id="41" name="Text Box 2"/>
          <p:cNvSpPr txBox="1">
            <a:spLocks noChangeArrowheads="1"/>
          </p:cNvSpPr>
          <p:nvPr/>
        </p:nvSpPr>
        <p:spPr bwMode="auto">
          <a:xfrm>
            <a:off x="235044" y="478413"/>
            <a:ext cx="121058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ja-JP" sz="2400" smtClean="0">
                <a:latin typeface="Calibri" pitchFamily="34" charset="0"/>
                <a:cs typeface="Calibri" pitchFamily="34" charset="0"/>
              </a:rPr>
              <a:t>Purpose</a:t>
            </a:r>
            <a:endParaRPr lang="ja-JP" altLang="en-US" sz="2400">
              <a:latin typeface="Calibri" pitchFamily="34" charset="0"/>
              <a:cs typeface="Calibri" pitchFamily="34" charset="0"/>
            </a:endParaRPr>
          </a:p>
        </p:txBody>
      </p:sp>
      <p:sp>
        <p:nvSpPr>
          <p:cNvPr id="42" name="Text Box 3"/>
          <p:cNvSpPr txBox="1">
            <a:spLocks noChangeArrowheads="1"/>
          </p:cNvSpPr>
          <p:nvPr/>
        </p:nvSpPr>
        <p:spPr bwMode="auto">
          <a:xfrm>
            <a:off x="323528" y="910461"/>
            <a:ext cx="8135937"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US" altLang="ja-JP" sz="2000" dirty="0" smtClean="0">
                <a:latin typeface="Calibri" pitchFamily="34" charset="0"/>
                <a:cs typeface="Calibri" pitchFamily="34" charset="0"/>
              </a:rPr>
              <a:t>To investigate </a:t>
            </a:r>
            <a:r>
              <a:rPr lang="en-US" altLang="ja-JP" sz="2000" dirty="0">
                <a:latin typeface="Calibri" pitchFamily="34" charset="0"/>
                <a:cs typeface="Calibri" pitchFamily="34" charset="0"/>
              </a:rPr>
              <a:t>the effect </a:t>
            </a:r>
            <a:r>
              <a:rPr lang="en-US" altLang="ja-JP" sz="2000" dirty="0" smtClean="0">
                <a:latin typeface="Calibri" pitchFamily="34" charset="0"/>
                <a:cs typeface="Calibri" pitchFamily="34" charset="0"/>
              </a:rPr>
              <a:t>of puzzle action games on autonomic activities and subjective affect, during various social situation.     </a:t>
            </a:r>
            <a:endParaRPr lang="en-US" altLang="ja-JP" sz="2000" dirty="0">
              <a:latin typeface="Calibri" pitchFamily="34" charset="0"/>
              <a:cs typeface="Calibri" pitchFamily="34" charset="0"/>
            </a:endParaRPr>
          </a:p>
        </p:txBody>
      </p:sp>
      <p:sp>
        <p:nvSpPr>
          <p:cNvPr id="43" name="円/楕円 42"/>
          <p:cNvSpPr/>
          <p:nvPr/>
        </p:nvSpPr>
        <p:spPr>
          <a:xfrm>
            <a:off x="8242838" y="5916328"/>
            <a:ext cx="121815" cy="121815"/>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itchFamily="34" charset="0"/>
              <a:cs typeface="Calibri" pitchFamily="34" charset="0"/>
            </a:endParaRPr>
          </a:p>
        </p:txBody>
      </p:sp>
      <p:grpSp>
        <p:nvGrpSpPr>
          <p:cNvPr id="2" name="グループ化 1"/>
          <p:cNvGrpSpPr/>
          <p:nvPr/>
        </p:nvGrpSpPr>
        <p:grpSpPr>
          <a:xfrm>
            <a:off x="6444208" y="4257260"/>
            <a:ext cx="1492911" cy="539892"/>
            <a:chOff x="6729726" y="3917525"/>
            <a:chExt cx="1492911" cy="539892"/>
          </a:xfrm>
        </p:grpSpPr>
        <p:sp>
          <p:nvSpPr>
            <p:cNvPr id="11" name="正方形/長方形 10"/>
            <p:cNvSpPr/>
            <p:nvPr/>
          </p:nvSpPr>
          <p:spPr>
            <a:xfrm>
              <a:off x="6729726" y="3947673"/>
              <a:ext cx="1492070" cy="20566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itchFamily="34" charset="0"/>
                <a:cs typeface="Calibri" pitchFamily="34" charset="0"/>
              </a:endParaRPr>
            </a:p>
          </p:txBody>
        </p:sp>
        <p:sp>
          <p:nvSpPr>
            <p:cNvPr id="12" name="円/楕円 11"/>
            <p:cNvSpPr/>
            <p:nvPr/>
          </p:nvSpPr>
          <p:spPr>
            <a:xfrm>
              <a:off x="6804248" y="3988863"/>
              <a:ext cx="121815" cy="121815"/>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itchFamily="34" charset="0"/>
                <a:cs typeface="Calibri" pitchFamily="34" charset="0"/>
              </a:endParaRPr>
            </a:p>
          </p:txBody>
        </p:sp>
        <p:sp>
          <p:nvSpPr>
            <p:cNvPr id="13" name="正方形/長方形 12"/>
            <p:cNvSpPr/>
            <p:nvPr/>
          </p:nvSpPr>
          <p:spPr>
            <a:xfrm>
              <a:off x="6866040" y="3917525"/>
              <a:ext cx="953915" cy="276999"/>
            </a:xfrm>
            <a:prstGeom prst="rect">
              <a:avLst/>
            </a:prstGeom>
          </p:spPr>
          <p:txBody>
            <a:bodyPr wrap="none">
              <a:spAutoFit/>
            </a:bodyPr>
            <a:lstStyle/>
            <a:p>
              <a:r>
                <a:rPr lang="en-US" altLang="ja-JP" sz="1200" smtClean="0">
                  <a:latin typeface="Calibri" pitchFamily="34" charset="0"/>
                  <a:cs typeface="Calibri" pitchFamily="34" charset="0"/>
                </a:rPr>
                <a:t>:Affect Scale</a:t>
              </a:r>
              <a:endParaRPr lang="ja-JP" altLang="en-US" sz="1200">
                <a:latin typeface="Calibri" pitchFamily="34" charset="0"/>
                <a:cs typeface="Calibri" pitchFamily="34" charset="0"/>
              </a:endParaRPr>
            </a:p>
          </p:txBody>
        </p:sp>
        <p:sp>
          <p:nvSpPr>
            <p:cNvPr id="46" name="正方形/長方形 45"/>
            <p:cNvSpPr/>
            <p:nvPr/>
          </p:nvSpPr>
          <p:spPr>
            <a:xfrm>
              <a:off x="6730567" y="4210566"/>
              <a:ext cx="1492070" cy="20566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itchFamily="34" charset="0"/>
                <a:cs typeface="Calibri" pitchFamily="34" charset="0"/>
              </a:endParaRPr>
            </a:p>
          </p:txBody>
        </p:sp>
        <p:sp>
          <p:nvSpPr>
            <p:cNvPr id="47" name="円/楕円 46"/>
            <p:cNvSpPr/>
            <p:nvPr/>
          </p:nvSpPr>
          <p:spPr>
            <a:xfrm>
              <a:off x="6805089" y="4251756"/>
              <a:ext cx="121815" cy="121815"/>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alibri" pitchFamily="34" charset="0"/>
                <a:cs typeface="Calibri" pitchFamily="34" charset="0"/>
              </a:endParaRPr>
            </a:p>
          </p:txBody>
        </p:sp>
        <p:sp>
          <p:nvSpPr>
            <p:cNvPr id="48" name="正方形/長方形 47"/>
            <p:cNvSpPr/>
            <p:nvPr/>
          </p:nvSpPr>
          <p:spPr>
            <a:xfrm>
              <a:off x="6866881" y="4180418"/>
              <a:ext cx="1355756" cy="276999"/>
            </a:xfrm>
            <a:prstGeom prst="rect">
              <a:avLst/>
            </a:prstGeom>
          </p:spPr>
          <p:txBody>
            <a:bodyPr wrap="none">
              <a:spAutoFit/>
            </a:bodyPr>
            <a:lstStyle/>
            <a:p>
              <a:r>
                <a:rPr lang="en-US" altLang="ja-JP" sz="1200" dirty="0">
                  <a:latin typeface="Calibri" pitchFamily="34" charset="0"/>
                  <a:cs typeface="Calibri" pitchFamily="34" charset="0"/>
                </a:rPr>
                <a:t>: Game experience</a:t>
              </a:r>
              <a:endParaRPr lang="ja-JP" altLang="en-US" sz="1200" dirty="0">
                <a:latin typeface="Calibri" pitchFamily="34" charset="0"/>
                <a:cs typeface="Calibri" pitchFamily="34" charset="0"/>
              </a:endParaRPr>
            </a:p>
          </p:txBody>
        </p:sp>
      </p:grpSp>
    </p:spTree>
    <p:extLst>
      <p:ext uri="{BB962C8B-B14F-4D97-AF65-F5344CB8AC3E}">
        <p14:creationId xmlns:p14="http://schemas.microsoft.com/office/powerpoint/2010/main" xmlns="" val="37561029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3"/>
          <p:cNvSpPr txBox="1">
            <a:spLocks noChangeArrowheads="1"/>
          </p:cNvSpPr>
          <p:nvPr/>
        </p:nvSpPr>
        <p:spPr bwMode="auto">
          <a:xfrm>
            <a:off x="323528" y="188640"/>
            <a:ext cx="3816424"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altLang="ja-JP" sz="2400">
                <a:latin typeface="Calibri" pitchFamily="34" charset="0"/>
                <a:cs typeface="Calibri" pitchFamily="34" charset="0"/>
              </a:rPr>
              <a:t>Psychological </a:t>
            </a:r>
            <a:r>
              <a:rPr lang="en-US" altLang="ja-JP" sz="2400" smtClean="0">
                <a:latin typeface="Calibri" pitchFamily="34" charset="0"/>
                <a:cs typeface="Calibri" pitchFamily="34" charset="0"/>
              </a:rPr>
              <a:t>measures</a:t>
            </a:r>
            <a:r>
              <a:rPr lang="ja-JP" altLang="en-US" sz="2400" smtClean="0">
                <a:latin typeface="Calibri" pitchFamily="34" charset="0"/>
                <a:cs typeface="Calibri" pitchFamily="34" charset="0"/>
              </a:rPr>
              <a:t>：</a:t>
            </a:r>
            <a:endParaRPr lang="en-US" altLang="ja-JP" sz="2400">
              <a:latin typeface="Calibri" pitchFamily="34" charset="0"/>
              <a:cs typeface="Calibri" pitchFamily="34" charset="0"/>
            </a:endParaRPr>
          </a:p>
        </p:txBody>
      </p:sp>
      <p:pic>
        <p:nvPicPr>
          <p:cNvPr id="38" name="Picture 1"/>
          <p:cNvPicPr>
            <a:picLocks noChangeAspect="1" noChangeArrowheads="1"/>
          </p:cNvPicPr>
          <p:nvPr/>
        </p:nvPicPr>
        <p:blipFill>
          <a:blip r:embed="rId3" cstate="print"/>
          <a:srcRect/>
          <a:stretch>
            <a:fillRect/>
          </a:stretch>
        </p:blipFill>
        <p:spPr bwMode="auto">
          <a:xfrm>
            <a:off x="539552" y="3255545"/>
            <a:ext cx="2130214" cy="3291585"/>
          </a:xfrm>
          <a:prstGeom prst="rect">
            <a:avLst/>
          </a:prstGeom>
          <a:noFill/>
          <a:ln w="9525">
            <a:noFill/>
            <a:miter lim="800000"/>
            <a:headEnd/>
            <a:tailEnd/>
          </a:ln>
        </p:spPr>
      </p:pic>
      <p:sp>
        <p:nvSpPr>
          <p:cNvPr id="10" name="Text Box 3"/>
          <p:cNvSpPr txBox="1">
            <a:spLocks noChangeArrowheads="1"/>
          </p:cNvSpPr>
          <p:nvPr/>
        </p:nvSpPr>
        <p:spPr bwMode="auto">
          <a:xfrm>
            <a:off x="323528" y="2771636"/>
            <a:ext cx="3816424"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altLang="ja-JP" sz="2400" smtClean="0">
                <a:latin typeface="Calibri" pitchFamily="34" charset="0"/>
                <a:cs typeface="Calibri" pitchFamily="34" charset="0"/>
              </a:rPr>
              <a:t>Pysiological measures</a:t>
            </a:r>
            <a:r>
              <a:rPr lang="ja-JP" altLang="en-US" sz="2400" smtClean="0">
                <a:latin typeface="Calibri" pitchFamily="34" charset="0"/>
                <a:cs typeface="Calibri" pitchFamily="34" charset="0"/>
              </a:rPr>
              <a:t>：</a:t>
            </a:r>
            <a:endParaRPr lang="en-US" altLang="ja-JP" sz="2400">
              <a:latin typeface="Calibri" pitchFamily="34" charset="0"/>
              <a:cs typeface="Calibri" pitchFamily="34" charset="0"/>
            </a:endParaRPr>
          </a:p>
        </p:txBody>
      </p:sp>
      <p:sp>
        <p:nvSpPr>
          <p:cNvPr id="2" name="テキスト ボックス 1"/>
          <p:cNvSpPr txBox="1"/>
          <p:nvPr/>
        </p:nvSpPr>
        <p:spPr>
          <a:xfrm>
            <a:off x="551675" y="692696"/>
            <a:ext cx="8097603" cy="1015663"/>
          </a:xfrm>
          <a:prstGeom prst="rect">
            <a:avLst/>
          </a:prstGeom>
          <a:noFill/>
        </p:spPr>
        <p:txBody>
          <a:bodyPr wrap="square" rtlCol="0">
            <a:spAutoFit/>
          </a:bodyPr>
          <a:lstStyle/>
          <a:p>
            <a:pPr algn="just"/>
            <a:r>
              <a:rPr lang="en-US" altLang="ja-JP" sz="2000" dirty="0">
                <a:latin typeface="Calibri" pitchFamily="34" charset="0"/>
                <a:cs typeface="Calibri" pitchFamily="34" charset="0"/>
              </a:rPr>
              <a:t>1</a:t>
            </a:r>
            <a:r>
              <a:rPr lang="en-US" altLang="ja-JP" sz="2000" dirty="0" smtClean="0">
                <a:latin typeface="Calibri" pitchFamily="34" charset="0"/>
                <a:cs typeface="Calibri" pitchFamily="34" charset="0"/>
              </a:rPr>
              <a:t>. General </a:t>
            </a:r>
            <a:r>
              <a:rPr lang="en-US" altLang="ja-JP" sz="2000" dirty="0">
                <a:latin typeface="Calibri" pitchFamily="34" charset="0"/>
                <a:cs typeface="Calibri" pitchFamily="34" charset="0"/>
              </a:rPr>
              <a:t>Affect Scale, consisted of 24 adjective-items that were arranged in three dimensions, Positive </a:t>
            </a:r>
            <a:r>
              <a:rPr lang="en-US" altLang="ja-JP" sz="2000" dirty="0" smtClean="0">
                <a:latin typeface="Calibri" pitchFamily="34" charset="0"/>
                <a:cs typeface="Calibri" pitchFamily="34" charset="0"/>
              </a:rPr>
              <a:t>affect (PA), </a:t>
            </a:r>
            <a:r>
              <a:rPr lang="en-US" altLang="ja-JP" sz="2000" dirty="0">
                <a:latin typeface="Calibri" pitchFamily="34" charset="0"/>
                <a:cs typeface="Calibri" pitchFamily="34" charset="0"/>
              </a:rPr>
              <a:t>Negative </a:t>
            </a:r>
            <a:r>
              <a:rPr lang="en-US" altLang="ja-JP" sz="2000" dirty="0" smtClean="0">
                <a:latin typeface="Calibri" pitchFamily="34" charset="0"/>
                <a:cs typeface="Calibri" pitchFamily="34" charset="0"/>
              </a:rPr>
              <a:t>affect (NA), </a:t>
            </a:r>
            <a:r>
              <a:rPr lang="en-US" altLang="ja-JP" sz="2000" dirty="0">
                <a:latin typeface="Calibri" pitchFamily="34" charset="0"/>
                <a:cs typeface="Calibri" pitchFamily="34" charset="0"/>
              </a:rPr>
              <a:t>and </a:t>
            </a:r>
            <a:r>
              <a:rPr lang="en-US" altLang="ja-JP" sz="2000" dirty="0" smtClean="0">
                <a:latin typeface="Calibri" pitchFamily="34" charset="0"/>
                <a:cs typeface="Calibri" pitchFamily="34" charset="0"/>
              </a:rPr>
              <a:t>Calm affect (CA) (</a:t>
            </a:r>
            <a:r>
              <a:rPr lang="en-US" altLang="ja-JP" sz="2000" dirty="0">
                <a:latin typeface="Calibri" pitchFamily="34" charset="0"/>
                <a:cs typeface="Calibri" pitchFamily="34" charset="0"/>
              </a:rPr>
              <a:t>Ogawa, </a:t>
            </a:r>
            <a:r>
              <a:rPr lang="en-US" altLang="ja-JP" sz="2000" dirty="0" err="1">
                <a:latin typeface="Calibri" pitchFamily="34" charset="0"/>
                <a:cs typeface="Calibri" pitchFamily="34" charset="0"/>
              </a:rPr>
              <a:t>Monchi</a:t>
            </a:r>
            <a:r>
              <a:rPr lang="en-US" altLang="ja-JP" sz="2000" dirty="0">
                <a:latin typeface="Calibri" pitchFamily="34" charset="0"/>
                <a:cs typeface="Calibri" pitchFamily="34" charset="0"/>
              </a:rPr>
              <a:t>, </a:t>
            </a:r>
            <a:r>
              <a:rPr lang="en-US" altLang="ja-JP" sz="2000" dirty="0" err="1">
                <a:latin typeface="Calibri" pitchFamily="34" charset="0"/>
                <a:cs typeface="Calibri" pitchFamily="34" charset="0"/>
              </a:rPr>
              <a:t>Kikuya</a:t>
            </a:r>
            <a:r>
              <a:rPr lang="en-US" altLang="ja-JP" sz="2000" dirty="0">
                <a:latin typeface="Calibri" pitchFamily="34" charset="0"/>
                <a:cs typeface="Calibri" pitchFamily="34" charset="0"/>
              </a:rPr>
              <a:t> &amp; Suzuki,2000</a:t>
            </a:r>
            <a:r>
              <a:rPr lang="en-US" altLang="ja-JP" sz="2000" dirty="0" smtClean="0">
                <a:latin typeface="Calibri" pitchFamily="34" charset="0"/>
                <a:cs typeface="Calibri" pitchFamily="34" charset="0"/>
              </a:rPr>
              <a:t>).</a:t>
            </a:r>
            <a:endParaRPr kumimoji="1" lang="ja-JP" altLang="en-US" sz="2000" dirty="0">
              <a:latin typeface="Calibri" pitchFamily="34" charset="0"/>
              <a:cs typeface="Calibri" pitchFamily="34" charset="0"/>
            </a:endParaRPr>
          </a:p>
        </p:txBody>
      </p:sp>
      <p:sp>
        <p:nvSpPr>
          <p:cNvPr id="12" name="テキスト ボックス 11"/>
          <p:cNvSpPr txBox="1"/>
          <p:nvPr/>
        </p:nvSpPr>
        <p:spPr>
          <a:xfrm>
            <a:off x="551675" y="1765265"/>
            <a:ext cx="8097603" cy="1015663"/>
          </a:xfrm>
          <a:prstGeom prst="rect">
            <a:avLst/>
          </a:prstGeom>
          <a:noFill/>
        </p:spPr>
        <p:txBody>
          <a:bodyPr wrap="square" rtlCol="0">
            <a:spAutoFit/>
          </a:bodyPr>
          <a:lstStyle/>
          <a:p>
            <a:pPr algn="just">
              <a:defRPr/>
            </a:pPr>
            <a:r>
              <a:rPr lang="en-US" altLang="ja-JP" sz="2000" dirty="0">
                <a:latin typeface="Calibri" pitchFamily="34" charset="0"/>
                <a:cs typeface="Calibri" pitchFamily="34" charset="0"/>
              </a:rPr>
              <a:t>2</a:t>
            </a:r>
            <a:r>
              <a:rPr lang="en-US" altLang="ja-JP" sz="2000" dirty="0" smtClean="0">
                <a:latin typeface="Calibri" pitchFamily="34" charset="0"/>
                <a:cs typeface="Calibri" pitchFamily="34" charset="0"/>
              </a:rPr>
              <a:t>. Original </a:t>
            </a:r>
            <a:r>
              <a:rPr lang="en-US" altLang="ja-JP" sz="2000" dirty="0">
                <a:latin typeface="Calibri" pitchFamily="34" charset="0"/>
                <a:cs typeface="Calibri" pitchFamily="34" charset="0"/>
              </a:rPr>
              <a:t>Game experience questionnaire, </a:t>
            </a:r>
            <a:r>
              <a:rPr lang="en-US" altLang="ja-JP" sz="2000" dirty="0" smtClean="0">
                <a:latin typeface="Calibri" pitchFamily="34" charset="0"/>
                <a:cs typeface="Calibri" pitchFamily="34" charset="0"/>
              </a:rPr>
              <a:t>consisted of </a:t>
            </a:r>
            <a:r>
              <a:rPr lang="en-US" altLang="ja-JP" sz="2000" dirty="0">
                <a:latin typeface="Calibri" pitchFamily="34" charset="0"/>
                <a:cs typeface="Calibri" pitchFamily="34" charset="0"/>
              </a:rPr>
              <a:t>following </a:t>
            </a:r>
            <a:r>
              <a:rPr lang="en-US" altLang="ja-JP" sz="2000" dirty="0" smtClean="0">
                <a:latin typeface="Calibri" pitchFamily="34" charset="0"/>
                <a:cs typeface="Calibri" pitchFamily="34" charset="0"/>
              </a:rPr>
              <a:t>six </a:t>
            </a:r>
            <a:r>
              <a:rPr lang="en-US" altLang="ja-JP" sz="2000" dirty="0">
                <a:latin typeface="Calibri" pitchFamily="34" charset="0"/>
                <a:cs typeface="Calibri" pitchFamily="34" charset="0"/>
              </a:rPr>
              <a:t>items, ”had </a:t>
            </a:r>
            <a:r>
              <a:rPr lang="en-US" altLang="ja-JP" sz="2000" dirty="0" smtClean="0">
                <a:latin typeface="Calibri" pitchFamily="34" charset="0"/>
                <a:cs typeface="Calibri" pitchFamily="34" charset="0"/>
              </a:rPr>
              <a:t>fun,” ”</a:t>
            </a:r>
            <a:r>
              <a:rPr lang="en-US" altLang="ja-JP" sz="2000" dirty="0">
                <a:latin typeface="Calibri" pitchFamily="34" charset="0"/>
                <a:cs typeface="Calibri" pitchFamily="34" charset="0"/>
              </a:rPr>
              <a:t>felt </a:t>
            </a:r>
            <a:r>
              <a:rPr lang="en-US" altLang="ja-JP" sz="2000" dirty="0" smtClean="0">
                <a:latin typeface="Calibri" pitchFamily="34" charset="0"/>
                <a:cs typeface="Calibri" pitchFamily="34" charset="0"/>
              </a:rPr>
              <a:t>heart pounding,” “was </a:t>
            </a:r>
            <a:r>
              <a:rPr lang="en-US" altLang="ja-JP" sz="2000" dirty="0" smtClean="0"/>
              <a:t>caught </a:t>
            </a:r>
            <a:r>
              <a:rPr lang="en-US" altLang="ja-JP" sz="2000" dirty="0" smtClean="0">
                <a:latin typeface="Calibri" pitchFamily="34" charset="0"/>
                <a:cs typeface="Calibri" pitchFamily="34" charset="0"/>
              </a:rPr>
              <a:t>up,” “concentrated,” </a:t>
            </a:r>
            <a:r>
              <a:rPr lang="en-US" altLang="ja-JP" sz="2000" dirty="0">
                <a:latin typeface="Calibri" pitchFamily="34" charset="0"/>
                <a:cs typeface="Calibri" pitchFamily="34" charset="0"/>
              </a:rPr>
              <a:t>“felt the </a:t>
            </a:r>
            <a:r>
              <a:rPr lang="en-US" altLang="ja-JP" sz="2000" dirty="0" smtClean="0">
                <a:latin typeface="Calibri" pitchFamily="34" charset="0"/>
                <a:cs typeface="Calibri" pitchFamily="34" charset="0"/>
              </a:rPr>
              <a:t>excitement,” “was </a:t>
            </a:r>
            <a:r>
              <a:rPr lang="en-US" altLang="ja-JP" sz="2000" dirty="0">
                <a:latin typeface="Calibri" pitchFamily="34" charset="0"/>
                <a:cs typeface="Calibri" pitchFamily="34" charset="0"/>
              </a:rPr>
              <a:t>fired up”.</a:t>
            </a:r>
          </a:p>
        </p:txBody>
      </p:sp>
      <p:sp>
        <p:nvSpPr>
          <p:cNvPr id="3" name="正方形/長方形 2"/>
          <p:cNvSpPr/>
          <p:nvPr/>
        </p:nvSpPr>
        <p:spPr>
          <a:xfrm>
            <a:off x="2843808" y="3286725"/>
            <a:ext cx="5688632" cy="1015663"/>
          </a:xfrm>
          <a:prstGeom prst="rect">
            <a:avLst/>
          </a:prstGeom>
        </p:spPr>
        <p:txBody>
          <a:bodyPr wrap="square">
            <a:spAutoFit/>
          </a:bodyPr>
          <a:lstStyle/>
          <a:p>
            <a:pPr algn="just"/>
            <a:r>
              <a:rPr lang="en-US" altLang="ja-JP" sz="2000" dirty="0" smtClean="0">
                <a:latin typeface="Calibri" pitchFamily="34" charset="0"/>
                <a:cs typeface="Calibri" pitchFamily="34" charset="0"/>
              </a:rPr>
              <a:t>1. Heart rate (</a:t>
            </a:r>
            <a:r>
              <a:rPr lang="en-US" altLang="ja-JP" sz="2000" dirty="0">
                <a:latin typeface="Calibri" pitchFamily="34" charset="0"/>
                <a:cs typeface="Calibri" pitchFamily="34" charset="0"/>
              </a:rPr>
              <a:t>HR), recorded with </a:t>
            </a:r>
            <a:r>
              <a:rPr lang="en-US" altLang="ja-JP" sz="2000" dirty="0" smtClean="0">
                <a:latin typeface="Calibri" pitchFamily="34" charset="0"/>
                <a:cs typeface="Calibri" pitchFamily="34" charset="0"/>
              </a:rPr>
              <a:t>a general purpose bio-information amplifier </a:t>
            </a:r>
            <a:r>
              <a:rPr lang="en-US" altLang="ja-JP" sz="2000" dirty="0">
                <a:latin typeface="Calibri" pitchFamily="34" charset="0"/>
                <a:cs typeface="Calibri" pitchFamily="34" charset="0"/>
              </a:rPr>
              <a:t>AB-621G </a:t>
            </a:r>
            <a:r>
              <a:rPr lang="en-US" altLang="ja-JP" sz="2000" dirty="0" smtClean="0">
                <a:latin typeface="Calibri" pitchFamily="34" charset="0"/>
                <a:cs typeface="Calibri" pitchFamily="34" charset="0"/>
              </a:rPr>
              <a:t>(</a:t>
            </a:r>
            <a:r>
              <a:rPr lang="en-US" altLang="ja-JP" sz="2000" dirty="0" err="1" smtClean="0">
                <a:latin typeface="Calibri" pitchFamily="34" charset="0"/>
                <a:cs typeface="Calibri" pitchFamily="34" charset="0"/>
              </a:rPr>
              <a:t>Nihonkoden</a:t>
            </a:r>
            <a:r>
              <a:rPr lang="en-US" altLang="ja-JP" sz="2000" dirty="0" smtClean="0">
                <a:latin typeface="Calibri" pitchFamily="34" charset="0"/>
                <a:cs typeface="Calibri" pitchFamily="34" charset="0"/>
              </a:rPr>
              <a:t>, Japan).</a:t>
            </a:r>
            <a:endParaRPr lang="en-US" altLang="ja-JP" sz="2000" dirty="0">
              <a:latin typeface="Calibri" pitchFamily="34" charset="0"/>
              <a:cs typeface="Calibri" pitchFamily="34" charset="0"/>
            </a:endParaRPr>
          </a:p>
        </p:txBody>
      </p:sp>
      <p:sp>
        <p:nvSpPr>
          <p:cNvPr id="14" name="正方形/長方形 13"/>
          <p:cNvSpPr/>
          <p:nvPr/>
        </p:nvSpPr>
        <p:spPr>
          <a:xfrm>
            <a:off x="2843808" y="4293096"/>
            <a:ext cx="5573442" cy="1015663"/>
          </a:xfrm>
          <a:prstGeom prst="rect">
            <a:avLst/>
          </a:prstGeom>
        </p:spPr>
        <p:txBody>
          <a:bodyPr wrap="square">
            <a:spAutoFit/>
          </a:bodyPr>
          <a:lstStyle/>
          <a:p>
            <a:pPr algn="just"/>
            <a:r>
              <a:rPr lang="en-US" altLang="ja-JP" sz="2000" dirty="0" smtClean="0">
                <a:latin typeface="Calibri" pitchFamily="34" charset="0"/>
                <a:cs typeface="Calibri" pitchFamily="34" charset="0"/>
              </a:rPr>
              <a:t>2. Skin conductance (</a:t>
            </a:r>
            <a:r>
              <a:rPr lang="en-US" altLang="ja-JP" sz="2000" dirty="0">
                <a:latin typeface="Calibri" pitchFamily="34" charset="0"/>
                <a:cs typeface="Calibri" pitchFamily="34" charset="0"/>
              </a:rPr>
              <a:t>SC</a:t>
            </a:r>
            <a:r>
              <a:rPr lang="en-US" altLang="ja-JP" sz="2000" dirty="0" smtClean="0">
                <a:latin typeface="Calibri" pitchFamily="34" charset="0"/>
                <a:cs typeface="Calibri" pitchFamily="34" charset="0"/>
              </a:rPr>
              <a:t>), recorded from </a:t>
            </a:r>
            <a:r>
              <a:rPr lang="en-US" altLang="ja-JP" sz="2000" dirty="0">
                <a:latin typeface="Calibri" pitchFamily="34" charset="0"/>
                <a:cs typeface="Calibri" pitchFamily="34" charset="0"/>
              </a:rPr>
              <a:t>fourth </a:t>
            </a:r>
            <a:r>
              <a:rPr lang="en-US" altLang="ja-JP" sz="2000" dirty="0" smtClean="0">
                <a:latin typeface="Calibri" pitchFamily="34" charset="0"/>
                <a:cs typeface="Calibri" pitchFamily="34" charset="0"/>
              </a:rPr>
              <a:t>and fifth finger of the non-dominant hand with a skin conductance amplifier DA-3 (Vega Systems, Japan).</a:t>
            </a:r>
            <a:endParaRPr lang="en-US" altLang="ja-JP" sz="2000" dirty="0">
              <a:latin typeface="Calibri" pitchFamily="34" charset="0"/>
              <a:cs typeface="Calibri" pitchFamily="34" charset="0"/>
            </a:endParaRPr>
          </a:p>
        </p:txBody>
      </p:sp>
      <p:sp>
        <p:nvSpPr>
          <p:cNvPr id="15" name="正方形/長方形 14"/>
          <p:cNvSpPr/>
          <p:nvPr/>
        </p:nvSpPr>
        <p:spPr>
          <a:xfrm>
            <a:off x="2843808" y="5365665"/>
            <a:ext cx="5688632" cy="1015663"/>
          </a:xfrm>
          <a:prstGeom prst="rect">
            <a:avLst/>
          </a:prstGeom>
        </p:spPr>
        <p:txBody>
          <a:bodyPr wrap="square">
            <a:spAutoFit/>
          </a:bodyPr>
          <a:lstStyle/>
          <a:p>
            <a:pPr algn="just"/>
            <a:r>
              <a:rPr lang="en-US" altLang="ja-JP" sz="2000" dirty="0" smtClean="0">
                <a:latin typeface="Calibri" pitchFamily="34" charset="0"/>
                <a:cs typeface="Calibri" pitchFamily="34" charset="0"/>
              </a:rPr>
              <a:t>3. Finger </a:t>
            </a:r>
            <a:r>
              <a:rPr lang="en-US" altLang="ja-JP" sz="2000" dirty="0">
                <a:latin typeface="Calibri" pitchFamily="34" charset="0"/>
                <a:cs typeface="Calibri" pitchFamily="34" charset="0"/>
              </a:rPr>
              <a:t>blood </a:t>
            </a:r>
            <a:r>
              <a:rPr lang="en-US" altLang="ja-JP" sz="2000" dirty="0" smtClean="0">
                <a:latin typeface="Calibri" pitchFamily="34" charset="0"/>
                <a:cs typeface="Calibri" pitchFamily="34" charset="0"/>
              </a:rPr>
              <a:t>flow (</a:t>
            </a:r>
            <a:r>
              <a:rPr lang="en-US" altLang="ja-JP" sz="2000" dirty="0">
                <a:latin typeface="Calibri" pitchFamily="34" charset="0"/>
                <a:cs typeface="Calibri" pitchFamily="34" charset="0"/>
              </a:rPr>
              <a:t>FBF</a:t>
            </a:r>
            <a:r>
              <a:rPr lang="en-US" altLang="ja-JP" sz="2000" dirty="0" smtClean="0">
                <a:latin typeface="Calibri" pitchFamily="34" charset="0"/>
                <a:cs typeface="Calibri" pitchFamily="34" charset="0"/>
              </a:rPr>
              <a:t>), </a:t>
            </a:r>
            <a:r>
              <a:rPr lang="en-US" altLang="ja-JP" sz="2000" dirty="0">
                <a:latin typeface="Calibri" pitchFamily="34" charset="0"/>
                <a:cs typeface="Calibri" pitchFamily="34" charset="0"/>
              </a:rPr>
              <a:t>recorded from </a:t>
            </a:r>
            <a:r>
              <a:rPr lang="en-US" altLang="ja-JP" sz="2000" dirty="0" smtClean="0">
                <a:latin typeface="Calibri" pitchFamily="34" charset="0"/>
                <a:cs typeface="Calibri" pitchFamily="34" charset="0"/>
              </a:rPr>
              <a:t>fourth </a:t>
            </a:r>
            <a:r>
              <a:rPr lang="en-US" altLang="ja-JP" sz="2000" dirty="0">
                <a:latin typeface="Calibri" pitchFamily="34" charset="0"/>
                <a:cs typeface="Calibri" pitchFamily="34" charset="0"/>
              </a:rPr>
              <a:t>finger of the non-dominant hand with </a:t>
            </a:r>
            <a:r>
              <a:rPr lang="en-US" altLang="ja-JP" sz="2000" dirty="0" smtClean="0">
                <a:latin typeface="Calibri" pitchFamily="34" charset="0"/>
                <a:cs typeface="Calibri" pitchFamily="34" charset="0"/>
              </a:rPr>
              <a:t>a laser </a:t>
            </a:r>
            <a:r>
              <a:rPr lang="en-US" altLang="ja-JP" sz="2000" dirty="0" err="1" smtClean="0">
                <a:latin typeface="Calibri" pitchFamily="34" charset="0"/>
                <a:cs typeface="Calibri" pitchFamily="34" charset="0"/>
              </a:rPr>
              <a:t>doppler</a:t>
            </a:r>
            <a:r>
              <a:rPr lang="en-US" altLang="ja-JP" sz="2000" dirty="0" smtClean="0">
                <a:latin typeface="Calibri" pitchFamily="34" charset="0"/>
                <a:cs typeface="Calibri" pitchFamily="34" charset="0"/>
              </a:rPr>
              <a:t> </a:t>
            </a:r>
            <a:r>
              <a:rPr lang="en-US" altLang="ja-JP" sz="2000" dirty="0" err="1" smtClean="0">
                <a:latin typeface="Calibri" pitchFamily="34" charset="0"/>
                <a:cs typeface="Calibri" pitchFamily="34" charset="0"/>
              </a:rPr>
              <a:t>flowmetry</a:t>
            </a:r>
            <a:r>
              <a:rPr lang="en-US" altLang="ja-JP" sz="2000" dirty="0" smtClean="0">
                <a:latin typeface="Calibri" pitchFamily="34" charset="0"/>
                <a:cs typeface="Calibri" pitchFamily="34" charset="0"/>
              </a:rPr>
              <a:t> FLO-C1 (</a:t>
            </a:r>
            <a:r>
              <a:rPr lang="en-US" altLang="ja-JP" sz="2000" dirty="0" err="1" smtClean="0">
                <a:latin typeface="Calibri" pitchFamily="34" charset="0"/>
                <a:cs typeface="Calibri" pitchFamily="34" charset="0"/>
              </a:rPr>
              <a:t>Omegawave</a:t>
            </a:r>
            <a:r>
              <a:rPr lang="en-US" altLang="ja-JP" sz="2000" dirty="0" smtClean="0">
                <a:latin typeface="Calibri" pitchFamily="34" charset="0"/>
                <a:cs typeface="Calibri" pitchFamily="34" charset="0"/>
              </a:rPr>
              <a:t>, Japan).</a:t>
            </a:r>
            <a:endParaRPr lang="en-US" altLang="ja-JP" sz="2000" dirty="0">
              <a:latin typeface="Calibri" pitchFamily="34" charset="0"/>
              <a:cs typeface="Calibri" pitchFamily="34" charset="0"/>
            </a:endParaRPr>
          </a:p>
        </p:txBody>
      </p:sp>
    </p:spTree>
    <p:extLst>
      <p:ext uri="{BB962C8B-B14F-4D97-AF65-F5344CB8AC3E}">
        <p14:creationId xmlns:p14="http://schemas.microsoft.com/office/powerpoint/2010/main" xmlns="" val="15891201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65312" y="2708920"/>
            <a:ext cx="5695950" cy="3360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9940" name="Text Box 4"/>
          <p:cNvSpPr txBox="1">
            <a:spLocks noChangeArrowheads="1"/>
          </p:cNvSpPr>
          <p:nvPr/>
        </p:nvSpPr>
        <p:spPr bwMode="auto">
          <a:xfrm>
            <a:off x="231775" y="234950"/>
            <a:ext cx="3447932"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ja-JP" sz="2400" dirty="0" smtClean="0"/>
              <a:t>Result</a:t>
            </a:r>
            <a:r>
              <a:rPr lang="ja-JP" altLang="en-US" sz="2400" dirty="0" smtClean="0"/>
              <a:t>（</a:t>
            </a:r>
            <a:r>
              <a:rPr lang="en-US" altLang="ja-JP" sz="2400" dirty="0" smtClean="0"/>
              <a:t>Game experience</a:t>
            </a:r>
            <a:r>
              <a:rPr lang="ja-JP" altLang="en-US" sz="2400" dirty="0" smtClean="0"/>
              <a:t>）</a:t>
            </a:r>
            <a:endParaRPr lang="ja-JP" altLang="en-US" sz="2400" dirty="0"/>
          </a:p>
        </p:txBody>
      </p:sp>
      <p:sp>
        <p:nvSpPr>
          <p:cNvPr id="39941" name="Text Box 5"/>
          <p:cNvSpPr txBox="1">
            <a:spLocks noChangeArrowheads="1"/>
          </p:cNvSpPr>
          <p:nvPr/>
        </p:nvSpPr>
        <p:spPr bwMode="auto">
          <a:xfrm>
            <a:off x="396626" y="764704"/>
            <a:ext cx="8351838" cy="1015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marL="180975" indent="-180975" algn="just"/>
            <a:r>
              <a:rPr lang="ja-JP" altLang="en-US" sz="2000" dirty="0"/>
              <a:t>・</a:t>
            </a:r>
            <a:r>
              <a:rPr lang="en-US" altLang="ja-JP" sz="2000" dirty="0" smtClean="0"/>
              <a:t>Significant main effect </a:t>
            </a:r>
            <a:r>
              <a:rPr lang="en-US" altLang="ja-JP" sz="2000" dirty="0"/>
              <a:t>of </a:t>
            </a:r>
            <a:r>
              <a:rPr lang="en-US" altLang="ja-JP" sz="2000" dirty="0" smtClean="0"/>
              <a:t>condition (</a:t>
            </a:r>
            <a:r>
              <a:rPr lang="en-US" altLang="ja-JP" sz="2000" i="1" dirty="0"/>
              <a:t>F</a:t>
            </a:r>
            <a:r>
              <a:rPr lang="en-US" altLang="ja-JP" sz="2000" dirty="0"/>
              <a:t>(2,80)=63.2, </a:t>
            </a:r>
            <a:r>
              <a:rPr lang="en-US" altLang="ja-JP" sz="2000" i="1" dirty="0"/>
              <a:t>p</a:t>
            </a:r>
            <a:r>
              <a:rPr lang="en-US" altLang="ja-JP" sz="2000" dirty="0"/>
              <a:t>&lt;.001).</a:t>
            </a:r>
            <a:endParaRPr lang="en-US" altLang="ja-JP" sz="2000" dirty="0" smtClean="0"/>
          </a:p>
          <a:p>
            <a:pPr marL="180975" indent="-180975" algn="just"/>
            <a:r>
              <a:rPr lang="ja-JP" altLang="en-US" sz="2000" dirty="0" smtClean="0"/>
              <a:t>・</a:t>
            </a:r>
            <a:r>
              <a:rPr lang="en-US" altLang="ja-JP" sz="2000" dirty="0" smtClean="0"/>
              <a:t>Significant differences </a:t>
            </a:r>
            <a:r>
              <a:rPr lang="en-US" altLang="ja-JP" sz="2000" dirty="0"/>
              <a:t>were found between all of </a:t>
            </a:r>
            <a:r>
              <a:rPr lang="en-US" altLang="ja-JP" sz="2000" dirty="0" smtClean="0"/>
              <a:t>the conditions using </a:t>
            </a:r>
            <a:r>
              <a:rPr lang="en-US" altLang="ja-JP" sz="2000" dirty="0" err="1" smtClean="0"/>
              <a:t>Tukey’s</a:t>
            </a:r>
            <a:r>
              <a:rPr lang="en-US" altLang="ja-JP" sz="2000" dirty="0" smtClean="0"/>
              <a:t> HSD test</a:t>
            </a:r>
            <a:r>
              <a:rPr lang="ja-JP" altLang="en-US" sz="2000" dirty="0"/>
              <a:t> </a:t>
            </a:r>
            <a:r>
              <a:rPr lang="en-US" altLang="ja-JP" sz="2000" dirty="0" smtClean="0"/>
              <a:t>(</a:t>
            </a:r>
            <a:r>
              <a:rPr lang="en-US" altLang="ja-JP" sz="2000" i="1" dirty="0" smtClean="0"/>
              <a:t>p</a:t>
            </a:r>
            <a:r>
              <a:rPr lang="en-US" altLang="ja-JP" sz="2000" dirty="0" smtClean="0"/>
              <a:t>&lt;.01).</a:t>
            </a:r>
            <a:endParaRPr lang="ja-JP" altLang="en-US" sz="2000" dirty="0"/>
          </a:p>
        </p:txBody>
      </p:sp>
      <p:cxnSp>
        <p:nvCxnSpPr>
          <p:cNvPr id="39967" name="直線矢印コネクタ 39966"/>
          <p:cNvCxnSpPr/>
          <p:nvPr/>
        </p:nvCxnSpPr>
        <p:spPr>
          <a:xfrm>
            <a:off x="2611977" y="2779092"/>
            <a:ext cx="1943770" cy="0"/>
          </a:xfrm>
          <a:prstGeom prst="straightConnector1">
            <a:avLst/>
          </a:prstGeom>
          <a:ln w="508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4" name="直線矢印コネクタ 73"/>
          <p:cNvCxnSpPr/>
          <p:nvPr/>
        </p:nvCxnSpPr>
        <p:spPr>
          <a:xfrm>
            <a:off x="4627978" y="2779092"/>
            <a:ext cx="1943770" cy="0"/>
          </a:xfrm>
          <a:prstGeom prst="straightConnector1">
            <a:avLst/>
          </a:prstGeom>
          <a:ln w="508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5" name="直線矢印コネクタ 74"/>
          <p:cNvCxnSpPr/>
          <p:nvPr/>
        </p:nvCxnSpPr>
        <p:spPr>
          <a:xfrm>
            <a:off x="2589174" y="2364062"/>
            <a:ext cx="3982574" cy="0"/>
          </a:xfrm>
          <a:prstGeom prst="straightConnector1">
            <a:avLst/>
          </a:prstGeom>
          <a:ln w="508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34" name="テキスト ボックス 1033"/>
          <p:cNvSpPr txBox="1"/>
          <p:nvPr/>
        </p:nvSpPr>
        <p:spPr>
          <a:xfrm>
            <a:off x="4405478" y="1979548"/>
            <a:ext cx="415498" cy="369332"/>
          </a:xfrm>
          <a:prstGeom prst="rect">
            <a:avLst/>
          </a:prstGeom>
          <a:noFill/>
        </p:spPr>
        <p:txBody>
          <a:bodyPr wrap="none" rtlCol="0">
            <a:spAutoFit/>
          </a:bodyPr>
          <a:lstStyle/>
          <a:p>
            <a:r>
              <a:rPr kumimoji="1" lang="en-US" altLang="ja-JP" smtClean="0"/>
              <a:t>**</a:t>
            </a:r>
            <a:endParaRPr kumimoji="1" lang="ja-JP" altLang="en-US"/>
          </a:p>
        </p:txBody>
      </p:sp>
      <p:sp>
        <p:nvSpPr>
          <p:cNvPr id="78" name="テキスト ボックス 77"/>
          <p:cNvSpPr txBox="1"/>
          <p:nvPr/>
        </p:nvSpPr>
        <p:spPr>
          <a:xfrm>
            <a:off x="3439044" y="2438564"/>
            <a:ext cx="415498" cy="369332"/>
          </a:xfrm>
          <a:prstGeom prst="rect">
            <a:avLst/>
          </a:prstGeom>
          <a:noFill/>
        </p:spPr>
        <p:txBody>
          <a:bodyPr wrap="none" rtlCol="0">
            <a:spAutoFit/>
          </a:bodyPr>
          <a:lstStyle/>
          <a:p>
            <a:r>
              <a:rPr kumimoji="1" lang="en-US" altLang="ja-JP" smtClean="0"/>
              <a:t>**</a:t>
            </a:r>
            <a:endParaRPr kumimoji="1" lang="ja-JP" altLang="en-US"/>
          </a:p>
        </p:txBody>
      </p:sp>
      <p:sp>
        <p:nvSpPr>
          <p:cNvPr id="79" name="テキスト ボックス 78"/>
          <p:cNvSpPr txBox="1"/>
          <p:nvPr/>
        </p:nvSpPr>
        <p:spPr>
          <a:xfrm>
            <a:off x="5392114" y="2492896"/>
            <a:ext cx="415498" cy="369332"/>
          </a:xfrm>
          <a:prstGeom prst="rect">
            <a:avLst/>
          </a:prstGeom>
          <a:noFill/>
        </p:spPr>
        <p:txBody>
          <a:bodyPr wrap="none" rtlCol="0">
            <a:spAutoFit/>
          </a:bodyPr>
          <a:lstStyle/>
          <a:p>
            <a:r>
              <a:rPr kumimoji="1" lang="en-US" altLang="ja-JP" smtClean="0"/>
              <a:t>**</a:t>
            </a:r>
            <a:endParaRPr kumimoji="1" lang="ja-JP" altLang="en-US"/>
          </a:p>
        </p:txBody>
      </p:sp>
      <p:sp>
        <p:nvSpPr>
          <p:cNvPr id="80" name="Text Box 21"/>
          <p:cNvSpPr txBox="1">
            <a:spLocks noChangeArrowheads="1"/>
          </p:cNvSpPr>
          <p:nvPr/>
        </p:nvSpPr>
        <p:spPr bwMode="auto">
          <a:xfrm>
            <a:off x="1595289" y="6114782"/>
            <a:ext cx="5976663"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600" dirty="0" smtClean="0">
                <a:latin typeface="Calibri" pitchFamily="34" charset="0"/>
                <a:cs typeface="Calibri" pitchFamily="34" charset="0"/>
              </a:rPr>
              <a:t>Figure 1-2. Mean game experience score for each condition. </a:t>
            </a:r>
            <a:endParaRPr lang="ja-JP" altLang="en-US" sz="1600" dirty="0">
              <a:latin typeface="Calibri" pitchFamily="34" charset="0"/>
              <a:cs typeface="Calibri" pitchFamily="34" charset="0"/>
            </a:endParaRPr>
          </a:p>
        </p:txBody>
      </p:sp>
    </p:spTree>
    <p:extLst>
      <p:ext uri="{BB962C8B-B14F-4D97-AF65-F5344CB8AC3E}">
        <p14:creationId xmlns:p14="http://schemas.microsoft.com/office/powerpoint/2010/main" xmlns="" val="12530927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0" name="Picture 1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8864" y="3390925"/>
            <a:ext cx="2884487" cy="2846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61" name="Picture 1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63429" y="3390925"/>
            <a:ext cx="2884487" cy="2846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62" name="Picture 1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07993" y="3390925"/>
            <a:ext cx="2884487" cy="2846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 Box 4"/>
          <p:cNvSpPr txBox="1">
            <a:spLocks noChangeArrowheads="1"/>
          </p:cNvSpPr>
          <p:nvPr/>
        </p:nvSpPr>
        <p:spPr bwMode="auto">
          <a:xfrm>
            <a:off x="231775" y="234950"/>
            <a:ext cx="3904339"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ja-JP" sz="2400" dirty="0" smtClean="0"/>
              <a:t>Result</a:t>
            </a:r>
            <a:r>
              <a:rPr lang="ja-JP" altLang="en-US" sz="2400" dirty="0" smtClean="0"/>
              <a:t>（</a:t>
            </a:r>
            <a:r>
              <a:rPr lang="en-US" altLang="ja-JP" sz="2400" dirty="0" smtClean="0">
                <a:latin typeface="Calibri" pitchFamily="34" charset="0"/>
                <a:cs typeface="Calibri" pitchFamily="34" charset="0"/>
              </a:rPr>
              <a:t>General </a:t>
            </a:r>
            <a:r>
              <a:rPr lang="en-US" altLang="ja-JP" sz="2400" dirty="0">
                <a:latin typeface="Calibri" pitchFamily="34" charset="0"/>
                <a:cs typeface="Calibri" pitchFamily="34" charset="0"/>
              </a:rPr>
              <a:t>Affect Scale </a:t>
            </a:r>
            <a:r>
              <a:rPr lang="ja-JP" altLang="en-US" sz="2400" dirty="0" smtClean="0"/>
              <a:t>）</a:t>
            </a:r>
            <a:endParaRPr lang="ja-JP" altLang="en-US" sz="2400" dirty="0"/>
          </a:p>
        </p:txBody>
      </p:sp>
      <p:sp>
        <p:nvSpPr>
          <p:cNvPr id="9" name="Text Box 21"/>
          <p:cNvSpPr txBox="1">
            <a:spLocks noChangeArrowheads="1"/>
          </p:cNvSpPr>
          <p:nvPr/>
        </p:nvSpPr>
        <p:spPr bwMode="auto">
          <a:xfrm>
            <a:off x="395536" y="6330806"/>
            <a:ext cx="8424936"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600" dirty="0" smtClean="0">
                <a:latin typeface="Calibri" pitchFamily="34" charset="0"/>
                <a:cs typeface="Calibri" pitchFamily="34" charset="0"/>
              </a:rPr>
              <a:t>Figure 1-3. Mean change score of </a:t>
            </a:r>
            <a:r>
              <a:rPr lang="en-US" altLang="ja-JP" sz="1600" dirty="0">
                <a:latin typeface="Calibri" pitchFamily="34" charset="0"/>
                <a:cs typeface="Calibri" pitchFamily="34" charset="0"/>
              </a:rPr>
              <a:t>g</a:t>
            </a:r>
            <a:r>
              <a:rPr lang="en-US" altLang="ja-JP" sz="1600" dirty="0" smtClean="0">
                <a:latin typeface="Calibri" pitchFamily="34" charset="0"/>
                <a:cs typeface="Calibri" pitchFamily="34" charset="0"/>
              </a:rPr>
              <a:t>eneral affect scale for </a:t>
            </a:r>
            <a:r>
              <a:rPr lang="en-US" altLang="ja-JP" sz="1600" dirty="0">
                <a:latin typeface="Calibri" pitchFamily="34" charset="0"/>
                <a:cs typeface="Calibri" pitchFamily="34" charset="0"/>
              </a:rPr>
              <a:t>each </a:t>
            </a:r>
            <a:r>
              <a:rPr lang="en-US" altLang="ja-JP" sz="1600" dirty="0" smtClean="0">
                <a:latin typeface="Calibri" pitchFamily="34" charset="0"/>
                <a:cs typeface="Calibri" pitchFamily="34" charset="0"/>
              </a:rPr>
              <a:t>condition.</a:t>
            </a:r>
            <a:endParaRPr lang="ja-JP" altLang="en-US" sz="1600" dirty="0">
              <a:latin typeface="Calibri" pitchFamily="34" charset="0"/>
              <a:cs typeface="Calibri" pitchFamily="34" charset="0"/>
            </a:endParaRPr>
          </a:p>
        </p:txBody>
      </p:sp>
      <p:sp>
        <p:nvSpPr>
          <p:cNvPr id="10" name="Text Box 4"/>
          <p:cNvSpPr txBox="1">
            <a:spLocks noChangeArrowheads="1"/>
          </p:cNvSpPr>
          <p:nvPr/>
        </p:nvSpPr>
        <p:spPr bwMode="auto">
          <a:xfrm>
            <a:off x="1475656" y="3399383"/>
            <a:ext cx="49859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ja-JP" sz="2400" smtClean="0"/>
              <a:t>PA</a:t>
            </a:r>
            <a:endParaRPr lang="ja-JP" altLang="en-US" sz="2400"/>
          </a:p>
        </p:txBody>
      </p:sp>
      <p:sp>
        <p:nvSpPr>
          <p:cNvPr id="11" name="Text Box 4"/>
          <p:cNvSpPr txBox="1">
            <a:spLocks noChangeArrowheads="1"/>
          </p:cNvSpPr>
          <p:nvPr/>
        </p:nvSpPr>
        <p:spPr bwMode="auto">
          <a:xfrm>
            <a:off x="4330494" y="3399383"/>
            <a:ext cx="561372"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ja-JP" sz="2400" smtClean="0"/>
              <a:t>NA</a:t>
            </a:r>
            <a:endParaRPr lang="ja-JP" altLang="en-US" sz="2400"/>
          </a:p>
        </p:txBody>
      </p:sp>
      <p:sp>
        <p:nvSpPr>
          <p:cNvPr id="12" name="Text Box 4"/>
          <p:cNvSpPr txBox="1">
            <a:spLocks noChangeArrowheads="1"/>
          </p:cNvSpPr>
          <p:nvPr/>
        </p:nvSpPr>
        <p:spPr bwMode="auto">
          <a:xfrm>
            <a:off x="7248107" y="3399383"/>
            <a:ext cx="52610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ja-JP" sz="2400" smtClean="0"/>
              <a:t>CA</a:t>
            </a:r>
            <a:endParaRPr lang="ja-JP" altLang="en-US" sz="2400"/>
          </a:p>
        </p:txBody>
      </p:sp>
      <p:sp>
        <p:nvSpPr>
          <p:cNvPr id="14" name="Text Box 5"/>
          <p:cNvSpPr txBox="1">
            <a:spLocks noChangeArrowheads="1"/>
          </p:cNvSpPr>
          <p:nvPr/>
        </p:nvSpPr>
        <p:spPr bwMode="auto">
          <a:xfrm>
            <a:off x="395536" y="818710"/>
            <a:ext cx="8568952"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just"/>
            <a:r>
              <a:rPr lang="ja-JP" altLang="en-US" sz="2000" dirty="0"/>
              <a:t>・</a:t>
            </a:r>
            <a:r>
              <a:rPr lang="en-US" altLang="ja-JP" sz="2000" dirty="0" smtClean="0"/>
              <a:t>Significant </a:t>
            </a:r>
            <a:r>
              <a:rPr lang="en-US" altLang="ja-JP" sz="2000" dirty="0"/>
              <a:t>condition effects were </a:t>
            </a:r>
            <a:r>
              <a:rPr lang="en-US" altLang="ja-JP" sz="2000" dirty="0" smtClean="0"/>
              <a:t>found in all dimensions of the affect scale  (PA:</a:t>
            </a:r>
            <a:r>
              <a:rPr lang="en-US" altLang="ja-JP" sz="2000" i="1" dirty="0" smtClean="0"/>
              <a:t>F</a:t>
            </a:r>
            <a:r>
              <a:rPr lang="en-US" altLang="ja-JP" sz="2000" dirty="0" smtClean="0"/>
              <a:t>(2,80) = 35.93, </a:t>
            </a:r>
            <a:r>
              <a:rPr lang="en-US" altLang="ja-JP" sz="2000" i="1" dirty="0" smtClean="0"/>
              <a:t>p</a:t>
            </a:r>
            <a:r>
              <a:rPr lang="en-US" altLang="ja-JP" sz="2000" dirty="0" smtClean="0"/>
              <a:t>&lt;.001; NA:</a:t>
            </a:r>
            <a:r>
              <a:rPr lang="en-US" altLang="ja-JP" sz="2000" i="1" dirty="0" smtClean="0"/>
              <a:t>F</a:t>
            </a:r>
            <a:r>
              <a:rPr lang="en-US" altLang="ja-JP" sz="2000" dirty="0" smtClean="0"/>
              <a:t>(2,80)=12.09, </a:t>
            </a:r>
            <a:r>
              <a:rPr lang="en-US" altLang="ja-JP" sz="2000" i="1" dirty="0" smtClean="0"/>
              <a:t>p</a:t>
            </a:r>
            <a:r>
              <a:rPr lang="en-US" altLang="ja-JP" sz="2000" dirty="0" smtClean="0"/>
              <a:t>&lt;.001; CA:</a:t>
            </a:r>
            <a:r>
              <a:rPr lang="en-US" altLang="ja-JP" sz="2000" i="1" dirty="0" smtClean="0"/>
              <a:t>F</a:t>
            </a:r>
            <a:r>
              <a:rPr lang="en-US" altLang="ja-JP" sz="2000" dirty="0" smtClean="0"/>
              <a:t>(2,80)=31.65, </a:t>
            </a:r>
            <a:r>
              <a:rPr lang="en-US" altLang="ja-JP" sz="2000" i="1" dirty="0" smtClean="0"/>
              <a:t>p</a:t>
            </a:r>
            <a:r>
              <a:rPr lang="en-US" altLang="ja-JP" sz="2000" dirty="0" smtClean="0"/>
              <a:t>&lt;.001).</a:t>
            </a:r>
          </a:p>
        </p:txBody>
      </p:sp>
      <p:sp>
        <p:nvSpPr>
          <p:cNvPr id="19" name="Text Box 5"/>
          <p:cNvSpPr txBox="1">
            <a:spLocks noChangeArrowheads="1"/>
          </p:cNvSpPr>
          <p:nvPr/>
        </p:nvSpPr>
        <p:spPr bwMode="auto">
          <a:xfrm>
            <a:off x="395536" y="2289066"/>
            <a:ext cx="8208912"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just"/>
            <a:r>
              <a:rPr lang="ja-JP" altLang="en-US" sz="2000" dirty="0" smtClean="0"/>
              <a:t>・</a:t>
            </a:r>
            <a:r>
              <a:rPr lang="en-US" altLang="ja-JP" sz="2000" dirty="0" smtClean="0"/>
              <a:t>Differences between </a:t>
            </a:r>
            <a:r>
              <a:rPr lang="en-US" altLang="ja-JP" sz="2000" dirty="0" err="1" smtClean="0"/>
              <a:t>vsComputer</a:t>
            </a:r>
            <a:r>
              <a:rPr lang="en-US" altLang="ja-JP" sz="2000" dirty="0" smtClean="0"/>
              <a:t> and </a:t>
            </a:r>
            <a:r>
              <a:rPr lang="en-US" altLang="ja-JP" sz="2000" dirty="0" err="1" smtClean="0"/>
              <a:t>vsHuman</a:t>
            </a:r>
            <a:r>
              <a:rPr lang="en-US" altLang="ja-JP" sz="2000" dirty="0" smtClean="0"/>
              <a:t> were not significant</a:t>
            </a:r>
          </a:p>
          <a:p>
            <a:pPr algn="r"/>
            <a:r>
              <a:rPr lang="en-US" altLang="ja-JP" sz="2000" dirty="0" smtClean="0"/>
              <a:t>in the NA </a:t>
            </a:r>
            <a:r>
              <a:rPr lang="en-US" altLang="ja-JP" sz="2000" dirty="0"/>
              <a:t>and </a:t>
            </a:r>
            <a:r>
              <a:rPr lang="en-US" altLang="ja-JP" sz="2000" dirty="0" smtClean="0"/>
              <a:t>CA score changes.</a:t>
            </a:r>
            <a:endParaRPr lang="ja-JP" altLang="en-US" sz="2000" dirty="0"/>
          </a:p>
        </p:txBody>
      </p:sp>
      <p:sp>
        <p:nvSpPr>
          <p:cNvPr id="17" name="Text Box 5"/>
          <p:cNvSpPr txBox="1">
            <a:spLocks noChangeArrowheads="1"/>
          </p:cNvSpPr>
          <p:nvPr/>
        </p:nvSpPr>
        <p:spPr bwMode="auto">
          <a:xfrm>
            <a:off x="395536" y="1598604"/>
            <a:ext cx="8208912"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just"/>
            <a:r>
              <a:rPr lang="ja-JP" altLang="en-US" sz="2000" dirty="0" smtClean="0"/>
              <a:t>・</a:t>
            </a:r>
            <a:r>
              <a:rPr lang="en-US" altLang="ja-JP" sz="2000" dirty="0" smtClean="0"/>
              <a:t>Differences of PA change score between </a:t>
            </a:r>
            <a:r>
              <a:rPr lang="en-US" altLang="ja-JP" sz="2000" dirty="0"/>
              <a:t>all conditions </a:t>
            </a:r>
            <a:r>
              <a:rPr lang="en-US" altLang="ja-JP" sz="2000" dirty="0" smtClean="0"/>
              <a:t>were significant</a:t>
            </a:r>
          </a:p>
          <a:p>
            <a:pPr algn="r"/>
            <a:r>
              <a:rPr lang="en-US" altLang="ja-JP" sz="2000" dirty="0" smtClean="0"/>
              <a:t> (</a:t>
            </a:r>
            <a:r>
              <a:rPr lang="en-US" altLang="ja-JP" sz="2000" i="1" dirty="0" smtClean="0"/>
              <a:t>p</a:t>
            </a:r>
            <a:r>
              <a:rPr lang="en-US" altLang="ja-JP" sz="2000" dirty="0"/>
              <a:t>&lt;.001). </a:t>
            </a:r>
            <a:endParaRPr lang="ja-JP" altLang="en-US" sz="2000" dirty="0"/>
          </a:p>
        </p:txBody>
      </p:sp>
    </p:spTree>
    <p:extLst>
      <p:ext uri="{BB962C8B-B14F-4D97-AF65-F5344CB8AC3E}">
        <p14:creationId xmlns:p14="http://schemas.microsoft.com/office/powerpoint/2010/main" xmlns="" val="6541040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3"/>
          <p:cNvSpPr txBox="1">
            <a:spLocks noChangeArrowheads="1"/>
          </p:cNvSpPr>
          <p:nvPr/>
        </p:nvSpPr>
        <p:spPr bwMode="auto">
          <a:xfrm>
            <a:off x="142844" y="142852"/>
            <a:ext cx="2547108" cy="461665"/>
          </a:xfrm>
          <a:prstGeom prst="rect">
            <a:avLst/>
          </a:prstGeom>
          <a:noFill/>
          <a:ln w="9525">
            <a:noFill/>
            <a:miter lim="800000"/>
            <a:headEnd/>
            <a:tailEnd/>
          </a:ln>
        </p:spPr>
        <p:txBody>
          <a:bodyPr wrap="none">
            <a:spAutoFit/>
          </a:bodyPr>
          <a:lstStyle/>
          <a:p>
            <a:r>
              <a:rPr lang="en-US" altLang="ja-JP" sz="2400" dirty="0" smtClean="0">
                <a:ea typeface="HGP創英角ｺﾞｼｯｸUB" pitchFamily="50" charset="-128"/>
              </a:rPr>
              <a:t>Result (Heart Rate)</a:t>
            </a:r>
            <a:endParaRPr lang="ja-JP" altLang="en-US" sz="2400" dirty="0">
              <a:ea typeface="HGP創英角ｺﾞｼｯｸUB" pitchFamily="50" charset="-128"/>
            </a:endParaRPr>
          </a:p>
        </p:txBody>
      </p:sp>
      <p:sp>
        <p:nvSpPr>
          <p:cNvPr id="2" name="テキスト ボックス 1"/>
          <p:cNvSpPr txBox="1"/>
          <p:nvPr/>
        </p:nvSpPr>
        <p:spPr>
          <a:xfrm>
            <a:off x="467544" y="836712"/>
            <a:ext cx="8046678" cy="1323439"/>
          </a:xfrm>
          <a:prstGeom prst="rect">
            <a:avLst/>
          </a:prstGeom>
          <a:noFill/>
        </p:spPr>
        <p:txBody>
          <a:bodyPr wrap="square" rtlCol="0">
            <a:spAutoFit/>
          </a:bodyPr>
          <a:lstStyle/>
          <a:p>
            <a:r>
              <a:rPr lang="ja-JP" altLang="en-US" sz="2000" dirty="0" smtClean="0"/>
              <a:t>・</a:t>
            </a:r>
            <a:r>
              <a:rPr lang="en-US" altLang="ja-JP" sz="2000" dirty="0" smtClean="0"/>
              <a:t>HR increased in task period, mainly in two competitive conditions.</a:t>
            </a:r>
          </a:p>
          <a:p>
            <a:r>
              <a:rPr lang="ja-JP" altLang="en-US" sz="2000" dirty="0" smtClean="0"/>
              <a:t>・</a:t>
            </a:r>
            <a:r>
              <a:rPr kumimoji="1" lang="en-US" altLang="ja-JP" sz="2000" dirty="0" smtClean="0"/>
              <a:t>Significant condition effect (</a:t>
            </a:r>
            <a:r>
              <a:rPr lang="en-US" altLang="ja-JP" sz="2000" i="1" dirty="0" smtClean="0">
                <a:latin typeface="ＭＳ Ｐゴシック" charset="-128"/>
              </a:rPr>
              <a:t>F</a:t>
            </a:r>
            <a:r>
              <a:rPr lang="en-US" altLang="ja-JP" sz="2000" dirty="0" smtClean="0">
                <a:latin typeface="ＭＳ Ｐゴシック" charset="-128"/>
              </a:rPr>
              <a:t>(2,80)=5.58, </a:t>
            </a:r>
            <a:r>
              <a:rPr lang="en-US" altLang="ja-JP" sz="2000" i="1" dirty="0">
                <a:latin typeface="ＭＳ Ｐゴシック" charset="-128"/>
              </a:rPr>
              <a:t>p</a:t>
            </a:r>
            <a:r>
              <a:rPr lang="en-US" altLang="ja-JP" sz="2000" dirty="0">
                <a:latin typeface="ＭＳ Ｐゴシック" charset="-128"/>
              </a:rPr>
              <a:t>&lt;.</a:t>
            </a:r>
            <a:r>
              <a:rPr lang="en-US" altLang="ja-JP" sz="2000" dirty="0" smtClean="0">
                <a:latin typeface="ＭＳ Ｐゴシック" charset="-128"/>
              </a:rPr>
              <a:t>01</a:t>
            </a:r>
            <a:r>
              <a:rPr lang="en-US" altLang="ja-JP" sz="2000" dirty="0" smtClean="0"/>
              <a:t>).</a:t>
            </a:r>
          </a:p>
          <a:p>
            <a:r>
              <a:rPr lang="ja-JP" altLang="en-US" sz="2000" dirty="0" smtClean="0"/>
              <a:t>・</a:t>
            </a:r>
            <a:r>
              <a:rPr lang="en-US" altLang="ja-JP" sz="2000" dirty="0" smtClean="0"/>
              <a:t>Result of multiple comparison showed, alone &lt; </a:t>
            </a:r>
            <a:r>
              <a:rPr lang="en-US" altLang="ja-JP" sz="2000" dirty="0" err="1" smtClean="0"/>
              <a:t>vsComputer</a:t>
            </a:r>
            <a:r>
              <a:rPr lang="en-US" altLang="ja-JP" sz="2000" dirty="0" smtClean="0"/>
              <a:t> = </a:t>
            </a:r>
            <a:r>
              <a:rPr lang="en-US" altLang="ja-JP" sz="2000" dirty="0" err="1" smtClean="0"/>
              <a:t>vsHuman</a:t>
            </a:r>
            <a:endParaRPr lang="en-US" altLang="ja-JP" sz="2000" dirty="0" smtClean="0"/>
          </a:p>
          <a:p>
            <a:pPr algn="r"/>
            <a:r>
              <a:rPr lang="en-US" altLang="ja-JP" sz="2000" dirty="0"/>
              <a:t> </a:t>
            </a:r>
            <a:r>
              <a:rPr lang="en-US" altLang="ja-JP" sz="2000" dirty="0" smtClean="0"/>
              <a:t>(</a:t>
            </a:r>
            <a:r>
              <a:rPr lang="en-US" altLang="ja-JP" sz="2000" dirty="0" err="1" smtClean="0"/>
              <a:t>Tukey’s</a:t>
            </a:r>
            <a:r>
              <a:rPr lang="en-US" altLang="ja-JP" sz="2000" dirty="0" smtClean="0"/>
              <a:t> HSD test, </a:t>
            </a:r>
            <a:r>
              <a:rPr lang="en-US" altLang="ja-JP" sz="2000" i="1" dirty="0" smtClean="0"/>
              <a:t>p</a:t>
            </a:r>
            <a:r>
              <a:rPr lang="en-US" altLang="ja-JP" sz="2000" dirty="0" smtClean="0"/>
              <a:t>&lt;.05).</a:t>
            </a:r>
            <a:endParaRPr lang="en-US" altLang="ja-JP" sz="2000" dirty="0"/>
          </a:p>
        </p:txBody>
      </p:sp>
      <p:grpSp>
        <p:nvGrpSpPr>
          <p:cNvPr id="17" name="グループ化 1"/>
          <p:cNvGrpSpPr>
            <a:grpSpLocks/>
          </p:cNvGrpSpPr>
          <p:nvPr/>
        </p:nvGrpSpPr>
        <p:grpSpPr bwMode="auto">
          <a:xfrm>
            <a:off x="989013" y="2159595"/>
            <a:ext cx="7400925" cy="4149725"/>
            <a:chOff x="989013" y="1395413"/>
            <a:chExt cx="7401644" cy="4149725"/>
          </a:xfrm>
        </p:grpSpPr>
        <p:pic>
          <p:nvPicPr>
            <p:cNvPr id="23" name="Picture 1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89013" y="1711325"/>
              <a:ext cx="7164387" cy="3443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4" name="テキスト ボックス 2"/>
            <p:cNvSpPr txBox="1">
              <a:spLocks noChangeArrowheads="1"/>
            </p:cNvSpPr>
            <p:nvPr/>
          </p:nvSpPr>
          <p:spPr bwMode="auto">
            <a:xfrm>
              <a:off x="1168395" y="1395413"/>
              <a:ext cx="1408113"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(bpm)</a:t>
              </a:r>
              <a:endParaRPr lang="ja-JP" altLang="en-US" sz="1600">
                <a:latin typeface="Times New Roman" pitchFamily="18" charset="0"/>
                <a:cs typeface="Times New Roman" pitchFamily="18" charset="0"/>
              </a:endParaRPr>
            </a:p>
          </p:txBody>
        </p:sp>
        <p:sp>
          <p:nvSpPr>
            <p:cNvPr id="25" name="テキスト ボックス 11"/>
            <p:cNvSpPr txBox="1">
              <a:spLocks noChangeArrowheads="1"/>
            </p:cNvSpPr>
            <p:nvPr/>
          </p:nvSpPr>
          <p:spPr bwMode="auto">
            <a:xfrm>
              <a:off x="2915816" y="5013325"/>
              <a:ext cx="369888"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1</a:t>
              </a:r>
              <a:endParaRPr lang="ja-JP" altLang="en-US" sz="1600">
                <a:latin typeface="Times New Roman" pitchFamily="18" charset="0"/>
                <a:cs typeface="Times New Roman" pitchFamily="18" charset="0"/>
              </a:endParaRPr>
            </a:p>
          </p:txBody>
        </p:sp>
        <p:sp>
          <p:nvSpPr>
            <p:cNvPr id="26" name="テキスト ボックス 12"/>
            <p:cNvSpPr txBox="1">
              <a:spLocks noChangeArrowheads="1"/>
            </p:cNvSpPr>
            <p:nvPr/>
          </p:nvSpPr>
          <p:spPr bwMode="auto">
            <a:xfrm>
              <a:off x="4555649" y="5013325"/>
              <a:ext cx="37147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2</a:t>
              </a:r>
              <a:endParaRPr lang="ja-JP" altLang="en-US" sz="1600">
                <a:latin typeface="Times New Roman" pitchFamily="18" charset="0"/>
                <a:cs typeface="Times New Roman" pitchFamily="18" charset="0"/>
              </a:endParaRPr>
            </a:p>
          </p:txBody>
        </p:sp>
        <p:sp>
          <p:nvSpPr>
            <p:cNvPr id="27" name="テキスト ボックス 13"/>
            <p:cNvSpPr txBox="1">
              <a:spLocks noChangeArrowheads="1"/>
            </p:cNvSpPr>
            <p:nvPr/>
          </p:nvSpPr>
          <p:spPr bwMode="auto">
            <a:xfrm>
              <a:off x="6194000" y="5013325"/>
              <a:ext cx="369887"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3</a:t>
              </a:r>
              <a:endParaRPr lang="ja-JP" altLang="en-US" sz="1600">
                <a:latin typeface="Times New Roman" pitchFamily="18" charset="0"/>
                <a:cs typeface="Times New Roman" pitchFamily="18" charset="0"/>
              </a:endParaRPr>
            </a:p>
          </p:txBody>
        </p:sp>
        <p:sp>
          <p:nvSpPr>
            <p:cNvPr id="28" name="テキスト ボックス 14"/>
            <p:cNvSpPr txBox="1">
              <a:spLocks noChangeArrowheads="1"/>
            </p:cNvSpPr>
            <p:nvPr/>
          </p:nvSpPr>
          <p:spPr bwMode="auto">
            <a:xfrm>
              <a:off x="7819157" y="5013325"/>
              <a:ext cx="37147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4</a:t>
              </a:r>
              <a:endParaRPr lang="ja-JP" altLang="en-US" sz="1600">
                <a:latin typeface="Times New Roman" pitchFamily="18" charset="0"/>
                <a:cs typeface="Times New Roman" pitchFamily="18" charset="0"/>
              </a:endParaRPr>
            </a:p>
          </p:txBody>
        </p:sp>
        <p:sp>
          <p:nvSpPr>
            <p:cNvPr id="29" name="テキスト ボックス 15"/>
            <p:cNvSpPr txBox="1">
              <a:spLocks noChangeArrowheads="1"/>
            </p:cNvSpPr>
            <p:nvPr/>
          </p:nvSpPr>
          <p:spPr bwMode="auto">
            <a:xfrm>
              <a:off x="7668344" y="5207000"/>
              <a:ext cx="722313"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(min)</a:t>
              </a:r>
              <a:endParaRPr lang="ja-JP" altLang="en-US" sz="1600">
                <a:latin typeface="Times New Roman" pitchFamily="18" charset="0"/>
                <a:cs typeface="Times New Roman" pitchFamily="18" charset="0"/>
              </a:endParaRPr>
            </a:p>
          </p:txBody>
        </p:sp>
        <p:cxnSp>
          <p:nvCxnSpPr>
            <p:cNvPr id="30" name="直線コネクタ 29"/>
            <p:cNvCxnSpPr/>
            <p:nvPr/>
          </p:nvCxnSpPr>
          <p:spPr bwMode="auto">
            <a:xfrm flipV="1">
              <a:off x="3059314" y="1908175"/>
              <a:ext cx="0" cy="30273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bwMode="auto">
            <a:xfrm flipV="1">
              <a:off x="6334644" y="1917700"/>
              <a:ext cx="0" cy="30257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テキスト ボックス 20"/>
            <p:cNvSpPr txBox="1">
              <a:spLocks noChangeArrowheads="1"/>
            </p:cNvSpPr>
            <p:nvPr/>
          </p:nvSpPr>
          <p:spPr bwMode="auto">
            <a:xfrm>
              <a:off x="1941888" y="1793131"/>
              <a:ext cx="655638"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Rest</a:t>
              </a:r>
              <a:endParaRPr lang="ja-JP" altLang="en-US" sz="1600">
                <a:latin typeface="Times New Roman" pitchFamily="18" charset="0"/>
                <a:cs typeface="Times New Roman" pitchFamily="18" charset="0"/>
              </a:endParaRPr>
            </a:p>
          </p:txBody>
        </p:sp>
        <p:sp>
          <p:nvSpPr>
            <p:cNvPr id="33" name="テキスト ボックス 21"/>
            <p:cNvSpPr txBox="1">
              <a:spLocks noChangeArrowheads="1"/>
            </p:cNvSpPr>
            <p:nvPr/>
          </p:nvSpPr>
          <p:spPr bwMode="auto">
            <a:xfrm>
              <a:off x="4418383" y="1793131"/>
              <a:ext cx="655638"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Task</a:t>
              </a:r>
              <a:endParaRPr lang="ja-JP" altLang="en-US" sz="1600">
                <a:latin typeface="Times New Roman" pitchFamily="18" charset="0"/>
                <a:cs typeface="Times New Roman" pitchFamily="18" charset="0"/>
              </a:endParaRPr>
            </a:p>
          </p:txBody>
        </p:sp>
        <p:sp>
          <p:nvSpPr>
            <p:cNvPr id="34" name="テキスト ボックス 22"/>
            <p:cNvSpPr txBox="1">
              <a:spLocks noChangeArrowheads="1"/>
            </p:cNvSpPr>
            <p:nvPr/>
          </p:nvSpPr>
          <p:spPr bwMode="auto">
            <a:xfrm>
              <a:off x="6690357" y="1793131"/>
              <a:ext cx="1057275" cy="33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Recovery</a:t>
              </a:r>
              <a:endParaRPr lang="ja-JP" altLang="en-US" sz="1600">
                <a:latin typeface="Times New Roman" pitchFamily="18" charset="0"/>
                <a:cs typeface="Times New Roman" pitchFamily="18" charset="0"/>
              </a:endParaRPr>
            </a:p>
          </p:txBody>
        </p:sp>
        <p:sp>
          <p:nvSpPr>
            <p:cNvPr id="35" name="テキスト ボックス 25"/>
            <p:cNvSpPr txBox="1">
              <a:spLocks noChangeArrowheads="1"/>
            </p:cNvSpPr>
            <p:nvPr/>
          </p:nvSpPr>
          <p:spPr bwMode="auto">
            <a:xfrm>
              <a:off x="2328863" y="2420888"/>
              <a:ext cx="657225"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en-US" altLang="ja-JP" sz="1600">
                  <a:latin typeface="Times New Roman" pitchFamily="18" charset="0"/>
                  <a:cs typeface="Times New Roman" pitchFamily="18" charset="0"/>
                </a:rPr>
                <a:t>N=41</a:t>
              </a:r>
              <a:endParaRPr lang="ja-JP" altLang="en-US" sz="1600">
                <a:latin typeface="Times New Roman" pitchFamily="18" charset="0"/>
                <a:cs typeface="Times New Roman" pitchFamily="18" charset="0"/>
              </a:endParaRPr>
            </a:p>
          </p:txBody>
        </p:sp>
      </p:grpSp>
      <p:sp>
        <p:nvSpPr>
          <p:cNvPr id="36" name="Text Box 21"/>
          <p:cNvSpPr txBox="1">
            <a:spLocks noChangeArrowheads="1"/>
          </p:cNvSpPr>
          <p:nvPr/>
        </p:nvSpPr>
        <p:spPr bwMode="auto">
          <a:xfrm>
            <a:off x="395536" y="6258798"/>
            <a:ext cx="8424936"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600" dirty="0" smtClean="0">
                <a:latin typeface="Calibri" pitchFamily="34" charset="0"/>
                <a:cs typeface="Calibri" pitchFamily="34" charset="0"/>
              </a:rPr>
              <a:t>Figure 1-4. Mean HR during rest, task, and recovery period for the three conditions.</a:t>
            </a:r>
            <a:endParaRPr lang="ja-JP" altLang="en-US" sz="1600" dirty="0">
              <a:latin typeface="Calibri" pitchFamily="34" charset="0"/>
              <a:cs typeface="Calibri" pitchFamily="34" charset="0"/>
            </a:endParaRPr>
          </a:p>
        </p:txBody>
      </p:sp>
    </p:spTree>
    <p:extLst>
      <p:ext uri="{BB962C8B-B14F-4D97-AF65-F5344CB8AC3E}">
        <p14:creationId xmlns:p14="http://schemas.microsoft.com/office/powerpoint/2010/main" xmlns="" val="360891928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3643</TotalTime>
  <Words>5354</Words>
  <Application>Microsoft Office PowerPoint</Application>
  <PresentationFormat>画面に合わせる (4:3)</PresentationFormat>
  <Paragraphs>591</Paragraphs>
  <Slides>39</Slides>
  <Notes>39</Notes>
  <HiddenSlides>0</HiddenSlides>
  <MMClips>0</MMClips>
  <ScaleCrop>false</ScaleCrop>
  <HeadingPairs>
    <vt:vector size="4" baseType="variant">
      <vt:variant>
        <vt:lpstr>テーマ</vt:lpstr>
      </vt:variant>
      <vt:variant>
        <vt:i4>1</vt:i4>
      </vt:variant>
      <vt:variant>
        <vt:lpstr>スライド タイトル</vt:lpstr>
      </vt:variant>
      <vt:variant>
        <vt:i4>39</vt:i4>
      </vt:variant>
    </vt:vector>
  </HeadingPairs>
  <TitlesOfParts>
    <vt:vector size="40" baseType="lpstr">
      <vt:lpstr>Office ​​テーマ</vt:lpstr>
      <vt:lpstr>スライド 1</vt:lpstr>
      <vt:lpstr>スライド 2</vt:lpstr>
      <vt:lpstr>スライド 3</vt:lpstr>
      <vt:lpstr>スライド 4</vt:lpstr>
      <vt:lpstr>スライド 5</vt:lpstr>
      <vt:lpstr>スライド 6</vt:lpstr>
      <vt:lpstr>スライド 7</vt:lpstr>
      <vt:lpstr>スライド 8</vt:lpstr>
      <vt:lpstr>スライド 9</vt:lpstr>
      <vt:lpstr>スライド 10</vt:lpstr>
      <vt:lpstr>スライド 11</vt:lpstr>
      <vt:lpstr>スライド 12</vt:lpstr>
      <vt:lpstr>スライド 13</vt:lpstr>
      <vt:lpstr>スライド 14</vt:lpstr>
      <vt:lpstr>スライド 15</vt:lpstr>
      <vt:lpstr>スライド 16</vt:lpstr>
      <vt:lpstr>スライド 17</vt:lpstr>
      <vt:lpstr>スライド 18</vt:lpstr>
      <vt:lpstr>スライド 19</vt:lpstr>
      <vt:lpstr>スライド 20</vt:lpstr>
      <vt:lpstr>スライド 21</vt:lpstr>
      <vt:lpstr>スライド 22</vt:lpstr>
      <vt:lpstr>スライド 23</vt:lpstr>
      <vt:lpstr>スライド 24</vt:lpstr>
      <vt:lpstr>スライド 25</vt:lpstr>
      <vt:lpstr>スライド 26</vt:lpstr>
      <vt:lpstr>スライド 27</vt:lpstr>
      <vt:lpstr>スライド 28</vt:lpstr>
      <vt:lpstr>スライド 29</vt:lpstr>
      <vt:lpstr>スライド 30</vt:lpstr>
      <vt:lpstr>スライド 31</vt:lpstr>
      <vt:lpstr>スライド 32</vt:lpstr>
      <vt:lpstr>スライド 33</vt:lpstr>
      <vt:lpstr>スライド 34</vt:lpstr>
      <vt:lpstr>スライド 35</vt:lpstr>
      <vt:lpstr>スライド 36</vt:lpstr>
      <vt:lpstr>スライド 37</vt:lpstr>
      <vt:lpstr>スライド 38</vt:lpstr>
      <vt:lpstr>スライド 39</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nagano</dc:creator>
  <cp:lastModifiedBy>home</cp:lastModifiedBy>
  <cp:revision>745</cp:revision>
  <cp:lastPrinted>2012-09-03T11:38:26Z</cp:lastPrinted>
  <dcterms:created xsi:type="dcterms:W3CDTF">2012-08-21T13:31:51Z</dcterms:created>
  <dcterms:modified xsi:type="dcterms:W3CDTF">2012-09-14T04:59:28Z</dcterms:modified>
</cp:coreProperties>
</file>