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314" r:id="rId4"/>
    <p:sldId id="350" r:id="rId5"/>
    <p:sldId id="315" r:id="rId6"/>
    <p:sldId id="320" r:id="rId7"/>
    <p:sldId id="332" r:id="rId8"/>
    <p:sldId id="333" r:id="rId9"/>
    <p:sldId id="321" r:id="rId10"/>
    <p:sldId id="319" r:id="rId11"/>
    <p:sldId id="340" r:id="rId12"/>
    <p:sldId id="326" r:id="rId13"/>
    <p:sldId id="317" r:id="rId14"/>
    <p:sldId id="322" r:id="rId15"/>
    <p:sldId id="334" r:id="rId16"/>
    <p:sldId id="335" r:id="rId17"/>
    <p:sldId id="349" r:id="rId18"/>
    <p:sldId id="336" r:id="rId19"/>
    <p:sldId id="337" r:id="rId20"/>
    <p:sldId id="346" r:id="rId21"/>
    <p:sldId id="342" r:id="rId22"/>
    <p:sldId id="344" r:id="rId23"/>
    <p:sldId id="345" r:id="rId24"/>
    <p:sldId id="347" r:id="rId25"/>
    <p:sldId id="348" r:id="rId2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2" autoAdjust="0"/>
    <p:restoredTop sz="74446" autoAdjust="0"/>
  </p:normalViewPr>
  <p:slideViewPr>
    <p:cSldViewPr>
      <p:cViewPr>
        <p:scale>
          <a:sx n="66" d="100"/>
          <a:sy n="66" d="100"/>
        </p:scale>
        <p:origin x="-88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2" d="100"/>
          <a:sy n="102" d="100"/>
        </p:scale>
        <p:origin x="-1302" y="-9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96C06078-86D4-4924-82DE-808A3B542033}" type="datetimeFigureOut">
              <a:rPr kumimoji="1" lang="ja-JP" altLang="en-US" smtClean="0"/>
              <a:pPr/>
              <a:t>2014/9/25</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45C7D3D5-2629-4AE3-AEE1-64107AEDE26F}" type="slidenum">
              <a:rPr kumimoji="1" lang="ja-JP" altLang="en-US" smtClean="0"/>
              <a:pPr/>
              <a:t>‹#›</a:t>
            </a:fld>
            <a:endParaRPr kumimoji="1" lang="ja-JP" altLang="en-US"/>
          </a:p>
        </p:txBody>
      </p:sp>
    </p:spTree>
    <p:extLst>
      <p:ext uri="{BB962C8B-B14F-4D97-AF65-F5344CB8AC3E}">
        <p14:creationId xmlns:p14="http://schemas.microsoft.com/office/powerpoint/2010/main" val="11967888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Good morning everyone, my name is </a:t>
            </a:r>
            <a:r>
              <a:rPr kumimoji="1" lang="en-US" altLang="ja-JP" dirty="0" err="1" smtClean="0"/>
              <a:t>Yuichiro</a:t>
            </a:r>
            <a:r>
              <a:rPr kumimoji="1" lang="en-US" altLang="ja-JP" dirty="0" smtClean="0"/>
              <a:t> Nagano from </a:t>
            </a:r>
            <a:r>
              <a:rPr kumimoji="1" lang="en-US" altLang="ja-JP" dirty="0" err="1" smtClean="0"/>
              <a:t>Bunkyogakuin</a:t>
            </a:r>
            <a:r>
              <a:rPr kumimoji="1" lang="en-US" altLang="ja-JP" dirty="0" smtClean="0"/>
              <a:t> university.</a:t>
            </a:r>
            <a:r>
              <a:rPr kumimoji="1" lang="en-US" altLang="ja-JP" baseline="0" dirty="0" smtClean="0"/>
              <a:t> </a:t>
            </a:r>
          </a:p>
          <a:p>
            <a:r>
              <a:rPr kumimoji="1" lang="en-US" altLang="ja-JP" baseline="0" dirty="0" smtClean="0"/>
              <a:t>It is my honor and great pleasure to have opportunity to introduce our latest study,</a:t>
            </a:r>
          </a:p>
          <a:p>
            <a:r>
              <a:rPr lang="en-US" altLang="ja-JP" sz="1200" dirty="0" smtClean="0"/>
              <a:t>The impact of active coping aspects on autonomic responses during video game playing.</a:t>
            </a:r>
          </a:p>
          <a:p>
            <a:r>
              <a:rPr lang="en-US" altLang="ja-JP" sz="1200" dirty="0" smtClean="0"/>
              <a:t>Now,</a:t>
            </a:r>
            <a:r>
              <a:rPr lang="en-US" altLang="ja-JP" sz="1200" baseline="0" dirty="0" smtClean="0"/>
              <a:t> let me start presentation.</a:t>
            </a:r>
            <a:endParaRPr lang="ja-JP" altLang="ja-JP" sz="1200" dirty="0"/>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1</a:t>
            </a:fld>
            <a:endParaRPr kumimoji="1" lang="ja-JP" altLang="en-US"/>
          </a:p>
        </p:txBody>
      </p:sp>
    </p:spTree>
    <p:extLst>
      <p:ext uri="{BB962C8B-B14F-4D97-AF65-F5344CB8AC3E}">
        <p14:creationId xmlns:p14="http://schemas.microsoft.com/office/powerpoint/2010/main" val="245276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Our aim was to reveal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extent to which active coping, in other words, judgment of the situation and decision-making processes, strengthen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emotional arousal. During the gameplay of the VG group, play-screen and game-pad accelerations were recorded continuously. </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In the movie (MV) group, participants watched a recorded movie at the same audiovisual setting as the VG group. </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The button-pressing (BP) group was instructed to press buttons to trace the recorded acceleration trend of the VG group, using the software that was created specifically for this purpose.</a:t>
            </a:r>
            <a:endParaRPr kumimoji="1" lang="ja-JP"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rgbClr val="FF0000"/>
                </a:solidFill>
              </a:rPr>
              <a:t>状況判断・行動決定過程が、どの程度感情喚起を強めるか</a:t>
            </a:r>
            <a:r>
              <a:rPr lang="ja-JP" altLang="en-US" dirty="0" smtClean="0"/>
              <a:t>を検討するため、通常どおりゲームを行うゲーム群と、プレイ動画を見るだけの動画群を設ける。しかし、両群の生体反応の差は、ボタン押しに伴う運動の影響をも含んでいる。そこで、ゲーム群と同程度の運動を行うが、映像や音声は視聴しないボタン押し群を設ける。</a:t>
            </a:r>
            <a:endParaRPr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12</a:t>
            </a:fld>
            <a:endParaRPr kumimoji="1" lang="ja-JP" altLang="en-US"/>
          </a:p>
        </p:txBody>
      </p:sp>
    </p:spTree>
    <p:extLst>
      <p:ext uri="{BB962C8B-B14F-4D97-AF65-F5344CB8AC3E}">
        <p14:creationId xmlns:p14="http://schemas.microsoft.com/office/powerpoint/2010/main" val="1727401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In  this experiment we measured hemodynamic response using the </a:t>
            </a:r>
            <a:r>
              <a:rPr kumimoji="1" lang="en-US" altLang="ja-JP" sz="1200" kern="1200" dirty="0" err="1" smtClean="0">
                <a:solidFill>
                  <a:schemeClr val="tx1"/>
                </a:solidFill>
                <a:effectLst/>
                <a:latin typeface="+mn-lt"/>
                <a:ea typeface="+mn-ea"/>
                <a:cs typeface="+mn-cs"/>
              </a:rPr>
              <a:t>finometer</a:t>
            </a:r>
            <a:r>
              <a:rPr kumimoji="1" lang="en-US" altLang="ja-JP" sz="1200" kern="1200" dirty="0" smtClean="0">
                <a:solidFill>
                  <a:schemeClr val="tx1"/>
                </a:solidFill>
                <a:effectLst/>
                <a:latin typeface="+mn-lt"/>
                <a:ea typeface="+mn-ea"/>
                <a:cs typeface="+mn-cs"/>
              </a:rPr>
              <a:t> MIDI. We also measured finger blood flow and skin conductance as shown on the slide.</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13</a:t>
            </a:fld>
            <a:endParaRPr kumimoji="1" lang="ja-JP" altLang="en-US"/>
          </a:p>
        </p:txBody>
      </p:sp>
    </p:spTree>
    <p:extLst>
      <p:ext uri="{BB962C8B-B14F-4D97-AF65-F5344CB8AC3E}">
        <p14:creationId xmlns:p14="http://schemas.microsoft.com/office/powerpoint/2010/main" val="3294329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1606B-71C6-424D-9AFB-0FE433E9353C}" type="slidenum">
              <a:rPr lang="en-US" altLang="ja-JP"/>
              <a:pPr/>
              <a:t>14</a:t>
            </a:fld>
            <a:endParaRPr lang="en-US" altLang="ja-JP"/>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We used the general affect scale to measure the subjective affect. This consisted of 24 adjective items that reflected three aspects: positive affect (PA), negative affect (NA), and calm affect (CA). </a:t>
            </a:r>
            <a:endParaRPr kumimoji="1" lang="ja-JP" altLang="ja-JP" sz="120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Participants of the BP group were instructed to press buttons to trace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acceleration of the VG group. The target value of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acceleration was presented in 1-min intervals by the software, and participants were informed of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only mark of the desired button on the screen. The target button was changed randomly every minute. </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The results showed no statistical difference in the acceleration value between the VG and BP groups. We therefore determined that there is no difference between the two groups in terms of body movement.</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15</a:t>
            </a:fld>
            <a:endParaRPr kumimoji="1" lang="ja-JP" altLang="en-US"/>
          </a:p>
        </p:txBody>
      </p:sp>
    </p:spTree>
    <p:extLst>
      <p:ext uri="{BB962C8B-B14F-4D97-AF65-F5344CB8AC3E}">
        <p14:creationId xmlns:p14="http://schemas.microsoft.com/office/powerpoint/2010/main" val="4149279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Roughly speaking,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increase in the VG group was prominent, while the reaction of the other groups was modest. In particular,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amount of reaction from the BP group was far below our expectations. Even by watching equivalent audiovisual stimuli, and even by performing equivalent physical activity, there was no SBP or DBP change at game time.</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16</a:t>
            </a:fld>
            <a:endParaRPr kumimoji="1" lang="ja-JP" altLang="en-US"/>
          </a:p>
        </p:txBody>
      </p:sp>
    </p:spTree>
    <p:extLst>
      <p:ext uri="{BB962C8B-B14F-4D97-AF65-F5344CB8AC3E}">
        <p14:creationId xmlns:p14="http://schemas.microsoft.com/office/powerpoint/2010/main" val="957847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sz="1200" kern="1200" dirty="0" smtClean="0">
                <a:solidFill>
                  <a:schemeClr val="tx1"/>
                </a:solidFill>
                <a:latin typeface="+mn-lt"/>
                <a:ea typeface="+mn-ea"/>
                <a:cs typeface="+mn-cs"/>
              </a:rPr>
              <a:t>Before going on to the next slide, I would like to share a bit of </a:t>
            </a:r>
            <a:r>
              <a:rPr kumimoji="1" lang="en-US" sz="1200" kern="1200" dirty="0" smtClean="0">
                <a:solidFill>
                  <a:schemeClr val="tx1"/>
                </a:solidFill>
                <a:latin typeface="+mn-lt"/>
                <a:ea typeface="+mn-ea"/>
                <a:cs typeface="+mn-cs"/>
              </a:rPr>
              <a:t>information with </a:t>
            </a:r>
            <a:r>
              <a:rPr kumimoji="1" lang="en-US" sz="1200" kern="1200" dirty="0" smtClean="0">
                <a:solidFill>
                  <a:schemeClr val="tx1"/>
                </a:solidFill>
                <a:latin typeface="+mn-lt"/>
                <a:ea typeface="+mn-ea"/>
                <a:cs typeface="+mn-cs"/>
              </a:rPr>
              <a:t>you about this formula</a:t>
            </a:r>
            <a:r>
              <a:rPr kumimoji="1" lang="en-US" sz="1200" kern="1200" dirty="0" smtClean="0">
                <a:solidFill>
                  <a:schemeClr val="tx1"/>
                </a:solidFill>
                <a:latin typeface="+mn-lt"/>
                <a:ea typeface="+mn-ea"/>
                <a:cs typeface="+mn-cs"/>
              </a:rPr>
              <a:t>. MBP </a:t>
            </a:r>
            <a:r>
              <a:rPr kumimoji="1" lang="en-US" sz="1200" kern="1200" dirty="0" smtClean="0">
                <a:solidFill>
                  <a:schemeClr val="tx1"/>
                </a:solidFill>
                <a:latin typeface="+mn-lt"/>
                <a:ea typeface="+mn-ea"/>
                <a:cs typeface="+mn-cs"/>
              </a:rPr>
              <a:t>means mean blood pressure</a:t>
            </a:r>
            <a:r>
              <a:rPr kumimoji="1" lang="en-US" sz="1200" kern="1200" dirty="0" smtClean="0">
                <a:solidFill>
                  <a:schemeClr val="tx1"/>
                </a:solidFill>
                <a:latin typeface="+mn-lt"/>
                <a:ea typeface="+mn-ea"/>
                <a:cs typeface="+mn-cs"/>
              </a:rPr>
              <a:t>; CO </a:t>
            </a:r>
            <a:r>
              <a:rPr kumimoji="1" lang="en-US" sz="1200" kern="1200" dirty="0" smtClean="0">
                <a:solidFill>
                  <a:schemeClr val="tx1"/>
                </a:solidFill>
                <a:latin typeface="+mn-lt"/>
                <a:ea typeface="+mn-ea"/>
                <a:cs typeface="+mn-cs"/>
              </a:rPr>
              <a:t>means cardiac output; and TPR means total peripheral resistance. Cardiac output is the volume of blood being pumped by the heart in one </a:t>
            </a:r>
            <a:r>
              <a:rPr kumimoji="1" lang="en-US" sz="1200" kern="1200" dirty="0" smtClean="0">
                <a:solidFill>
                  <a:schemeClr val="tx1"/>
                </a:solidFill>
                <a:latin typeface="+mn-lt"/>
                <a:ea typeface="+mn-ea"/>
                <a:cs typeface="+mn-cs"/>
              </a:rPr>
              <a:t>minute; it </a:t>
            </a:r>
            <a:r>
              <a:rPr kumimoji="1" lang="en-US" sz="1200" kern="1200" dirty="0" smtClean="0">
                <a:solidFill>
                  <a:schemeClr val="tx1"/>
                </a:solidFill>
                <a:latin typeface="+mn-lt"/>
                <a:ea typeface="+mn-ea"/>
                <a:cs typeface="+mn-cs"/>
              </a:rPr>
              <a:t>is calculated by multiplying the stroke volume to the heart rate</a:t>
            </a:r>
            <a:r>
              <a:rPr kumimoji="1" lang="en-US" sz="1200" kern="1200" dirty="0" smtClean="0">
                <a:solidFill>
                  <a:schemeClr val="tx1"/>
                </a:solidFill>
                <a:latin typeface="+mn-lt"/>
                <a:ea typeface="+mn-ea"/>
                <a:cs typeface="+mn-cs"/>
              </a:rPr>
              <a:t>. This </a:t>
            </a:r>
            <a:r>
              <a:rPr kumimoji="1" lang="en-US" sz="1200" kern="1200" dirty="0" smtClean="0">
                <a:solidFill>
                  <a:schemeClr val="tx1"/>
                </a:solidFill>
                <a:latin typeface="+mn-lt"/>
                <a:ea typeface="+mn-ea"/>
                <a:cs typeface="+mn-cs"/>
              </a:rPr>
              <a:t>formula is the same as Ohm's law</a:t>
            </a:r>
            <a:r>
              <a:rPr kumimoji="1" lang="en-US" sz="1200" kern="1200" dirty="0" smtClean="0">
                <a:solidFill>
                  <a:schemeClr val="tx1"/>
                </a:solidFill>
                <a:latin typeface="+mn-lt"/>
                <a:ea typeface="+mn-ea"/>
                <a:cs typeface="+mn-cs"/>
              </a:rPr>
              <a:t>; thus</a:t>
            </a:r>
            <a:r>
              <a:rPr kumimoji="1" lang="en-US" sz="1200" kern="1200" dirty="0" smtClean="0">
                <a:solidFill>
                  <a:schemeClr val="tx1"/>
                </a:solidFill>
                <a:latin typeface="+mn-lt"/>
                <a:ea typeface="+mn-ea"/>
                <a:cs typeface="+mn-cs"/>
              </a:rPr>
              <a:t>, both the TPR and CO contribute to increases in blood pressure. </a:t>
            </a:r>
            <a:endParaRPr kumimoji="1" lang="ja-JP" altLang="en-US" sz="1200" kern="1200" dirty="0" smtClean="0">
              <a:solidFill>
                <a:schemeClr val="tx1"/>
              </a:solidFill>
              <a:latin typeface="+mn-lt"/>
              <a:ea typeface="+mn-ea"/>
              <a:cs typeface="+mn-cs"/>
            </a:endParaRPr>
          </a:p>
          <a:p>
            <a:r>
              <a:rPr kumimoji="1" lang="en-US" sz="1200" kern="1200" dirty="0" smtClean="0">
                <a:solidFill>
                  <a:schemeClr val="tx1"/>
                </a:solidFill>
                <a:latin typeface="+mn-lt"/>
                <a:ea typeface="+mn-ea"/>
                <a:cs typeface="+mn-cs"/>
              </a:rPr>
              <a:t>A number of studies have found that there are two major hemodynamic patterns, namely</a:t>
            </a:r>
            <a:r>
              <a:rPr kumimoji="1" lang="en-US" sz="1200" kern="1200" dirty="0" smtClean="0">
                <a:solidFill>
                  <a:schemeClr val="tx1"/>
                </a:solidFill>
                <a:latin typeface="+mn-lt"/>
                <a:ea typeface="+mn-ea"/>
                <a:cs typeface="+mn-cs"/>
              </a:rPr>
              <a:t>, the </a:t>
            </a:r>
            <a:r>
              <a:rPr kumimoji="1" lang="en-US" sz="1200" kern="1200" dirty="0" smtClean="0">
                <a:solidFill>
                  <a:schemeClr val="tx1"/>
                </a:solidFill>
                <a:latin typeface="+mn-lt"/>
                <a:ea typeface="+mn-ea"/>
                <a:cs typeface="+mn-cs"/>
              </a:rPr>
              <a:t>cardiac dominant and vascular dominant patterns</a:t>
            </a:r>
            <a:r>
              <a:rPr kumimoji="1" lang="en-US" sz="1200" kern="1200" dirty="0" smtClean="0">
                <a:solidFill>
                  <a:schemeClr val="tx1"/>
                </a:solidFill>
                <a:latin typeface="+mn-lt"/>
                <a:ea typeface="+mn-ea"/>
                <a:cs typeface="+mn-cs"/>
              </a:rPr>
              <a:t>. Even </a:t>
            </a:r>
            <a:r>
              <a:rPr kumimoji="1" lang="en-US" sz="1200" kern="1200" dirty="0" smtClean="0">
                <a:solidFill>
                  <a:schemeClr val="tx1"/>
                </a:solidFill>
                <a:latin typeface="+mn-lt"/>
                <a:ea typeface="+mn-ea"/>
                <a:cs typeface="+mn-cs"/>
              </a:rPr>
              <a:t>if the MBP </a:t>
            </a:r>
            <a:r>
              <a:rPr kumimoji="1" lang="en-US" sz="1200" kern="1200" dirty="0" smtClean="0">
                <a:solidFill>
                  <a:schemeClr val="tx1"/>
                </a:solidFill>
                <a:latin typeface="+mn-lt"/>
                <a:ea typeface="+mn-ea"/>
                <a:cs typeface="+mn-cs"/>
              </a:rPr>
              <a:t>increases at</a:t>
            </a:r>
            <a:r>
              <a:rPr kumimoji="1" lang="en-US" sz="1200" kern="1200" dirty="0" smtClean="0">
                <a:solidFill>
                  <a:schemeClr val="tx1"/>
                </a:solidFill>
                <a:latin typeface="+mn-lt"/>
                <a:ea typeface="+mn-ea"/>
                <a:cs typeface="+mn-cs"/>
              </a:rPr>
              <a:t> the same level, the major factor of blood pressure elevation is different in these two types of hemodynamic regulation</a:t>
            </a:r>
            <a:r>
              <a:rPr kumimoji="1" lang="en-US" sz="1200" kern="1200" dirty="0" smtClean="0">
                <a:solidFill>
                  <a:schemeClr val="tx1"/>
                </a:solidFill>
                <a:latin typeface="+mn-lt"/>
                <a:ea typeface="+mn-ea"/>
                <a:cs typeface="+mn-cs"/>
              </a:rPr>
              <a:t>. Among </a:t>
            </a:r>
            <a:r>
              <a:rPr kumimoji="1" lang="en-US" sz="1200" kern="1200" dirty="0" smtClean="0">
                <a:solidFill>
                  <a:schemeClr val="tx1"/>
                </a:solidFill>
                <a:latin typeface="+mn-lt"/>
                <a:ea typeface="+mn-ea"/>
                <a:cs typeface="+mn-cs"/>
              </a:rPr>
              <a:t>many types of experimental tasks, a high-attentive visual task – like a video game – is known for its </a:t>
            </a:r>
            <a:r>
              <a:rPr kumimoji="1" lang="en-US" sz="1200" kern="1200" dirty="0" smtClean="0">
                <a:solidFill>
                  <a:schemeClr val="tx1"/>
                </a:solidFill>
                <a:latin typeface="+mn-lt"/>
                <a:ea typeface="+mn-ea"/>
                <a:cs typeface="+mn-cs"/>
              </a:rPr>
              <a:t>likelihood of resulting </a:t>
            </a:r>
            <a:r>
              <a:rPr kumimoji="1" lang="en-US" sz="1200" kern="1200" dirty="0" smtClean="0">
                <a:solidFill>
                  <a:schemeClr val="tx1"/>
                </a:solidFill>
                <a:latin typeface="+mn-lt"/>
                <a:ea typeface="+mn-ea"/>
                <a:cs typeface="+mn-cs"/>
              </a:rPr>
              <a:t>in a vascular dominant response. </a:t>
            </a:r>
            <a:endParaRPr kumimoji="1" lang="ja-JP" altLang="en-US" sz="1200" kern="1200" dirty="0" smtClean="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17</a:t>
            </a:fld>
            <a:endParaRPr kumimoji="1" lang="ja-JP" altLang="en-US"/>
          </a:p>
        </p:txBody>
      </p:sp>
    </p:spTree>
    <p:extLst>
      <p:ext uri="{BB962C8B-B14F-4D97-AF65-F5344CB8AC3E}">
        <p14:creationId xmlns:p14="http://schemas.microsoft.com/office/powerpoint/2010/main" val="2800574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As for the CO and TPR variations, it seemed that the hemodynamic response pattern of the MV group and the VG group were qualitatively different. Concretely speaking, the definite cardiac dominant response of the VG group was what reminded us of the hemodynamic regulation during exercise. </a:t>
            </a:r>
            <a:endParaRPr kumimoji="1" lang="ja-JP" altLang="ja-JP" sz="1200" kern="1200" dirty="0" smtClean="0">
              <a:solidFill>
                <a:schemeClr val="tx1"/>
              </a:solidFill>
              <a:effectLst/>
              <a:latin typeface="+mn-lt"/>
              <a:ea typeface="+mn-ea"/>
              <a:cs typeface="+mn-cs"/>
            </a:endParaRPr>
          </a:p>
          <a:p>
            <a:endParaRPr kumimoji="1" lang="ja-JP" altLang="en-US" sz="12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18</a:t>
            </a:fld>
            <a:endParaRPr kumimoji="1" lang="ja-JP" altLang="en-US"/>
          </a:p>
        </p:txBody>
      </p:sp>
    </p:spTree>
    <p:extLst>
      <p:ext uri="{BB962C8B-B14F-4D97-AF65-F5344CB8AC3E}">
        <p14:creationId xmlns:p14="http://schemas.microsoft.com/office/powerpoint/2010/main" val="2830576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As for HR, FBF, and SC, like the other indices, only the VG group indicated the prominent change during the task period. Although it was not statistically significant, the HR of the first half of the task seemed to have decreased.</a:t>
            </a:r>
          </a:p>
          <a:p>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19</a:t>
            </a:fld>
            <a:endParaRPr kumimoji="1" lang="ja-JP" altLang="en-US"/>
          </a:p>
        </p:txBody>
      </p:sp>
    </p:spTree>
    <p:extLst>
      <p:ext uri="{BB962C8B-B14F-4D97-AF65-F5344CB8AC3E}">
        <p14:creationId xmlns:p14="http://schemas.microsoft.com/office/powerpoint/2010/main" val="3687154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With regard to variations of the subjective affects, positive and calm affect decreased and negative affect increased during the task period, respectively. Also in the subjective affect, the change amount was smallest in the BP group. However, unlike physiological measures, differences between the VG and MV groups were relatively small.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20</a:t>
            </a:fld>
            <a:endParaRPr kumimoji="1" lang="ja-JP" altLang="en-US"/>
          </a:p>
        </p:txBody>
      </p:sp>
    </p:spTree>
    <p:extLst>
      <p:ext uri="{BB962C8B-B14F-4D97-AF65-F5344CB8AC3E}">
        <p14:creationId xmlns:p14="http://schemas.microsoft.com/office/powerpoint/2010/main" val="4274483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1606B-71C6-424D-9AFB-0FE433E9353C}" type="slidenum">
              <a:rPr lang="en-US" altLang="ja-JP"/>
              <a:pPr/>
              <a:t>21</a:t>
            </a:fld>
            <a:endParaRPr lang="en-US" altLang="ja-JP"/>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The aim of this experiment was to reveal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extent to which active coping influences emotional arousal. In general, the physiological changes of the MV group were fairly modest compared with those of the VG group. The BP group showed no significant physiological change despite their considerable body movement. From these results, we have interpreted that physiological responses observed during video game playing have been mainly induced by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active coping process.</a:t>
            </a:r>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When  control is given to a person in a stressful situation, an increased cardiac response often occurs. This is widely known as active coping (</a:t>
            </a:r>
            <a:r>
              <a:rPr kumimoji="1" lang="en-US" altLang="ja-JP" sz="1200" kern="1200" dirty="0" err="1" smtClean="0">
                <a:solidFill>
                  <a:schemeClr val="tx1"/>
                </a:solidFill>
                <a:effectLst/>
                <a:latin typeface="+mn-lt"/>
                <a:ea typeface="+mn-ea"/>
                <a:cs typeface="+mn-cs"/>
              </a:rPr>
              <a:t>Obrist</a:t>
            </a:r>
            <a:r>
              <a:rPr kumimoji="1" lang="en-US" altLang="ja-JP" sz="1200" kern="1200" dirty="0" smtClean="0">
                <a:solidFill>
                  <a:schemeClr val="tx1"/>
                </a:solidFill>
                <a:effectLst/>
                <a:latin typeface="+mn-lt"/>
                <a:ea typeface="+mn-ea"/>
                <a:cs typeface="+mn-cs"/>
              </a:rPr>
              <a:t>, 1981). A similar response occurs in a situation that induces a positive affect. However, relative to a stressful situation,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influence on the body under non-stressful situations is not clear.</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2</a:t>
            </a:fld>
            <a:endParaRPr kumimoji="1" lang="ja-JP" altLang="en-US"/>
          </a:p>
        </p:txBody>
      </p:sp>
    </p:spTree>
    <p:extLst>
      <p:ext uri="{BB962C8B-B14F-4D97-AF65-F5344CB8AC3E}">
        <p14:creationId xmlns:p14="http://schemas.microsoft.com/office/powerpoint/2010/main" val="3521393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1606B-71C6-424D-9AFB-0FE433E9353C}" type="slidenum">
              <a:rPr lang="en-US" altLang="ja-JP"/>
              <a:pPr/>
              <a:t>22</a:t>
            </a:fld>
            <a:endParaRPr lang="en-US" altLang="ja-JP"/>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In addition, focusing on the hemodynamic pattern, that of the VG group was similar to the reaction during physical activity. As it is widely known, tasks which induce intensive attention often provoke vascular dominant blood pressure elevation accompanied by cardiac vagal activation. Responses observed in the VG group were fundamentally different from such ones. So, we considered that there is a possibility of the occurrence of a highly immersive state of the fight or flight response, similar to real life.</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Contrary to the VG group, the MV group indicated a slight TPR increase and HR deceleration. This was actually a common hemodynamic pattern often seen during the movie viewing or picture presentation tasks. It's a reaction when participants accept the situation as somebody else's problem.</a:t>
            </a:r>
          </a:p>
          <a:p>
            <a:r>
              <a:rPr kumimoji="1" lang="en-US" altLang="ja-JP" sz="1200" kern="1200" dirty="0" smtClean="0">
                <a:solidFill>
                  <a:schemeClr val="tx1"/>
                </a:solidFill>
                <a:effectLst/>
                <a:latin typeface="+mn-lt"/>
                <a:ea typeface="+mn-ea"/>
                <a:cs typeface="+mn-cs"/>
              </a:rPr>
              <a:t> </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p>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24</a:t>
            </a:fld>
            <a:endParaRPr kumimoji="1" lang="ja-JP" altLang="en-US"/>
          </a:p>
        </p:txBody>
      </p:sp>
    </p:spTree>
    <p:extLst>
      <p:ext uri="{BB962C8B-B14F-4D97-AF65-F5344CB8AC3E}">
        <p14:creationId xmlns:p14="http://schemas.microsoft.com/office/powerpoint/2010/main" val="905706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075">
              <a:defRPr/>
            </a:pPr>
            <a:r>
              <a:rPr lang="en-US" altLang="ja-JP" dirty="0" smtClean="0"/>
              <a:t>Thank you for your attention!</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25</a:t>
            </a:fld>
            <a:endParaRPr kumimoji="1" lang="ja-JP" altLang="en-US"/>
          </a:p>
        </p:txBody>
      </p:sp>
    </p:spTree>
    <p:extLst>
      <p:ext uri="{BB962C8B-B14F-4D97-AF65-F5344CB8AC3E}">
        <p14:creationId xmlns:p14="http://schemas.microsoft.com/office/powerpoint/2010/main" val="51698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Video games are a new type of entertainment that provide opportunities to control the situation around a player. As electronic devices become more sophisticated, video and audio quality is also rapidly improving. As a result, many video games can now induce a highly immersive state. They thus afford a promising entry for tasks that can provoke various types of emotions in the laboratory setting.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3</a:t>
            </a:fld>
            <a:endParaRPr kumimoji="1" lang="ja-JP" altLang="en-US"/>
          </a:p>
        </p:txBody>
      </p:sp>
    </p:spTree>
    <p:extLst>
      <p:ext uri="{BB962C8B-B14F-4D97-AF65-F5344CB8AC3E}">
        <p14:creationId xmlns:p14="http://schemas.microsoft.com/office/powerpoint/2010/main" val="352139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sz="1200" kern="1200" dirty="0" smtClean="0">
                <a:solidFill>
                  <a:schemeClr val="tx1"/>
                </a:solidFill>
                <a:latin typeface="+mn-lt"/>
                <a:ea typeface="+mn-ea"/>
                <a:cs typeface="+mn-cs"/>
              </a:rPr>
              <a:t>At the previous</a:t>
            </a:r>
            <a:r>
              <a:rPr kumimoji="1" lang="ja-JP" altLang="en-US" sz="1200" kern="1200" dirty="0" smtClean="0">
                <a:solidFill>
                  <a:schemeClr val="tx1"/>
                </a:solidFill>
                <a:latin typeface="+mn-lt"/>
                <a:ea typeface="+mn-ea"/>
                <a:cs typeface="+mn-cs"/>
              </a:rPr>
              <a:t>　</a:t>
            </a:r>
            <a:r>
              <a:rPr kumimoji="1" lang="en-US" sz="1200" kern="1200" dirty="0" smtClean="0">
                <a:solidFill>
                  <a:schemeClr val="tx1"/>
                </a:solidFill>
                <a:latin typeface="+mn-lt"/>
                <a:ea typeface="+mn-ea"/>
                <a:cs typeface="+mn-cs"/>
              </a:rPr>
              <a:t>IOP conference in Pisa, I introduced my investigation of autonomic activities during various types of video game tasks in the symposium – Application-Oriented Psychophysiology – organized by Dr. </a:t>
            </a:r>
            <a:r>
              <a:rPr kumimoji="1" lang="en-US" sz="1200" kern="1200" dirty="0" err="1" smtClean="0">
                <a:solidFill>
                  <a:schemeClr val="tx1"/>
                </a:solidFill>
                <a:latin typeface="+mn-lt"/>
                <a:ea typeface="+mn-ea"/>
                <a:cs typeface="+mn-cs"/>
              </a:rPr>
              <a:t>Nittono</a:t>
            </a:r>
            <a:r>
              <a:rPr kumimoji="1" lang="en-US"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　</a:t>
            </a:r>
            <a:r>
              <a:rPr kumimoji="1" lang="en-US" sz="1200" kern="1200" dirty="0" smtClean="0">
                <a:solidFill>
                  <a:schemeClr val="tx1"/>
                </a:solidFill>
                <a:latin typeface="+mn-lt"/>
                <a:ea typeface="+mn-ea"/>
                <a:cs typeface="+mn-cs"/>
              </a:rPr>
              <a:t>While we often observe impressive autonomic changes during video game tasks, we also frequently asked the question, “Is this just a response caused by the </a:t>
            </a:r>
            <a:r>
              <a:rPr kumimoji="1" lang="en-US" sz="1200" kern="1200" dirty="0" smtClean="0">
                <a:solidFill>
                  <a:schemeClr val="tx1"/>
                </a:solidFill>
                <a:latin typeface="+mn-lt"/>
                <a:ea typeface="+mn-ea"/>
                <a:cs typeface="+mn-cs"/>
              </a:rPr>
              <a:t>body </a:t>
            </a:r>
            <a:r>
              <a:rPr kumimoji="1" lang="en-US" sz="1200" kern="1200" dirty="0" smtClean="0">
                <a:solidFill>
                  <a:schemeClr val="tx1"/>
                </a:solidFill>
                <a:latin typeface="+mn-lt"/>
                <a:ea typeface="+mn-ea"/>
                <a:cs typeface="+mn-cs"/>
              </a:rPr>
              <a:t>movement?”</a:t>
            </a:r>
          </a:p>
          <a:p>
            <a:r>
              <a:rPr kumimoji="1" lang="en-US" altLang="ja-JP" sz="1200" kern="1200" dirty="0" smtClean="0">
                <a:solidFill>
                  <a:schemeClr val="tx1"/>
                </a:solidFill>
                <a:latin typeface="+mn-lt"/>
                <a:ea typeface="+mn-ea"/>
                <a:cs typeface="+mn-cs"/>
              </a:rPr>
              <a:t>Actually, while </a:t>
            </a:r>
            <a:r>
              <a:rPr kumimoji="1" lang="en-US" altLang="ja-JP" sz="1200" kern="1200" dirty="0" err="1" smtClean="0">
                <a:solidFill>
                  <a:schemeClr val="tx1"/>
                </a:solidFill>
                <a:latin typeface="+mn-lt"/>
                <a:ea typeface="+mn-ea"/>
                <a:cs typeface="+mn-cs"/>
              </a:rPr>
              <a:t>obserbing</a:t>
            </a:r>
            <a:r>
              <a:rPr kumimoji="1" lang="en-US" altLang="ja-JP" sz="1200" kern="1200" dirty="0" smtClean="0">
                <a:solidFill>
                  <a:schemeClr val="tx1"/>
                </a:solidFill>
                <a:latin typeface="+mn-lt"/>
                <a:ea typeface="+mn-ea"/>
                <a:cs typeface="+mn-cs"/>
              </a:rPr>
              <a:t> </a:t>
            </a:r>
            <a:r>
              <a:rPr kumimoji="1" lang="en-US" sz="1200" kern="1200" dirty="0" smtClean="0">
                <a:solidFill>
                  <a:schemeClr val="tx1"/>
                </a:solidFill>
                <a:latin typeface="+mn-lt"/>
                <a:ea typeface="+mn-ea"/>
                <a:cs typeface="+mn-cs"/>
              </a:rPr>
              <a:t>the enthusiastic player playing with video games, I feel some anxiety, “How can we avoid</a:t>
            </a:r>
            <a:r>
              <a:rPr kumimoji="1" lang="en-US" sz="1200" kern="1200" baseline="0" dirty="0" smtClean="0">
                <a:solidFill>
                  <a:schemeClr val="tx1"/>
                </a:solidFill>
                <a:latin typeface="+mn-lt"/>
                <a:ea typeface="+mn-ea"/>
                <a:cs typeface="+mn-cs"/>
              </a:rPr>
              <a:t> such criticism…?</a:t>
            </a:r>
            <a:r>
              <a:rPr kumimoji="1" lang="en-US" sz="1200" kern="1200" dirty="0" smtClean="0">
                <a:solidFill>
                  <a:schemeClr val="tx1"/>
                </a:solidFill>
                <a:latin typeface="+mn-lt"/>
                <a:ea typeface="+mn-ea"/>
                <a:cs typeface="+mn-cs"/>
              </a:rPr>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4</a:t>
            </a:fld>
            <a:endParaRPr kumimoji="1" lang="ja-JP" altLang="en-US"/>
          </a:p>
        </p:txBody>
      </p:sp>
    </p:spTree>
    <p:extLst>
      <p:ext uri="{BB962C8B-B14F-4D97-AF65-F5344CB8AC3E}">
        <p14:creationId xmlns:p14="http://schemas.microsoft.com/office/powerpoint/2010/main" val="263355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Unlike an ordinary psychological task, game playing intrinsically includes body movement, and we cannot distinguish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effect of active coping from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influence of body movement when evaluating emotional arousal using autonomic responses. If we try to evaluate the degree of enjoyment of a video game by measuring autonomic activity, we at least should know the ratio of active coping to  body movement in terms of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effect on autonomic responses. In this study, we employed acceleration sensors to investigate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effect of active coping separate from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effect of body movement.</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5</a:t>
            </a:fld>
            <a:endParaRPr kumimoji="1" lang="ja-JP" altLang="en-US"/>
          </a:p>
        </p:txBody>
      </p:sp>
    </p:spTree>
    <p:extLst>
      <p:ext uri="{BB962C8B-B14F-4D97-AF65-F5344CB8AC3E}">
        <p14:creationId xmlns:p14="http://schemas.microsoft.com/office/powerpoint/2010/main" val="352139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To quantify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amount of body movement, we developed a wireless accelerometer using an accelerometer module and an Arduino-type microcomputer.</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accelerometer was mounted on the backside of the game pad.</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acceleration of each axis was integrated by a microcomputer, and the time-integrated value of acceleration was transferred to the PC wirelessly. The transfer rate was once per second. Because we didn’t measure the myoelectric potential, we considered it  as a rough indicator of body movement.</a:t>
            </a:r>
            <a:endParaRPr kumimoji="1" lang="ja-JP" altLang="ja-JP" sz="1200" kern="1200" dirty="0" smtClean="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7</a:t>
            </a:fld>
            <a:endParaRPr kumimoji="1" lang="ja-JP" altLang="en-US"/>
          </a:p>
        </p:txBody>
      </p:sp>
    </p:spTree>
    <p:extLst>
      <p:ext uri="{BB962C8B-B14F-4D97-AF65-F5344CB8AC3E}">
        <p14:creationId xmlns:p14="http://schemas.microsoft.com/office/powerpoint/2010/main" val="171706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We executed a preliminary experiment for validating our wireless accelerometer. Seven students participated in three experimental conditions depending on the frequency of button pressing: Low condition, once per second; middle condition, 2 times per second; high condition, 4 times per second. Each condition consisted of rest and task periods that were each one minute in length. Participants pressed an arbitrary button of the game pad while watching the blinking LED for frequency control. The relationship between acceleration and the button pressing frequency was in the acceptable range, thus confirming that it could be used as a rough body movement indicator.</a:t>
            </a:r>
            <a:endParaRPr kumimoji="1" lang="ja-JP" altLang="en-US" dirty="0"/>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8</a:t>
            </a:fld>
            <a:endParaRPr kumimoji="1" lang="ja-JP" altLang="en-US"/>
          </a:p>
        </p:txBody>
      </p:sp>
    </p:spTree>
    <p:extLst>
      <p:ext uri="{BB962C8B-B14F-4D97-AF65-F5344CB8AC3E}">
        <p14:creationId xmlns:p14="http://schemas.microsoft.com/office/powerpoint/2010/main" val="361919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1606B-71C6-424D-9AFB-0FE433E9353C}" type="slidenum">
              <a:rPr lang="en-US" altLang="ja-JP"/>
              <a:pPr/>
              <a:t>10</a:t>
            </a:fld>
            <a:endParaRPr lang="en-US" altLang="ja-JP"/>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In experiment two, we investigated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effect of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active coping aspect of a video game task on autonomic activities separate from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effect of body movement. Thirty-six undergraduates were assigned to three experimental groups: playing a video game (VG), watching a game play movie (MV), and just button pressing (BP).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experiment consisted of 6 minutes of rest, an arbitrary length of task, and 4 minutes of recovery. The task length of each group was adjusted to be the same. In addition to the physiological indices, we measured the subjective affect of each period. The score of the rest period was measured prior to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experiment, and the score of the task and recovery period was measured after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experiment by recollection.</a:t>
            </a:r>
            <a:endParaRPr kumimoji="1" lang="ja-JP" altLang="ja-JP"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In this experiment, we used </a:t>
            </a:r>
            <a:r>
              <a:rPr kumimoji="1" lang="en-US" altLang="ja-JP" sz="1200" i="1" kern="1200" dirty="0" smtClean="0">
                <a:solidFill>
                  <a:schemeClr val="tx1"/>
                </a:solidFill>
                <a:effectLst/>
                <a:latin typeface="+mn-lt"/>
                <a:ea typeface="+mn-ea"/>
                <a:cs typeface="+mn-cs"/>
              </a:rPr>
              <a:t>Heavy Rain </a:t>
            </a:r>
            <a:r>
              <a:rPr kumimoji="1" lang="en-US" altLang="ja-JP" sz="1200" kern="1200" dirty="0" smtClean="0">
                <a:solidFill>
                  <a:schemeClr val="tx1"/>
                </a:solidFill>
                <a:effectLst/>
                <a:latin typeface="+mn-lt"/>
                <a:ea typeface="+mn-ea"/>
                <a:cs typeface="+mn-cs"/>
              </a:rPr>
              <a:t>as an experimental task. </a:t>
            </a:r>
            <a:r>
              <a:rPr kumimoji="1" lang="en-US" altLang="ja-JP" sz="1200" i="1" kern="1200" dirty="0" smtClean="0">
                <a:solidFill>
                  <a:schemeClr val="tx1"/>
                </a:solidFill>
                <a:effectLst/>
                <a:latin typeface="+mn-lt"/>
                <a:ea typeface="+mn-ea"/>
                <a:cs typeface="+mn-cs"/>
              </a:rPr>
              <a:t>Heavy Rain</a:t>
            </a:r>
            <a:r>
              <a:rPr kumimoji="1" lang="en-US" altLang="ja-JP" sz="1200" kern="1200" dirty="0" smtClean="0">
                <a:solidFill>
                  <a:schemeClr val="tx1"/>
                </a:solidFill>
                <a:effectLst/>
                <a:latin typeface="+mn-lt"/>
                <a:ea typeface="+mn-ea"/>
                <a:cs typeface="+mn-cs"/>
              </a:rPr>
              <a:t> is a mystery adventure game for </a:t>
            </a:r>
            <a:r>
              <a:rPr kumimoji="1" lang="en-US" altLang="ja-JP" sz="1200" kern="1200" dirty="0" err="1" smtClean="0">
                <a:solidFill>
                  <a:schemeClr val="tx1"/>
                </a:solidFill>
                <a:effectLst/>
                <a:latin typeface="+mn-lt"/>
                <a:ea typeface="+mn-ea"/>
                <a:cs typeface="+mn-cs"/>
              </a:rPr>
              <a:t>Playstation</a:t>
            </a:r>
            <a:r>
              <a:rPr kumimoji="1" lang="en-US" altLang="ja-JP" sz="1200" kern="1200" dirty="0" smtClean="0">
                <a:solidFill>
                  <a:schemeClr val="tx1"/>
                </a:solidFill>
                <a:effectLst/>
                <a:latin typeface="+mn-lt"/>
                <a:ea typeface="+mn-ea"/>
                <a:cs typeface="+mn-cs"/>
              </a:rPr>
              <a:t> 3 and is characterized by photorealistic 3D graphics and an intuitive game operation. From the(</a:t>
            </a:r>
            <a:r>
              <a:rPr kumimoji="1" lang="ja-JP" altLang="en-US" sz="1200" kern="1200" dirty="0" smtClean="0">
                <a:solidFill>
                  <a:schemeClr val="tx1"/>
                </a:solidFill>
                <a:effectLst/>
                <a:latin typeface="+mn-lt"/>
                <a:ea typeface="+mn-ea"/>
                <a:cs typeface="+mn-cs"/>
              </a:rPr>
              <a:t>ジ</a:t>
            </a:r>
            <a:r>
              <a:rPr kumimoji="1" lang="en-US" altLang="ja-JP" sz="1200" kern="1200" dirty="0" smtClean="0">
                <a:solidFill>
                  <a:schemeClr val="tx1"/>
                </a:solidFill>
                <a:effectLst/>
                <a:latin typeface="+mn-lt"/>
                <a:ea typeface="+mn-ea"/>
                <a:cs typeface="+mn-cs"/>
              </a:rPr>
              <a:t>) entire game story, we chose the stage "nightmare." In this stage, the player is attacked by armed thugs and has to press a specific button with good timing to survive.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5C7D3D5-2629-4AE3-AEE1-64107AEDE26F}" type="slidenum">
              <a:rPr kumimoji="1" lang="ja-JP" altLang="en-US" smtClean="0"/>
              <a:pPr/>
              <a:t>11</a:t>
            </a:fld>
            <a:endParaRPr kumimoji="1" lang="ja-JP" altLang="en-US"/>
          </a:p>
        </p:txBody>
      </p:sp>
    </p:spTree>
    <p:extLst>
      <p:ext uri="{BB962C8B-B14F-4D97-AF65-F5344CB8AC3E}">
        <p14:creationId xmlns:p14="http://schemas.microsoft.com/office/powerpoint/2010/main" val="352139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3993E1D-414A-4C4D-926E-215A04027173}" type="datetimeFigureOut">
              <a:rPr kumimoji="1" lang="ja-JP" altLang="en-US" smtClean="0"/>
              <a:pPr/>
              <a:t>2014/9/25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DBE9-4198-4659-B6EF-102A7A6720AD}" type="slidenum">
              <a:rPr kumimoji="1" lang="ja-JP" altLang="en-US" smtClean="0"/>
              <a:pPr/>
              <a:t>‹#›</a:t>
            </a:fld>
            <a:endParaRPr kumimoji="1" lang="ja-JP" altLang="en-US"/>
          </a:p>
        </p:txBody>
      </p:sp>
    </p:spTree>
    <p:extLst>
      <p:ext uri="{BB962C8B-B14F-4D97-AF65-F5344CB8AC3E}">
        <p14:creationId xmlns:p14="http://schemas.microsoft.com/office/powerpoint/2010/main" val="50299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993E1D-414A-4C4D-926E-215A04027173}" type="datetimeFigureOut">
              <a:rPr kumimoji="1" lang="ja-JP" altLang="en-US" smtClean="0"/>
              <a:pPr/>
              <a:t>2014/9/25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DBE9-4198-4659-B6EF-102A7A6720AD}" type="slidenum">
              <a:rPr kumimoji="1" lang="ja-JP" altLang="en-US" smtClean="0"/>
              <a:pPr/>
              <a:t>‹#›</a:t>
            </a:fld>
            <a:endParaRPr kumimoji="1" lang="ja-JP" altLang="en-US"/>
          </a:p>
        </p:txBody>
      </p:sp>
    </p:spTree>
    <p:extLst>
      <p:ext uri="{BB962C8B-B14F-4D97-AF65-F5344CB8AC3E}">
        <p14:creationId xmlns:p14="http://schemas.microsoft.com/office/powerpoint/2010/main" val="10200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993E1D-414A-4C4D-926E-215A04027173}" type="datetimeFigureOut">
              <a:rPr kumimoji="1" lang="ja-JP" altLang="en-US" smtClean="0"/>
              <a:pPr/>
              <a:t>2014/9/25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DBE9-4198-4659-B6EF-102A7A6720AD}" type="slidenum">
              <a:rPr kumimoji="1" lang="ja-JP" altLang="en-US" smtClean="0"/>
              <a:pPr/>
              <a:t>‹#›</a:t>
            </a:fld>
            <a:endParaRPr kumimoji="1" lang="ja-JP" altLang="en-US"/>
          </a:p>
        </p:txBody>
      </p:sp>
    </p:spTree>
    <p:extLst>
      <p:ext uri="{BB962C8B-B14F-4D97-AF65-F5344CB8AC3E}">
        <p14:creationId xmlns:p14="http://schemas.microsoft.com/office/powerpoint/2010/main" val="48097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993E1D-414A-4C4D-926E-215A04027173}" type="datetimeFigureOut">
              <a:rPr kumimoji="1" lang="ja-JP" altLang="en-US" smtClean="0"/>
              <a:pPr/>
              <a:t>2014/9/25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DBE9-4198-4659-B6EF-102A7A6720AD}" type="slidenum">
              <a:rPr kumimoji="1" lang="ja-JP" altLang="en-US" smtClean="0"/>
              <a:pPr/>
              <a:t>‹#›</a:t>
            </a:fld>
            <a:endParaRPr kumimoji="1" lang="ja-JP" altLang="en-US"/>
          </a:p>
        </p:txBody>
      </p:sp>
    </p:spTree>
    <p:extLst>
      <p:ext uri="{BB962C8B-B14F-4D97-AF65-F5344CB8AC3E}">
        <p14:creationId xmlns:p14="http://schemas.microsoft.com/office/powerpoint/2010/main" val="27447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3993E1D-414A-4C4D-926E-215A04027173}" type="datetimeFigureOut">
              <a:rPr kumimoji="1" lang="ja-JP" altLang="en-US" smtClean="0"/>
              <a:pPr/>
              <a:t>2014/9/25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DBE9-4198-4659-B6EF-102A7A6720AD}" type="slidenum">
              <a:rPr kumimoji="1" lang="ja-JP" altLang="en-US" smtClean="0"/>
              <a:pPr/>
              <a:t>‹#›</a:t>
            </a:fld>
            <a:endParaRPr kumimoji="1" lang="ja-JP" altLang="en-US"/>
          </a:p>
        </p:txBody>
      </p:sp>
    </p:spTree>
    <p:extLst>
      <p:ext uri="{BB962C8B-B14F-4D97-AF65-F5344CB8AC3E}">
        <p14:creationId xmlns:p14="http://schemas.microsoft.com/office/powerpoint/2010/main" val="186318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3993E1D-414A-4C4D-926E-215A04027173}" type="datetimeFigureOut">
              <a:rPr kumimoji="1" lang="ja-JP" altLang="en-US" smtClean="0"/>
              <a:pPr/>
              <a:t>2014/9/25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CEDBE9-4198-4659-B6EF-102A7A6720AD}" type="slidenum">
              <a:rPr kumimoji="1" lang="ja-JP" altLang="en-US" smtClean="0"/>
              <a:pPr/>
              <a:t>‹#›</a:t>
            </a:fld>
            <a:endParaRPr kumimoji="1" lang="ja-JP" altLang="en-US"/>
          </a:p>
        </p:txBody>
      </p:sp>
    </p:spTree>
    <p:extLst>
      <p:ext uri="{BB962C8B-B14F-4D97-AF65-F5344CB8AC3E}">
        <p14:creationId xmlns:p14="http://schemas.microsoft.com/office/powerpoint/2010/main" val="301630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993E1D-414A-4C4D-926E-215A04027173}" type="datetimeFigureOut">
              <a:rPr kumimoji="1" lang="ja-JP" altLang="en-US" smtClean="0"/>
              <a:pPr/>
              <a:t>2014/9/25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9CEDBE9-4198-4659-B6EF-102A7A6720AD}" type="slidenum">
              <a:rPr kumimoji="1" lang="ja-JP" altLang="en-US" smtClean="0"/>
              <a:pPr/>
              <a:t>‹#›</a:t>
            </a:fld>
            <a:endParaRPr kumimoji="1" lang="ja-JP" altLang="en-US"/>
          </a:p>
        </p:txBody>
      </p:sp>
    </p:spTree>
    <p:extLst>
      <p:ext uri="{BB962C8B-B14F-4D97-AF65-F5344CB8AC3E}">
        <p14:creationId xmlns:p14="http://schemas.microsoft.com/office/powerpoint/2010/main" val="44219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3993E1D-414A-4C4D-926E-215A04027173}" type="datetimeFigureOut">
              <a:rPr kumimoji="1" lang="ja-JP" altLang="en-US" smtClean="0"/>
              <a:pPr/>
              <a:t>2014/9/25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9CEDBE9-4198-4659-B6EF-102A7A6720AD}" type="slidenum">
              <a:rPr kumimoji="1" lang="ja-JP" altLang="en-US" smtClean="0"/>
              <a:pPr/>
              <a:t>‹#›</a:t>
            </a:fld>
            <a:endParaRPr kumimoji="1" lang="ja-JP" altLang="en-US"/>
          </a:p>
        </p:txBody>
      </p:sp>
    </p:spTree>
    <p:extLst>
      <p:ext uri="{BB962C8B-B14F-4D97-AF65-F5344CB8AC3E}">
        <p14:creationId xmlns:p14="http://schemas.microsoft.com/office/powerpoint/2010/main" val="262330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3993E1D-414A-4C4D-926E-215A04027173}" type="datetimeFigureOut">
              <a:rPr kumimoji="1" lang="ja-JP" altLang="en-US" smtClean="0"/>
              <a:pPr/>
              <a:t>2014/9/25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9CEDBE9-4198-4659-B6EF-102A7A6720AD}" type="slidenum">
              <a:rPr kumimoji="1" lang="ja-JP" altLang="en-US" smtClean="0"/>
              <a:pPr/>
              <a:t>‹#›</a:t>
            </a:fld>
            <a:endParaRPr kumimoji="1" lang="ja-JP" altLang="en-US"/>
          </a:p>
        </p:txBody>
      </p:sp>
    </p:spTree>
    <p:extLst>
      <p:ext uri="{BB962C8B-B14F-4D97-AF65-F5344CB8AC3E}">
        <p14:creationId xmlns:p14="http://schemas.microsoft.com/office/powerpoint/2010/main" val="336840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3993E1D-414A-4C4D-926E-215A04027173}" type="datetimeFigureOut">
              <a:rPr kumimoji="1" lang="ja-JP" altLang="en-US" smtClean="0"/>
              <a:pPr/>
              <a:t>2014/9/25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CEDBE9-4198-4659-B6EF-102A7A6720AD}" type="slidenum">
              <a:rPr kumimoji="1" lang="ja-JP" altLang="en-US" smtClean="0"/>
              <a:pPr/>
              <a:t>‹#›</a:t>
            </a:fld>
            <a:endParaRPr kumimoji="1" lang="ja-JP" altLang="en-US"/>
          </a:p>
        </p:txBody>
      </p:sp>
    </p:spTree>
    <p:extLst>
      <p:ext uri="{BB962C8B-B14F-4D97-AF65-F5344CB8AC3E}">
        <p14:creationId xmlns:p14="http://schemas.microsoft.com/office/powerpoint/2010/main" val="278142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3993E1D-414A-4C4D-926E-215A04027173}" type="datetimeFigureOut">
              <a:rPr kumimoji="1" lang="ja-JP" altLang="en-US" smtClean="0"/>
              <a:pPr/>
              <a:t>2014/9/25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CEDBE9-4198-4659-B6EF-102A7A6720AD}" type="slidenum">
              <a:rPr kumimoji="1" lang="ja-JP" altLang="en-US" smtClean="0"/>
              <a:pPr/>
              <a:t>‹#›</a:t>
            </a:fld>
            <a:endParaRPr kumimoji="1" lang="ja-JP" altLang="en-US"/>
          </a:p>
        </p:txBody>
      </p:sp>
    </p:spTree>
    <p:extLst>
      <p:ext uri="{BB962C8B-B14F-4D97-AF65-F5344CB8AC3E}">
        <p14:creationId xmlns:p14="http://schemas.microsoft.com/office/powerpoint/2010/main" val="413176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93E1D-414A-4C4D-926E-215A04027173}" type="datetimeFigureOut">
              <a:rPr kumimoji="1" lang="ja-JP" altLang="en-US" smtClean="0"/>
              <a:pPr/>
              <a:t>2014/9/25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EDBE9-4198-4659-B6EF-102A7A6720AD}" type="slidenum">
              <a:rPr kumimoji="1" lang="ja-JP" altLang="en-US" smtClean="0"/>
              <a:pPr/>
              <a:t>‹#›</a:t>
            </a:fld>
            <a:endParaRPr kumimoji="1" lang="ja-JP" altLang="en-US"/>
          </a:p>
        </p:txBody>
      </p:sp>
    </p:spTree>
    <p:extLst>
      <p:ext uri="{BB962C8B-B14F-4D97-AF65-F5344CB8AC3E}">
        <p14:creationId xmlns:p14="http://schemas.microsoft.com/office/powerpoint/2010/main" val="2056407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20" y="1487686"/>
            <a:ext cx="8424936" cy="1077218"/>
          </a:xfrm>
          <a:prstGeom prst="rect">
            <a:avLst/>
          </a:prstGeom>
        </p:spPr>
        <p:txBody>
          <a:bodyPr wrap="square">
            <a:spAutoFit/>
          </a:bodyPr>
          <a:lstStyle/>
          <a:p>
            <a:r>
              <a:rPr lang="en-US" altLang="ja-JP" sz="3200" dirty="0"/>
              <a:t>The impact of active coping aspects </a:t>
            </a:r>
            <a:r>
              <a:rPr lang="en-US" altLang="ja-JP" sz="3200" dirty="0" smtClean="0"/>
              <a:t>on </a:t>
            </a:r>
            <a:r>
              <a:rPr lang="en-US" altLang="ja-JP" sz="3200" dirty="0"/>
              <a:t>autonomic responses during video game playing</a:t>
            </a:r>
            <a:endParaRPr lang="ja-JP" altLang="ja-JP" sz="3200" dirty="0"/>
          </a:p>
        </p:txBody>
      </p:sp>
      <p:sp>
        <p:nvSpPr>
          <p:cNvPr id="2" name="正方形/長方形 1"/>
          <p:cNvSpPr/>
          <p:nvPr/>
        </p:nvSpPr>
        <p:spPr>
          <a:xfrm>
            <a:off x="899592" y="4581128"/>
            <a:ext cx="8064896" cy="707886"/>
          </a:xfrm>
          <a:prstGeom prst="rect">
            <a:avLst/>
          </a:prstGeom>
        </p:spPr>
        <p:txBody>
          <a:bodyPr wrap="square">
            <a:spAutoFit/>
          </a:bodyPr>
          <a:lstStyle/>
          <a:p>
            <a:r>
              <a:rPr lang="en-US" altLang="ja-JP" sz="2000" dirty="0" smtClean="0"/>
              <a:t>Kazuo </a:t>
            </a:r>
            <a:r>
              <a:rPr lang="en-US" altLang="ja-JP" sz="2000" dirty="0" err="1"/>
              <a:t>Okanoya</a:t>
            </a:r>
            <a:endParaRPr lang="en-US" altLang="ja-JP" sz="2000" dirty="0"/>
          </a:p>
          <a:p>
            <a:r>
              <a:rPr lang="en-US" altLang="ja-JP" sz="2000" dirty="0"/>
              <a:t>Department of Cognitive and Behavioral Sciences, The University of Tokyo</a:t>
            </a:r>
          </a:p>
        </p:txBody>
      </p:sp>
      <p:sp>
        <p:nvSpPr>
          <p:cNvPr id="3" name="正方形/長方形 2"/>
          <p:cNvSpPr/>
          <p:nvPr/>
        </p:nvSpPr>
        <p:spPr>
          <a:xfrm>
            <a:off x="899592" y="2924944"/>
            <a:ext cx="7623861" cy="707886"/>
          </a:xfrm>
          <a:prstGeom prst="rect">
            <a:avLst/>
          </a:prstGeom>
        </p:spPr>
        <p:txBody>
          <a:bodyPr wrap="square">
            <a:spAutoFit/>
          </a:bodyPr>
          <a:lstStyle/>
          <a:p>
            <a:r>
              <a:rPr lang="en-US" altLang="ja-JP" sz="2000" dirty="0" err="1"/>
              <a:t>Yuichiro</a:t>
            </a:r>
            <a:r>
              <a:rPr lang="en-US" altLang="ja-JP" sz="2000" dirty="0"/>
              <a:t> Nagano, </a:t>
            </a:r>
            <a:r>
              <a:rPr lang="en-US" altLang="ja-JP" sz="2000" dirty="0" err="1"/>
              <a:t>Rina</a:t>
            </a:r>
            <a:r>
              <a:rPr lang="en-US" altLang="ja-JP" sz="2000" dirty="0"/>
              <a:t> </a:t>
            </a:r>
            <a:r>
              <a:rPr lang="en-US" altLang="ja-JP" sz="2000" dirty="0" err="1"/>
              <a:t>Taira</a:t>
            </a:r>
            <a:r>
              <a:rPr lang="en-US" altLang="ja-JP" sz="2000" dirty="0"/>
              <a:t>, </a:t>
            </a:r>
            <a:r>
              <a:rPr lang="en-US" altLang="ja-JP" sz="2000" dirty="0" err="1"/>
              <a:t>Kohei</a:t>
            </a:r>
            <a:r>
              <a:rPr lang="en-US" altLang="ja-JP" sz="2000" dirty="0"/>
              <a:t> </a:t>
            </a:r>
            <a:r>
              <a:rPr lang="en-US" altLang="ja-JP" sz="2000" dirty="0" err="1"/>
              <a:t>Fuseda</a:t>
            </a:r>
            <a:endParaRPr lang="en-US" altLang="ja-JP" sz="2000" dirty="0"/>
          </a:p>
          <a:p>
            <a:r>
              <a:rPr lang="en-US" altLang="ja-JP" sz="2000" dirty="0"/>
              <a:t>Department of Human Studies, Bunkyo </a:t>
            </a:r>
            <a:r>
              <a:rPr lang="en-US" altLang="ja-JP" sz="2000" dirty="0" err="1"/>
              <a:t>Gakuin</a:t>
            </a:r>
            <a:r>
              <a:rPr lang="en-US" altLang="ja-JP" sz="2000" dirty="0"/>
              <a:t> University, Japan</a:t>
            </a:r>
          </a:p>
        </p:txBody>
      </p:sp>
      <p:sp>
        <p:nvSpPr>
          <p:cNvPr id="7" name="正方形/長方形 6"/>
          <p:cNvSpPr/>
          <p:nvPr/>
        </p:nvSpPr>
        <p:spPr>
          <a:xfrm>
            <a:off x="899592" y="3750421"/>
            <a:ext cx="7236673" cy="707886"/>
          </a:xfrm>
          <a:prstGeom prst="rect">
            <a:avLst/>
          </a:prstGeom>
        </p:spPr>
        <p:txBody>
          <a:bodyPr wrap="square">
            <a:spAutoFit/>
          </a:bodyPr>
          <a:lstStyle/>
          <a:p>
            <a:r>
              <a:rPr lang="en-US" altLang="ja-JP" sz="2000" dirty="0"/>
              <a:t>Nobuyuki Kawai, Shota </a:t>
            </a:r>
            <a:r>
              <a:rPr lang="en-US" altLang="ja-JP" sz="2000" dirty="0" smtClean="0"/>
              <a:t>Watanabe</a:t>
            </a:r>
            <a:endParaRPr lang="en-US" altLang="ja-JP" sz="2000" dirty="0"/>
          </a:p>
          <a:p>
            <a:r>
              <a:rPr lang="en-US" altLang="ja-JP" sz="2000" dirty="0"/>
              <a:t>Department of Cognitive Science, Nagoya University</a:t>
            </a:r>
          </a:p>
        </p:txBody>
      </p:sp>
    </p:spTree>
    <p:extLst>
      <p:ext uri="{BB962C8B-B14F-4D97-AF65-F5344CB8AC3E}">
        <p14:creationId xmlns:p14="http://schemas.microsoft.com/office/powerpoint/2010/main" val="2520315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31775" y="1556792"/>
            <a:ext cx="11880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dirty="0" smtClean="0">
                <a:latin typeface="Calibri" pitchFamily="34" charset="0"/>
                <a:cs typeface="Calibri" pitchFamily="34" charset="0"/>
              </a:rPr>
              <a:t>Method</a:t>
            </a:r>
            <a:endParaRPr lang="ja-JP" altLang="en-US" sz="2400" dirty="0">
              <a:latin typeface="Calibri" pitchFamily="34" charset="0"/>
              <a:cs typeface="Calibri" pitchFamily="34" charset="0"/>
            </a:endParaRPr>
          </a:p>
        </p:txBody>
      </p:sp>
      <p:sp>
        <p:nvSpPr>
          <p:cNvPr id="21507" name="Text Box 3"/>
          <p:cNvSpPr txBox="1">
            <a:spLocks noChangeArrowheads="1"/>
          </p:cNvSpPr>
          <p:nvPr/>
        </p:nvSpPr>
        <p:spPr bwMode="auto">
          <a:xfrm>
            <a:off x="324297" y="2018457"/>
            <a:ext cx="8135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000" dirty="0" smtClean="0">
                <a:latin typeface="Calibri" pitchFamily="34" charset="0"/>
                <a:cs typeface="Calibri" pitchFamily="34" charset="0"/>
              </a:rPr>
              <a:t>Participants</a:t>
            </a:r>
            <a:r>
              <a:rPr lang="ja-JP" altLang="en-US" sz="2000" dirty="0" smtClean="0">
                <a:latin typeface="Calibri" pitchFamily="34" charset="0"/>
                <a:cs typeface="Calibri" pitchFamily="34" charset="0"/>
              </a:rPr>
              <a:t>：</a:t>
            </a:r>
            <a:r>
              <a:rPr lang="en-US" altLang="ja-JP" sz="2000" dirty="0" smtClean="0">
                <a:latin typeface="Calibri" pitchFamily="34" charset="0"/>
                <a:cs typeface="Calibri" pitchFamily="34" charset="0"/>
              </a:rPr>
              <a:t>36 students  (18 men and 18 women)</a:t>
            </a:r>
          </a:p>
          <a:p>
            <a:r>
              <a:rPr lang="en-US" altLang="ja-JP" sz="2000" dirty="0" smtClean="0">
                <a:latin typeface="Calibri" pitchFamily="34" charset="0"/>
                <a:cs typeface="Calibri" pitchFamily="34" charset="0"/>
              </a:rPr>
              <a:t>                                                                            (mean age=</a:t>
            </a:r>
            <a:r>
              <a:rPr lang="ja-JP" altLang="en-US" sz="2000" dirty="0">
                <a:latin typeface="Calibri" pitchFamily="34" charset="0"/>
                <a:cs typeface="Calibri" pitchFamily="34" charset="0"/>
              </a:rPr>
              <a:t> </a:t>
            </a:r>
            <a:r>
              <a:rPr lang="en-US" altLang="ja-JP" sz="2000" dirty="0">
                <a:latin typeface="Calibri" pitchFamily="34" charset="0"/>
                <a:cs typeface="Calibri" pitchFamily="34" charset="0"/>
              </a:rPr>
              <a:t>21.0 years </a:t>
            </a:r>
            <a:r>
              <a:rPr lang="en-US" altLang="ja-JP" sz="2000" dirty="0" smtClean="0">
                <a:latin typeface="Calibri" pitchFamily="34" charset="0"/>
                <a:cs typeface="Calibri" pitchFamily="34" charset="0"/>
              </a:rPr>
              <a:t> SD=2.38).</a:t>
            </a:r>
            <a:endParaRPr lang="en-US" altLang="ja-JP" sz="2000" dirty="0">
              <a:latin typeface="Calibri" pitchFamily="34" charset="0"/>
              <a:cs typeface="Calibri" pitchFamily="34" charset="0"/>
            </a:endParaRPr>
          </a:p>
        </p:txBody>
      </p:sp>
      <p:sp>
        <p:nvSpPr>
          <p:cNvPr id="36" name="Text Box 3"/>
          <p:cNvSpPr txBox="1">
            <a:spLocks noChangeArrowheads="1"/>
          </p:cNvSpPr>
          <p:nvPr/>
        </p:nvSpPr>
        <p:spPr bwMode="auto">
          <a:xfrm>
            <a:off x="323529" y="3026569"/>
            <a:ext cx="53060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000" dirty="0" smtClean="0">
                <a:latin typeface="Calibri" pitchFamily="34" charset="0"/>
                <a:cs typeface="Calibri" pitchFamily="34" charset="0"/>
              </a:rPr>
              <a:t>Experimental Design</a:t>
            </a:r>
            <a:r>
              <a:rPr lang="ja-JP" altLang="en-US" sz="2000" dirty="0" smtClean="0">
                <a:latin typeface="Calibri" pitchFamily="34" charset="0"/>
                <a:cs typeface="Calibri" pitchFamily="34" charset="0"/>
              </a:rPr>
              <a:t>：</a:t>
            </a:r>
            <a:r>
              <a:rPr lang="en-US" altLang="ja-JP" sz="2000" dirty="0" smtClean="0">
                <a:latin typeface="Calibri" pitchFamily="34" charset="0"/>
                <a:cs typeface="Calibri" pitchFamily="34" charset="0"/>
              </a:rPr>
              <a:t>Between subject design. </a:t>
            </a:r>
            <a:endParaRPr lang="ja-JP" altLang="en-US" sz="2000" dirty="0">
              <a:latin typeface="Calibri" pitchFamily="34" charset="0"/>
              <a:cs typeface="Calibri" pitchFamily="34" charset="0"/>
            </a:endParaRPr>
          </a:p>
        </p:txBody>
      </p:sp>
      <p:sp>
        <p:nvSpPr>
          <p:cNvPr id="30" name="Text Box 18"/>
          <p:cNvSpPr txBox="1">
            <a:spLocks noChangeArrowheads="1"/>
          </p:cNvSpPr>
          <p:nvPr/>
        </p:nvSpPr>
        <p:spPr bwMode="auto">
          <a:xfrm>
            <a:off x="467544" y="4107112"/>
            <a:ext cx="17116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latin typeface="Calibri" pitchFamily="34" charset="0"/>
                <a:cs typeface="Calibri" pitchFamily="34" charset="0"/>
              </a:rPr>
              <a:t>Video game(VG)</a:t>
            </a:r>
            <a:endParaRPr lang="ja-JP" altLang="en-US" dirty="0">
              <a:latin typeface="Calibri" pitchFamily="34" charset="0"/>
              <a:cs typeface="Calibri" pitchFamily="34" charset="0"/>
            </a:endParaRPr>
          </a:p>
        </p:txBody>
      </p:sp>
      <p:sp>
        <p:nvSpPr>
          <p:cNvPr id="31" name="Text Box 19"/>
          <p:cNvSpPr txBox="1">
            <a:spLocks noChangeArrowheads="1"/>
          </p:cNvSpPr>
          <p:nvPr/>
        </p:nvSpPr>
        <p:spPr bwMode="auto">
          <a:xfrm>
            <a:off x="467544" y="4687390"/>
            <a:ext cx="1244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latin typeface="Calibri" pitchFamily="34" charset="0"/>
                <a:cs typeface="Calibri" pitchFamily="34" charset="0"/>
              </a:rPr>
              <a:t>Movie(MV)</a:t>
            </a:r>
            <a:endParaRPr lang="en-US" altLang="ja-JP" dirty="0">
              <a:latin typeface="Calibri" pitchFamily="34" charset="0"/>
              <a:cs typeface="Calibri" pitchFamily="34" charset="0"/>
            </a:endParaRPr>
          </a:p>
        </p:txBody>
      </p:sp>
      <p:sp>
        <p:nvSpPr>
          <p:cNvPr id="32" name="Text Box 20"/>
          <p:cNvSpPr txBox="1">
            <a:spLocks noChangeArrowheads="1"/>
          </p:cNvSpPr>
          <p:nvPr/>
        </p:nvSpPr>
        <p:spPr bwMode="auto">
          <a:xfrm>
            <a:off x="467544" y="5285065"/>
            <a:ext cx="20564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latin typeface="Calibri" pitchFamily="34" charset="0"/>
                <a:cs typeface="Calibri" pitchFamily="34" charset="0"/>
              </a:rPr>
              <a:t>Button-pressing(BP)</a:t>
            </a:r>
            <a:endParaRPr lang="ja-JP" altLang="en-US" dirty="0">
              <a:latin typeface="Calibri" pitchFamily="34" charset="0"/>
              <a:cs typeface="Calibri" pitchFamily="34" charset="0"/>
            </a:endParaRPr>
          </a:p>
        </p:txBody>
      </p:sp>
      <p:sp>
        <p:nvSpPr>
          <p:cNvPr id="33" name="Text Box 21"/>
          <p:cNvSpPr txBox="1">
            <a:spLocks noChangeArrowheads="1"/>
          </p:cNvSpPr>
          <p:nvPr/>
        </p:nvSpPr>
        <p:spPr bwMode="auto">
          <a:xfrm>
            <a:off x="3024287" y="6000383"/>
            <a:ext cx="31014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dirty="0" smtClean="0">
                <a:latin typeface="Calibri" pitchFamily="34" charset="0"/>
                <a:cs typeface="Calibri" pitchFamily="34" charset="0"/>
              </a:rPr>
              <a:t>Figure 2-1. Experimental schedule. </a:t>
            </a:r>
            <a:endParaRPr lang="ja-JP" altLang="en-US" sz="1600" dirty="0">
              <a:latin typeface="Calibri" pitchFamily="34" charset="0"/>
              <a:cs typeface="Calibri" pitchFamily="34" charset="0"/>
            </a:endParaRPr>
          </a:p>
        </p:txBody>
      </p:sp>
      <p:sp>
        <p:nvSpPr>
          <p:cNvPr id="34" name="Text Box 3"/>
          <p:cNvSpPr txBox="1">
            <a:spLocks noChangeArrowheads="1"/>
          </p:cNvSpPr>
          <p:nvPr/>
        </p:nvSpPr>
        <p:spPr bwMode="auto">
          <a:xfrm>
            <a:off x="323528" y="3420869"/>
            <a:ext cx="540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000" dirty="0" smtClean="0">
                <a:latin typeface="Calibri" pitchFamily="34" charset="0"/>
                <a:cs typeface="Calibri" pitchFamily="34" charset="0"/>
              </a:rPr>
              <a:t>Experimental groups and time schedule</a:t>
            </a:r>
            <a:r>
              <a:rPr lang="ja-JP" altLang="en-US" sz="2000" dirty="0" smtClean="0">
                <a:latin typeface="Calibri" pitchFamily="34" charset="0"/>
                <a:cs typeface="Calibri" pitchFamily="34" charset="0"/>
              </a:rPr>
              <a:t>：</a:t>
            </a:r>
            <a:endParaRPr lang="en-US" altLang="ja-JP" sz="2000" dirty="0">
              <a:latin typeface="Calibri" pitchFamily="34" charset="0"/>
              <a:cs typeface="Calibri" pitchFamily="34" charset="0"/>
            </a:endParaRPr>
          </a:p>
        </p:txBody>
      </p:sp>
      <p:sp>
        <p:nvSpPr>
          <p:cNvPr id="41" name="Text Box 2"/>
          <p:cNvSpPr txBox="1">
            <a:spLocks noChangeArrowheads="1"/>
          </p:cNvSpPr>
          <p:nvPr/>
        </p:nvSpPr>
        <p:spPr bwMode="auto">
          <a:xfrm>
            <a:off x="235044" y="260648"/>
            <a:ext cx="1210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dirty="0" smtClean="0">
                <a:latin typeface="Calibri" pitchFamily="34" charset="0"/>
                <a:cs typeface="Calibri" pitchFamily="34" charset="0"/>
              </a:rPr>
              <a:t>Purpose</a:t>
            </a:r>
            <a:endParaRPr lang="ja-JP" altLang="en-US" sz="2400" dirty="0">
              <a:latin typeface="Calibri" pitchFamily="34" charset="0"/>
              <a:cs typeface="Calibri" pitchFamily="34" charset="0"/>
            </a:endParaRPr>
          </a:p>
        </p:txBody>
      </p:sp>
      <p:sp>
        <p:nvSpPr>
          <p:cNvPr id="42" name="Text Box 3"/>
          <p:cNvSpPr txBox="1">
            <a:spLocks noChangeArrowheads="1"/>
          </p:cNvSpPr>
          <p:nvPr/>
        </p:nvSpPr>
        <p:spPr bwMode="auto">
          <a:xfrm>
            <a:off x="323528" y="692696"/>
            <a:ext cx="8135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000" dirty="0">
                <a:latin typeface="Calibri" pitchFamily="34" charset="0"/>
                <a:cs typeface="Calibri" pitchFamily="34" charset="0"/>
              </a:rPr>
              <a:t>To investigate the effect of the active coping aspect of a video game task on autonomic activities separate from the effect of body movement.</a:t>
            </a:r>
          </a:p>
        </p:txBody>
      </p:sp>
      <p:grpSp>
        <p:nvGrpSpPr>
          <p:cNvPr id="2" name="グループ化 1"/>
          <p:cNvGrpSpPr/>
          <p:nvPr/>
        </p:nvGrpSpPr>
        <p:grpSpPr>
          <a:xfrm>
            <a:off x="6977978" y="5949474"/>
            <a:ext cx="1492070" cy="276999"/>
            <a:chOff x="7399569" y="3753204"/>
            <a:chExt cx="1492070" cy="276999"/>
          </a:xfrm>
        </p:grpSpPr>
        <p:sp>
          <p:nvSpPr>
            <p:cNvPr id="11" name="正方形/長方形 10"/>
            <p:cNvSpPr/>
            <p:nvPr/>
          </p:nvSpPr>
          <p:spPr>
            <a:xfrm>
              <a:off x="7399569" y="3783352"/>
              <a:ext cx="1492070" cy="2056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cs typeface="Calibri" pitchFamily="34" charset="0"/>
              </a:endParaRPr>
            </a:p>
          </p:txBody>
        </p:sp>
        <p:sp>
          <p:nvSpPr>
            <p:cNvPr id="12" name="円/楕円 11"/>
            <p:cNvSpPr/>
            <p:nvPr/>
          </p:nvSpPr>
          <p:spPr>
            <a:xfrm>
              <a:off x="7474091" y="3824542"/>
              <a:ext cx="121815" cy="1218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cs typeface="Calibri" pitchFamily="34" charset="0"/>
              </a:endParaRPr>
            </a:p>
          </p:txBody>
        </p:sp>
        <p:sp>
          <p:nvSpPr>
            <p:cNvPr id="13" name="正方形/長方形 12"/>
            <p:cNvSpPr/>
            <p:nvPr/>
          </p:nvSpPr>
          <p:spPr>
            <a:xfrm>
              <a:off x="7535883" y="3753204"/>
              <a:ext cx="953915" cy="276999"/>
            </a:xfrm>
            <a:prstGeom prst="rect">
              <a:avLst/>
            </a:prstGeom>
          </p:spPr>
          <p:txBody>
            <a:bodyPr wrap="none">
              <a:spAutoFit/>
            </a:bodyPr>
            <a:lstStyle/>
            <a:p>
              <a:r>
                <a:rPr lang="en-US" altLang="ja-JP" sz="1200" smtClean="0">
                  <a:latin typeface="Calibri" pitchFamily="34" charset="0"/>
                  <a:cs typeface="Calibri" pitchFamily="34" charset="0"/>
                </a:rPr>
                <a:t>:Affect Scale</a:t>
              </a:r>
              <a:endParaRPr lang="ja-JP" altLang="en-US" sz="1200">
                <a:latin typeface="Calibri" pitchFamily="34" charset="0"/>
                <a:cs typeface="Calibri" pitchFamily="34" charset="0"/>
              </a:endParaRPr>
            </a:p>
          </p:txBody>
        </p:sp>
      </p:grpSp>
      <p:grpSp>
        <p:nvGrpSpPr>
          <p:cNvPr id="3" name="グループ化 2"/>
          <p:cNvGrpSpPr/>
          <p:nvPr/>
        </p:nvGrpSpPr>
        <p:grpSpPr>
          <a:xfrm>
            <a:off x="2359520" y="4108320"/>
            <a:ext cx="4962501" cy="483375"/>
            <a:chOff x="1233125" y="4386590"/>
            <a:chExt cx="4962501" cy="483375"/>
          </a:xfrm>
        </p:grpSpPr>
        <p:sp>
          <p:nvSpPr>
            <p:cNvPr id="15" name="Rectangle 4"/>
            <p:cNvSpPr>
              <a:spLocks noChangeArrowheads="1"/>
            </p:cNvSpPr>
            <p:nvPr/>
          </p:nvSpPr>
          <p:spPr bwMode="auto">
            <a:xfrm>
              <a:off x="1418010" y="4386590"/>
              <a:ext cx="1209674" cy="3938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ts val="1500"/>
                </a:lnSpc>
              </a:pPr>
              <a:r>
                <a:rPr lang="en-US" altLang="ja-JP" sz="1400" dirty="0" smtClean="0">
                  <a:latin typeface="Calibri" pitchFamily="34" charset="0"/>
                  <a:cs typeface="Calibri" pitchFamily="34" charset="0"/>
                </a:rPr>
                <a:t>Rest</a:t>
              </a:r>
              <a:endParaRPr lang="ja-JP" altLang="en-US" sz="1400" dirty="0">
                <a:latin typeface="Calibri" pitchFamily="34" charset="0"/>
                <a:cs typeface="Calibri" pitchFamily="34" charset="0"/>
              </a:endParaRPr>
            </a:p>
            <a:p>
              <a:pPr algn="ctr">
                <a:lnSpc>
                  <a:spcPts val="1500"/>
                </a:lnSpc>
              </a:pPr>
              <a:r>
                <a:rPr lang="en-US" altLang="ja-JP" sz="1400" dirty="0" smtClean="0">
                  <a:latin typeface="Calibri" pitchFamily="34" charset="0"/>
                  <a:cs typeface="Calibri" pitchFamily="34" charset="0"/>
                </a:rPr>
                <a:t>6min</a:t>
              </a:r>
              <a:endParaRPr lang="ja-JP" altLang="en-US" sz="1400" dirty="0">
                <a:latin typeface="Calibri" pitchFamily="34" charset="0"/>
                <a:cs typeface="Calibri" pitchFamily="34" charset="0"/>
              </a:endParaRPr>
            </a:p>
          </p:txBody>
        </p:sp>
        <p:sp>
          <p:nvSpPr>
            <p:cNvPr id="16" name="Rectangle 5"/>
            <p:cNvSpPr>
              <a:spLocks noChangeArrowheads="1"/>
            </p:cNvSpPr>
            <p:nvPr/>
          </p:nvSpPr>
          <p:spPr bwMode="auto">
            <a:xfrm>
              <a:off x="2627684" y="4386590"/>
              <a:ext cx="2376860" cy="3938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ts val="1500"/>
                </a:lnSpc>
              </a:pPr>
              <a:r>
                <a:rPr lang="en-US" altLang="ja-JP" sz="1400" dirty="0" smtClean="0">
                  <a:latin typeface="Calibri" pitchFamily="34" charset="0"/>
                  <a:cs typeface="Calibri" pitchFamily="34" charset="0"/>
                </a:rPr>
                <a:t>Task</a:t>
              </a:r>
              <a:endParaRPr lang="ja-JP" altLang="en-US" sz="1400" dirty="0">
                <a:latin typeface="Calibri" pitchFamily="34" charset="0"/>
                <a:cs typeface="Calibri" pitchFamily="34" charset="0"/>
              </a:endParaRPr>
            </a:p>
            <a:p>
              <a:pPr algn="ctr">
                <a:lnSpc>
                  <a:spcPts val="1500"/>
                </a:lnSpc>
              </a:pPr>
              <a:r>
                <a:rPr lang="en-US" altLang="ja-JP" sz="1400" dirty="0">
                  <a:latin typeface="Calibri" pitchFamily="34" charset="0"/>
                  <a:cs typeface="Calibri" pitchFamily="34" charset="0"/>
                </a:rPr>
                <a:t>arbitrary length</a:t>
              </a:r>
              <a:endParaRPr lang="ja-JP" altLang="en-US" sz="1400" dirty="0">
                <a:latin typeface="Calibri" pitchFamily="34" charset="0"/>
                <a:cs typeface="Calibri" pitchFamily="34" charset="0"/>
              </a:endParaRPr>
            </a:p>
          </p:txBody>
        </p:sp>
        <p:sp>
          <p:nvSpPr>
            <p:cNvPr id="17" name="Rectangle 6"/>
            <p:cNvSpPr>
              <a:spLocks noChangeArrowheads="1"/>
            </p:cNvSpPr>
            <p:nvPr/>
          </p:nvSpPr>
          <p:spPr bwMode="auto">
            <a:xfrm>
              <a:off x="5004544" y="4386590"/>
              <a:ext cx="863600" cy="3938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ts val="1500"/>
                </a:lnSpc>
              </a:pPr>
              <a:r>
                <a:rPr lang="en-US" altLang="ja-JP" sz="1400" dirty="0" smtClean="0">
                  <a:latin typeface="Calibri" pitchFamily="34" charset="0"/>
                  <a:cs typeface="Calibri" pitchFamily="34" charset="0"/>
                </a:rPr>
                <a:t>Recovery</a:t>
              </a:r>
              <a:endParaRPr lang="ja-JP" altLang="en-US" sz="1400" dirty="0">
                <a:latin typeface="Calibri" pitchFamily="34" charset="0"/>
                <a:cs typeface="Calibri" pitchFamily="34" charset="0"/>
              </a:endParaRPr>
            </a:p>
            <a:p>
              <a:pPr algn="ctr">
                <a:lnSpc>
                  <a:spcPts val="1500"/>
                </a:lnSpc>
              </a:pPr>
              <a:r>
                <a:rPr lang="en-US" altLang="ja-JP" sz="1400" dirty="0" smtClean="0">
                  <a:latin typeface="Calibri" pitchFamily="34" charset="0"/>
                  <a:cs typeface="Calibri" pitchFamily="34" charset="0"/>
                </a:rPr>
                <a:t>4min</a:t>
              </a:r>
              <a:endParaRPr lang="ja-JP" altLang="en-US" sz="1400" dirty="0">
                <a:latin typeface="Calibri" pitchFamily="34" charset="0"/>
                <a:cs typeface="Calibri" pitchFamily="34" charset="0"/>
              </a:endParaRPr>
            </a:p>
          </p:txBody>
        </p:sp>
        <p:sp>
          <p:nvSpPr>
            <p:cNvPr id="35" name="円/楕円 34"/>
            <p:cNvSpPr/>
            <p:nvPr/>
          </p:nvSpPr>
          <p:spPr>
            <a:xfrm>
              <a:off x="1233125" y="4713299"/>
              <a:ext cx="121815" cy="1218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cs typeface="Calibri" pitchFamily="34" charset="0"/>
              </a:endParaRPr>
            </a:p>
          </p:txBody>
        </p:sp>
        <p:sp>
          <p:nvSpPr>
            <p:cNvPr id="37" name="円/楕円 36"/>
            <p:cNvSpPr/>
            <p:nvPr/>
          </p:nvSpPr>
          <p:spPr>
            <a:xfrm>
              <a:off x="5921411" y="4748150"/>
              <a:ext cx="121815" cy="1218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cs typeface="Calibri" pitchFamily="34" charset="0"/>
              </a:endParaRPr>
            </a:p>
          </p:txBody>
        </p:sp>
        <p:sp>
          <p:nvSpPr>
            <p:cNvPr id="44" name="円/楕円 43"/>
            <p:cNvSpPr/>
            <p:nvPr/>
          </p:nvSpPr>
          <p:spPr>
            <a:xfrm>
              <a:off x="6073811" y="4744194"/>
              <a:ext cx="121815" cy="1218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cs typeface="Calibri" pitchFamily="34" charset="0"/>
              </a:endParaRPr>
            </a:p>
          </p:txBody>
        </p:sp>
      </p:grpSp>
      <p:grpSp>
        <p:nvGrpSpPr>
          <p:cNvPr id="45" name="グループ化 44"/>
          <p:cNvGrpSpPr/>
          <p:nvPr/>
        </p:nvGrpSpPr>
        <p:grpSpPr>
          <a:xfrm>
            <a:off x="2358802" y="4646284"/>
            <a:ext cx="4962501" cy="483375"/>
            <a:chOff x="1233125" y="4386590"/>
            <a:chExt cx="4962501" cy="483375"/>
          </a:xfrm>
        </p:grpSpPr>
        <p:sp>
          <p:nvSpPr>
            <p:cNvPr id="49" name="Rectangle 4"/>
            <p:cNvSpPr>
              <a:spLocks noChangeArrowheads="1"/>
            </p:cNvSpPr>
            <p:nvPr/>
          </p:nvSpPr>
          <p:spPr bwMode="auto">
            <a:xfrm>
              <a:off x="1418010" y="4386590"/>
              <a:ext cx="1209674" cy="3938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ts val="1500"/>
                </a:lnSpc>
              </a:pPr>
              <a:r>
                <a:rPr lang="en-US" altLang="ja-JP" sz="1400" dirty="0" smtClean="0">
                  <a:latin typeface="Calibri" pitchFamily="34" charset="0"/>
                  <a:cs typeface="Calibri" pitchFamily="34" charset="0"/>
                </a:rPr>
                <a:t>Rest</a:t>
              </a:r>
              <a:endParaRPr lang="ja-JP" altLang="en-US" sz="1400" dirty="0">
                <a:latin typeface="Calibri" pitchFamily="34" charset="0"/>
                <a:cs typeface="Calibri" pitchFamily="34" charset="0"/>
              </a:endParaRPr>
            </a:p>
            <a:p>
              <a:pPr algn="ctr">
                <a:lnSpc>
                  <a:spcPts val="1500"/>
                </a:lnSpc>
              </a:pPr>
              <a:r>
                <a:rPr lang="en-US" altLang="ja-JP" sz="1400" dirty="0" smtClean="0">
                  <a:latin typeface="Calibri" pitchFamily="34" charset="0"/>
                  <a:cs typeface="Calibri" pitchFamily="34" charset="0"/>
                </a:rPr>
                <a:t>6min</a:t>
              </a:r>
              <a:endParaRPr lang="ja-JP" altLang="en-US" sz="1400" dirty="0">
                <a:latin typeface="Calibri" pitchFamily="34" charset="0"/>
                <a:cs typeface="Calibri" pitchFamily="34" charset="0"/>
              </a:endParaRPr>
            </a:p>
          </p:txBody>
        </p:sp>
        <p:sp>
          <p:nvSpPr>
            <p:cNvPr id="50" name="Rectangle 5"/>
            <p:cNvSpPr>
              <a:spLocks noChangeArrowheads="1"/>
            </p:cNvSpPr>
            <p:nvPr/>
          </p:nvSpPr>
          <p:spPr bwMode="auto">
            <a:xfrm>
              <a:off x="2627684" y="4386590"/>
              <a:ext cx="2376860" cy="3938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ts val="1500"/>
                </a:lnSpc>
              </a:pPr>
              <a:r>
                <a:rPr lang="en-US" altLang="ja-JP" sz="1400" dirty="0" smtClean="0">
                  <a:latin typeface="Calibri" pitchFamily="34" charset="0"/>
                  <a:cs typeface="Calibri" pitchFamily="34" charset="0"/>
                </a:rPr>
                <a:t>Task</a:t>
              </a:r>
              <a:endParaRPr lang="ja-JP" altLang="en-US" sz="1400" dirty="0">
                <a:latin typeface="Calibri" pitchFamily="34" charset="0"/>
                <a:cs typeface="Calibri" pitchFamily="34" charset="0"/>
              </a:endParaRPr>
            </a:p>
            <a:p>
              <a:pPr algn="ctr">
                <a:lnSpc>
                  <a:spcPts val="1500"/>
                </a:lnSpc>
              </a:pPr>
              <a:r>
                <a:rPr lang="en-US" altLang="ja-JP" sz="1400" dirty="0">
                  <a:latin typeface="Calibri" pitchFamily="34" charset="0"/>
                  <a:cs typeface="Calibri" pitchFamily="34" charset="0"/>
                </a:rPr>
                <a:t>arbitrary length</a:t>
              </a:r>
              <a:endParaRPr lang="ja-JP" altLang="en-US" sz="1400" dirty="0">
                <a:latin typeface="Calibri" pitchFamily="34" charset="0"/>
                <a:cs typeface="Calibri" pitchFamily="34" charset="0"/>
              </a:endParaRPr>
            </a:p>
          </p:txBody>
        </p:sp>
        <p:sp>
          <p:nvSpPr>
            <p:cNvPr id="51" name="Rectangle 6"/>
            <p:cNvSpPr>
              <a:spLocks noChangeArrowheads="1"/>
            </p:cNvSpPr>
            <p:nvPr/>
          </p:nvSpPr>
          <p:spPr bwMode="auto">
            <a:xfrm>
              <a:off x="5004544" y="4386590"/>
              <a:ext cx="863600" cy="3938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ts val="1500"/>
                </a:lnSpc>
              </a:pPr>
              <a:r>
                <a:rPr lang="en-US" altLang="ja-JP" sz="1400" dirty="0" smtClean="0">
                  <a:latin typeface="Calibri" pitchFamily="34" charset="0"/>
                  <a:cs typeface="Calibri" pitchFamily="34" charset="0"/>
                </a:rPr>
                <a:t>Recovery</a:t>
              </a:r>
              <a:endParaRPr lang="ja-JP" altLang="en-US" sz="1400" dirty="0">
                <a:latin typeface="Calibri" pitchFamily="34" charset="0"/>
                <a:cs typeface="Calibri" pitchFamily="34" charset="0"/>
              </a:endParaRPr>
            </a:p>
            <a:p>
              <a:pPr algn="ctr">
                <a:lnSpc>
                  <a:spcPts val="1500"/>
                </a:lnSpc>
              </a:pPr>
              <a:r>
                <a:rPr lang="en-US" altLang="ja-JP" sz="1400" dirty="0" smtClean="0">
                  <a:latin typeface="Calibri" pitchFamily="34" charset="0"/>
                  <a:cs typeface="Calibri" pitchFamily="34" charset="0"/>
                </a:rPr>
                <a:t>4min</a:t>
              </a:r>
              <a:endParaRPr lang="ja-JP" altLang="en-US" sz="1400" dirty="0">
                <a:latin typeface="Calibri" pitchFamily="34" charset="0"/>
                <a:cs typeface="Calibri" pitchFamily="34" charset="0"/>
              </a:endParaRPr>
            </a:p>
          </p:txBody>
        </p:sp>
        <p:sp>
          <p:nvSpPr>
            <p:cNvPr id="52" name="円/楕円 51"/>
            <p:cNvSpPr/>
            <p:nvPr/>
          </p:nvSpPr>
          <p:spPr>
            <a:xfrm>
              <a:off x="1233125" y="4713299"/>
              <a:ext cx="121815" cy="1218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cs typeface="Calibri" pitchFamily="34" charset="0"/>
              </a:endParaRPr>
            </a:p>
          </p:txBody>
        </p:sp>
        <p:sp>
          <p:nvSpPr>
            <p:cNvPr id="53" name="円/楕円 52"/>
            <p:cNvSpPr/>
            <p:nvPr/>
          </p:nvSpPr>
          <p:spPr>
            <a:xfrm>
              <a:off x="5921411" y="4748150"/>
              <a:ext cx="121815" cy="1218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cs typeface="Calibri" pitchFamily="34" charset="0"/>
              </a:endParaRPr>
            </a:p>
          </p:txBody>
        </p:sp>
        <p:sp>
          <p:nvSpPr>
            <p:cNvPr id="54" name="円/楕円 53"/>
            <p:cNvSpPr/>
            <p:nvPr/>
          </p:nvSpPr>
          <p:spPr>
            <a:xfrm>
              <a:off x="6073811" y="4744194"/>
              <a:ext cx="121815" cy="1218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cs typeface="Calibri" pitchFamily="34" charset="0"/>
              </a:endParaRPr>
            </a:p>
          </p:txBody>
        </p:sp>
      </p:grpSp>
      <p:grpSp>
        <p:nvGrpSpPr>
          <p:cNvPr id="55" name="グループ化 54"/>
          <p:cNvGrpSpPr/>
          <p:nvPr/>
        </p:nvGrpSpPr>
        <p:grpSpPr>
          <a:xfrm>
            <a:off x="2368327" y="5279498"/>
            <a:ext cx="4962501" cy="483375"/>
            <a:chOff x="1233125" y="4386590"/>
            <a:chExt cx="4962501" cy="483375"/>
          </a:xfrm>
        </p:grpSpPr>
        <p:sp>
          <p:nvSpPr>
            <p:cNvPr id="56" name="Rectangle 4"/>
            <p:cNvSpPr>
              <a:spLocks noChangeArrowheads="1"/>
            </p:cNvSpPr>
            <p:nvPr/>
          </p:nvSpPr>
          <p:spPr bwMode="auto">
            <a:xfrm>
              <a:off x="1418010" y="4386590"/>
              <a:ext cx="1209674" cy="3938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ts val="1500"/>
                </a:lnSpc>
              </a:pPr>
              <a:r>
                <a:rPr lang="en-US" altLang="ja-JP" sz="1400" dirty="0" smtClean="0">
                  <a:latin typeface="Calibri" pitchFamily="34" charset="0"/>
                  <a:cs typeface="Calibri" pitchFamily="34" charset="0"/>
                </a:rPr>
                <a:t>Rest</a:t>
              </a:r>
              <a:endParaRPr lang="ja-JP" altLang="en-US" sz="1400" dirty="0">
                <a:latin typeface="Calibri" pitchFamily="34" charset="0"/>
                <a:cs typeface="Calibri" pitchFamily="34" charset="0"/>
              </a:endParaRPr>
            </a:p>
            <a:p>
              <a:pPr algn="ctr">
                <a:lnSpc>
                  <a:spcPts val="1500"/>
                </a:lnSpc>
              </a:pPr>
              <a:r>
                <a:rPr lang="en-US" altLang="ja-JP" sz="1400" dirty="0" smtClean="0">
                  <a:latin typeface="Calibri" pitchFamily="34" charset="0"/>
                  <a:cs typeface="Calibri" pitchFamily="34" charset="0"/>
                </a:rPr>
                <a:t>6min</a:t>
              </a:r>
              <a:endParaRPr lang="ja-JP" altLang="en-US" sz="1400" dirty="0">
                <a:latin typeface="Calibri" pitchFamily="34" charset="0"/>
                <a:cs typeface="Calibri" pitchFamily="34" charset="0"/>
              </a:endParaRPr>
            </a:p>
          </p:txBody>
        </p:sp>
        <p:sp>
          <p:nvSpPr>
            <p:cNvPr id="57" name="Rectangle 5"/>
            <p:cNvSpPr>
              <a:spLocks noChangeArrowheads="1"/>
            </p:cNvSpPr>
            <p:nvPr/>
          </p:nvSpPr>
          <p:spPr bwMode="auto">
            <a:xfrm>
              <a:off x="2627684" y="4386590"/>
              <a:ext cx="2376860" cy="3938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ts val="1500"/>
                </a:lnSpc>
              </a:pPr>
              <a:r>
                <a:rPr lang="en-US" altLang="ja-JP" sz="1400" dirty="0" smtClean="0">
                  <a:latin typeface="Calibri" pitchFamily="34" charset="0"/>
                  <a:cs typeface="Calibri" pitchFamily="34" charset="0"/>
                </a:rPr>
                <a:t>Task</a:t>
              </a:r>
              <a:endParaRPr lang="ja-JP" altLang="en-US" sz="1400" dirty="0">
                <a:latin typeface="Calibri" pitchFamily="34" charset="0"/>
                <a:cs typeface="Calibri" pitchFamily="34" charset="0"/>
              </a:endParaRPr>
            </a:p>
            <a:p>
              <a:pPr algn="ctr">
                <a:lnSpc>
                  <a:spcPts val="1500"/>
                </a:lnSpc>
              </a:pPr>
              <a:r>
                <a:rPr lang="en-US" altLang="ja-JP" sz="1400" dirty="0">
                  <a:latin typeface="Calibri" pitchFamily="34" charset="0"/>
                  <a:cs typeface="Calibri" pitchFamily="34" charset="0"/>
                </a:rPr>
                <a:t>arbitrary length</a:t>
              </a:r>
              <a:endParaRPr lang="ja-JP" altLang="en-US" sz="1400" dirty="0">
                <a:latin typeface="Calibri" pitchFamily="34" charset="0"/>
                <a:cs typeface="Calibri" pitchFamily="34" charset="0"/>
              </a:endParaRPr>
            </a:p>
          </p:txBody>
        </p:sp>
        <p:sp>
          <p:nvSpPr>
            <p:cNvPr id="58" name="Rectangle 6"/>
            <p:cNvSpPr>
              <a:spLocks noChangeArrowheads="1"/>
            </p:cNvSpPr>
            <p:nvPr/>
          </p:nvSpPr>
          <p:spPr bwMode="auto">
            <a:xfrm>
              <a:off x="5004544" y="4386590"/>
              <a:ext cx="863600" cy="3938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ts val="1500"/>
                </a:lnSpc>
              </a:pPr>
              <a:r>
                <a:rPr lang="en-US" altLang="ja-JP" sz="1400" dirty="0" smtClean="0">
                  <a:latin typeface="Calibri" pitchFamily="34" charset="0"/>
                  <a:cs typeface="Calibri" pitchFamily="34" charset="0"/>
                </a:rPr>
                <a:t>Recovery</a:t>
              </a:r>
              <a:endParaRPr lang="ja-JP" altLang="en-US" sz="1400" dirty="0">
                <a:latin typeface="Calibri" pitchFamily="34" charset="0"/>
                <a:cs typeface="Calibri" pitchFamily="34" charset="0"/>
              </a:endParaRPr>
            </a:p>
            <a:p>
              <a:pPr algn="ctr">
                <a:lnSpc>
                  <a:spcPts val="1500"/>
                </a:lnSpc>
              </a:pPr>
              <a:r>
                <a:rPr lang="en-US" altLang="ja-JP" sz="1400" dirty="0" smtClean="0">
                  <a:latin typeface="Calibri" pitchFamily="34" charset="0"/>
                  <a:cs typeface="Calibri" pitchFamily="34" charset="0"/>
                </a:rPr>
                <a:t>4min</a:t>
              </a:r>
              <a:endParaRPr lang="ja-JP" altLang="en-US" sz="1400" dirty="0">
                <a:latin typeface="Calibri" pitchFamily="34" charset="0"/>
                <a:cs typeface="Calibri" pitchFamily="34" charset="0"/>
              </a:endParaRPr>
            </a:p>
          </p:txBody>
        </p:sp>
        <p:sp>
          <p:nvSpPr>
            <p:cNvPr id="59" name="円/楕円 58"/>
            <p:cNvSpPr/>
            <p:nvPr/>
          </p:nvSpPr>
          <p:spPr>
            <a:xfrm>
              <a:off x="1233125" y="4713299"/>
              <a:ext cx="121815" cy="1218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cs typeface="Calibri" pitchFamily="34" charset="0"/>
              </a:endParaRPr>
            </a:p>
          </p:txBody>
        </p:sp>
        <p:sp>
          <p:nvSpPr>
            <p:cNvPr id="60" name="円/楕円 59"/>
            <p:cNvSpPr/>
            <p:nvPr/>
          </p:nvSpPr>
          <p:spPr>
            <a:xfrm>
              <a:off x="5921411" y="4748150"/>
              <a:ext cx="121815" cy="1218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cs typeface="Calibri" pitchFamily="34" charset="0"/>
              </a:endParaRPr>
            </a:p>
          </p:txBody>
        </p:sp>
        <p:sp>
          <p:nvSpPr>
            <p:cNvPr id="61" name="円/楕円 60"/>
            <p:cNvSpPr/>
            <p:nvPr/>
          </p:nvSpPr>
          <p:spPr>
            <a:xfrm>
              <a:off x="6073811" y="4744194"/>
              <a:ext cx="121815" cy="1218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cs typeface="Calibri" pitchFamily="34" charset="0"/>
              </a:endParaRPr>
            </a:p>
          </p:txBody>
        </p:sp>
      </p:grpSp>
      <p:sp>
        <p:nvSpPr>
          <p:cNvPr id="4" name="正方形/長方形 3"/>
          <p:cNvSpPr/>
          <p:nvPr/>
        </p:nvSpPr>
        <p:spPr>
          <a:xfrm>
            <a:off x="3635896" y="3978632"/>
            <a:ext cx="2592288" cy="1837435"/>
          </a:xfrm>
          <a:prstGeom prst="rect">
            <a:avLst/>
          </a:prstGeom>
          <a:noFill/>
          <a:ln>
            <a:solidFill>
              <a:schemeClr val="accent1">
                <a:shade val="50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443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324496" y="436602"/>
            <a:ext cx="81357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000" dirty="0" smtClean="0">
                <a:latin typeface="Calibri" pitchFamily="34" charset="0"/>
                <a:cs typeface="Calibri" pitchFamily="34" charset="0"/>
              </a:rPr>
              <a:t>Task</a:t>
            </a:r>
            <a:r>
              <a:rPr lang="ja-JP" altLang="en-US" sz="2000" dirty="0" smtClean="0">
                <a:latin typeface="Calibri" pitchFamily="34" charset="0"/>
                <a:cs typeface="Calibri" pitchFamily="34" charset="0"/>
              </a:rPr>
              <a:t>：</a:t>
            </a:r>
            <a:r>
              <a:rPr lang="en-US" altLang="ja-JP" sz="2000" i="1" dirty="0"/>
              <a:t> Heavy Rain for Playstation3</a:t>
            </a:r>
            <a:r>
              <a:rPr lang="en-US" altLang="ja-JP" sz="2000" dirty="0" smtClean="0"/>
              <a:t> </a:t>
            </a:r>
            <a:r>
              <a:rPr lang="ja-JP" altLang="en-US" sz="2000" dirty="0" smtClean="0">
                <a:latin typeface="Calibri" pitchFamily="34" charset="0"/>
                <a:cs typeface="Calibri" pitchFamily="34" charset="0"/>
              </a:rPr>
              <a:t>（</a:t>
            </a:r>
            <a:r>
              <a:rPr lang="en-US" altLang="ja-JP" sz="2000" dirty="0" smtClean="0">
                <a:latin typeface="Calibri" pitchFamily="34" charset="0"/>
                <a:cs typeface="Calibri" pitchFamily="34" charset="0"/>
              </a:rPr>
              <a:t>SONY Computer Entertainment</a:t>
            </a:r>
            <a:r>
              <a:rPr lang="ja-JP" altLang="en-US" sz="2000" dirty="0" smtClean="0">
                <a:latin typeface="Calibri" pitchFamily="34" charset="0"/>
                <a:cs typeface="Calibri" pitchFamily="34" charset="0"/>
              </a:rPr>
              <a:t>）</a:t>
            </a:r>
            <a:r>
              <a:rPr lang="en-US" altLang="ja-JP" sz="2000" dirty="0" smtClean="0">
                <a:latin typeface="Calibri" pitchFamily="34" charset="0"/>
                <a:cs typeface="Calibri" pitchFamily="34" charset="0"/>
              </a:rPr>
              <a:t>.</a:t>
            </a:r>
            <a:endParaRPr lang="ja-JP" altLang="en-US" sz="2000" dirty="0">
              <a:latin typeface="Calibri" pitchFamily="34" charset="0"/>
              <a:cs typeface="Calibri" pitchFamily="34" charset="0"/>
            </a:endParaRPr>
          </a:p>
        </p:txBody>
      </p:sp>
      <p:grpSp>
        <p:nvGrpSpPr>
          <p:cNvPr id="26" name="グループ化 25"/>
          <p:cNvGrpSpPr/>
          <p:nvPr/>
        </p:nvGrpSpPr>
        <p:grpSpPr>
          <a:xfrm>
            <a:off x="452711" y="1196752"/>
            <a:ext cx="3738650" cy="2263616"/>
            <a:chOff x="452711" y="1196752"/>
            <a:chExt cx="3738650" cy="2263616"/>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11" y="1196752"/>
              <a:ext cx="373865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2"/>
            <p:cNvSpPr/>
            <p:nvPr/>
          </p:nvSpPr>
          <p:spPr>
            <a:xfrm>
              <a:off x="452711" y="3244344"/>
              <a:ext cx="373865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p:cNvGrpSpPr/>
          <p:nvPr/>
        </p:nvGrpSpPr>
        <p:grpSpPr>
          <a:xfrm>
            <a:off x="4501859" y="1613116"/>
            <a:ext cx="4306044" cy="2571968"/>
            <a:chOff x="4572000" y="1412776"/>
            <a:chExt cx="4306044" cy="2571968"/>
          </a:xfrm>
        </p:grpSpPr>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789" y="1412776"/>
              <a:ext cx="4295255" cy="256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グループ化 14"/>
            <p:cNvGrpSpPr/>
            <p:nvPr/>
          </p:nvGrpSpPr>
          <p:grpSpPr>
            <a:xfrm>
              <a:off x="6706896" y="2112821"/>
              <a:ext cx="442750" cy="400110"/>
              <a:chOff x="6038870" y="2043638"/>
              <a:chExt cx="442750" cy="400110"/>
            </a:xfrm>
          </p:grpSpPr>
          <p:sp>
            <p:nvSpPr>
              <p:cNvPr id="2" name="円/楕円 1"/>
              <p:cNvSpPr/>
              <p:nvPr/>
            </p:nvSpPr>
            <p:spPr>
              <a:xfrm>
                <a:off x="6084168" y="2060848"/>
                <a:ext cx="360040" cy="360040"/>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038870" y="2043638"/>
                <a:ext cx="442750" cy="400110"/>
              </a:xfrm>
              <a:prstGeom prst="rect">
                <a:avLst/>
              </a:prstGeom>
              <a:noFill/>
            </p:spPr>
            <p:txBody>
              <a:bodyPr wrap="none" rtlCol="0">
                <a:spAutoFit/>
              </a:bodyPr>
              <a:lstStyle/>
              <a:p>
                <a:r>
                  <a:rPr kumimoji="1" lang="ja-JP" altLang="en-US" sz="2000" b="1" dirty="0" smtClean="0">
                    <a:solidFill>
                      <a:schemeClr val="bg1"/>
                    </a:solidFill>
                  </a:rPr>
                  <a:t>☓</a:t>
                </a:r>
                <a:endParaRPr kumimoji="1" lang="ja-JP" altLang="en-US" sz="2000" b="1" dirty="0">
                  <a:solidFill>
                    <a:schemeClr val="bg1"/>
                  </a:solidFill>
                </a:endParaRPr>
              </a:p>
            </p:txBody>
          </p:sp>
        </p:grpSp>
        <p:grpSp>
          <p:nvGrpSpPr>
            <p:cNvPr id="20" name="グループ化 19"/>
            <p:cNvGrpSpPr/>
            <p:nvPr/>
          </p:nvGrpSpPr>
          <p:grpSpPr>
            <a:xfrm>
              <a:off x="6433506" y="2740858"/>
              <a:ext cx="442750" cy="400110"/>
              <a:chOff x="6038870" y="2043638"/>
              <a:chExt cx="442750" cy="400110"/>
            </a:xfrm>
          </p:grpSpPr>
          <p:sp>
            <p:nvSpPr>
              <p:cNvPr id="21" name="円/楕円 20"/>
              <p:cNvSpPr/>
              <p:nvPr/>
            </p:nvSpPr>
            <p:spPr>
              <a:xfrm>
                <a:off x="6084168" y="2060848"/>
                <a:ext cx="360040" cy="360040"/>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38870" y="2043638"/>
                <a:ext cx="442750" cy="400110"/>
              </a:xfrm>
              <a:prstGeom prst="rect">
                <a:avLst/>
              </a:prstGeom>
              <a:noFill/>
            </p:spPr>
            <p:txBody>
              <a:bodyPr wrap="none" rtlCol="0">
                <a:spAutoFit/>
              </a:bodyPr>
              <a:lstStyle/>
              <a:p>
                <a:r>
                  <a:rPr kumimoji="1" lang="ja-JP" altLang="en-US" sz="2000" b="1" dirty="0" smtClean="0">
                    <a:solidFill>
                      <a:schemeClr val="bg1"/>
                    </a:solidFill>
                  </a:rPr>
                  <a:t>□</a:t>
                </a:r>
                <a:endParaRPr kumimoji="1" lang="ja-JP" altLang="en-US" sz="2000" b="1" dirty="0">
                  <a:solidFill>
                    <a:schemeClr val="bg1"/>
                  </a:solidFill>
                </a:endParaRPr>
              </a:p>
            </p:txBody>
          </p:sp>
        </p:grpSp>
        <p:sp>
          <p:nvSpPr>
            <p:cNvPr id="24" name="正方形/長方形 23"/>
            <p:cNvSpPr/>
            <p:nvPr/>
          </p:nvSpPr>
          <p:spPr>
            <a:xfrm>
              <a:off x="4572000" y="3768720"/>
              <a:ext cx="430604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p:cNvGrpSpPr/>
          <p:nvPr/>
        </p:nvGrpSpPr>
        <p:grpSpPr>
          <a:xfrm>
            <a:off x="2332703" y="4185084"/>
            <a:ext cx="3943972" cy="2344097"/>
            <a:chOff x="2423335" y="4149080"/>
            <a:chExt cx="3943972" cy="2344097"/>
          </a:xfrm>
        </p:grpSpPr>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739" y="4149080"/>
              <a:ext cx="385925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p:cNvSpPr/>
            <p:nvPr/>
          </p:nvSpPr>
          <p:spPr>
            <a:xfrm>
              <a:off x="2423335" y="6277153"/>
              <a:ext cx="39439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80184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8764" y="303039"/>
            <a:ext cx="2351028" cy="400110"/>
          </a:xfrm>
          <a:prstGeom prst="rect">
            <a:avLst/>
          </a:prstGeom>
          <a:noFill/>
        </p:spPr>
        <p:txBody>
          <a:bodyPr wrap="none" rtlCol="0">
            <a:spAutoFit/>
          </a:bodyPr>
          <a:lstStyle/>
          <a:p>
            <a:r>
              <a:rPr lang="en-US" altLang="ja-JP" sz="2000" dirty="0" smtClean="0"/>
              <a:t>Group configuration:</a:t>
            </a:r>
            <a:endParaRPr kumimoji="1" lang="ja-JP" altLang="en-US" sz="2000" dirty="0"/>
          </a:p>
        </p:txBody>
      </p:sp>
      <p:sp>
        <p:nvSpPr>
          <p:cNvPr id="5" name="正方形/長方形 4"/>
          <p:cNvSpPr/>
          <p:nvPr/>
        </p:nvSpPr>
        <p:spPr>
          <a:xfrm>
            <a:off x="899592" y="2996952"/>
            <a:ext cx="329929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Video </a:t>
            </a:r>
            <a:r>
              <a:rPr lang="en-US" altLang="ja-JP" dirty="0"/>
              <a:t>game (VG) </a:t>
            </a:r>
            <a:r>
              <a:rPr lang="en-US" altLang="ja-JP" dirty="0" smtClean="0"/>
              <a:t>group</a:t>
            </a:r>
          </a:p>
          <a:p>
            <a:pPr algn="ctr"/>
            <a:r>
              <a:rPr lang="en-US" altLang="ja-JP" dirty="0" smtClean="0"/>
              <a:t>(play game normally)</a:t>
            </a:r>
          </a:p>
        </p:txBody>
      </p:sp>
      <p:sp>
        <p:nvSpPr>
          <p:cNvPr id="6" name="正方形/長方形 5"/>
          <p:cNvSpPr/>
          <p:nvPr/>
        </p:nvSpPr>
        <p:spPr>
          <a:xfrm>
            <a:off x="4846956" y="1916832"/>
            <a:ext cx="33974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 </a:t>
            </a:r>
            <a:r>
              <a:rPr lang="en-US" altLang="ja-JP" dirty="0" smtClean="0"/>
              <a:t>Movie </a:t>
            </a:r>
            <a:r>
              <a:rPr lang="en-US" altLang="ja-JP" dirty="0"/>
              <a:t>(MV) </a:t>
            </a:r>
            <a:r>
              <a:rPr lang="en-US" altLang="ja-JP" dirty="0" smtClean="0"/>
              <a:t>group</a:t>
            </a:r>
          </a:p>
          <a:p>
            <a:pPr algn="ctr"/>
            <a:r>
              <a:rPr lang="en-US" altLang="ja-JP" sz="1400" dirty="0" smtClean="0"/>
              <a:t>(watch </a:t>
            </a:r>
            <a:r>
              <a:rPr lang="en-US" altLang="ja-JP" sz="1400" dirty="0"/>
              <a:t>a recorded </a:t>
            </a:r>
            <a:r>
              <a:rPr lang="en-US" altLang="ja-JP" sz="1400" dirty="0" smtClean="0"/>
              <a:t>movie of the VG group)</a:t>
            </a:r>
            <a:endParaRPr kumimoji="1" lang="ja-JP" altLang="en-US" sz="1400" dirty="0"/>
          </a:p>
        </p:txBody>
      </p:sp>
      <p:sp>
        <p:nvSpPr>
          <p:cNvPr id="7" name="正方形/長方形 6"/>
          <p:cNvSpPr/>
          <p:nvPr/>
        </p:nvSpPr>
        <p:spPr>
          <a:xfrm>
            <a:off x="4846956" y="4077072"/>
            <a:ext cx="33974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Button-pressing </a:t>
            </a:r>
            <a:r>
              <a:rPr lang="en-US" altLang="ja-JP" dirty="0"/>
              <a:t>(BP) group </a:t>
            </a:r>
            <a:endParaRPr lang="en-US" altLang="ja-JP" dirty="0" smtClean="0"/>
          </a:p>
          <a:p>
            <a:pPr algn="ctr"/>
            <a:r>
              <a:rPr lang="en-US" altLang="ja-JP" sz="1400" dirty="0" smtClean="0"/>
              <a:t>(press </a:t>
            </a:r>
            <a:r>
              <a:rPr lang="en-US" altLang="ja-JP" sz="1400" dirty="0"/>
              <a:t>buttons </a:t>
            </a:r>
            <a:r>
              <a:rPr lang="en-US" altLang="ja-JP" sz="1400" dirty="0" smtClean="0"/>
              <a:t>comparable </a:t>
            </a:r>
            <a:r>
              <a:rPr lang="en-US" altLang="ja-JP" sz="1400" dirty="0"/>
              <a:t>to the VG </a:t>
            </a:r>
            <a:r>
              <a:rPr lang="en-US" altLang="ja-JP" sz="1400" dirty="0" smtClean="0"/>
              <a:t>group)</a:t>
            </a:r>
            <a:endParaRPr kumimoji="1" lang="ja-JP" altLang="en-US" sz="1400" dirty="0"/>
          </a:p>
        </p:txBody>
      </p:sp>
      <p:cxnSp>
        <p:nvCxnSpPr>
          <p:cNvPr id="9" name="カギ線コネクタ 8"/>
          <p:cNvCxnSpPr>
            <a:stCxn id="5" idx="0"/>
            <a:endCxn id="6" idx="1"/>
          </p:cNvCxnSpPr>
          <p:nvPr/>
        </p:nvCxnSpPr>
        <p:spPr>
          <a:xfrm rot="5400000" flipH="1" flipV="1">
            <a:off x="3356059" y="1506055"/>
            <a:ext cx="684076" cy="2297718"/>
          </a:xfrm>
          <a:prstGeom prst="bentConnector2">
            <a:avLst/>
          </a:prstGeom>
          <a:ln w="1270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カギ線コネクタ 10"/>
          <p:cNvCxnSpPr>
            <a:stCxn id="5" idx="2"/>
            <a:endCxn id="7" idx="1"/>
          </p:cNvCxnSpPr>
          <p:nvPr/>
        </p:nvCxnSpPr>
        <p:spPr>
          <a:xfrm rot="16200000" flipH="1">
            <a:off x="3356059" y="2982219"/>
            <a:ext cx="684076" cy="2297718"/>
          </a:xfrm>
          <a:prstGeom prst="bentConnector2">
            <a:avLst/>
          </a:prstGeom>
          <a:ln w="1270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888040" y="1227758"/>
            <a:ext cx="3677866" cy="400110"/>
          </a:xfrm>
          <a:prstGeom prst="rect">
            <a:avLst/>
          </a:prstGeom>
          <a:noFill/>
        </p:spPr>
        <p:txBody>
          <a:bodyPr wrap="none" rtlCol="0">
            <a:spAutoFit/>
          </a:bodyPr>
          <a:lstStyle/>
          <a:p>
            <a:r>
              <a:rPr lang="en-US" altLang="ja-JP" sz="2000" dirty="0"/>
              <a:t>Audiovisual stimuli were identical</a:t>
            </a:r>
            <a:endParaRPr kumimoji="1" lang="ja-JP" altLang="en-US" sz="2000" dirty="0"/>
          </a:p>
        </p:txBody>
      </p:sp>
      <p:sp>
        <p:nvSpPr>
          <p:cNvPr id="14" name="テキスト ボックス 13"/>
          <p:cNvSpPr txBox="1"/>
          <p:nvPr/>
        </p:nvSpPr>
        <p:spPr>
          <a:xfrm>
            <a:off x="1888040" y="5085184"/>
            <a:ext cx="4110356" cy="400110"/>
          </a:xfrm>
          <a:prstGeom prst="rect">
            <a:avLst/>
          </a:prstGeom>
          <a:noFill/>
        </p:spPr>
        <p:txBody>
          <a:bodyPr wrap="none" rtlCol="0">
            <a:spAutoFit/>
          </a:bodyPr>
          <a:lstStyle/>
          <a:p>
            <a:r>
              <a:rPr lang="en-US" altLang="ja-JP" sz="2000" dirty="0" smtClean="0"/>
              <a:t>Generated acceleration was </a:t>
            </a:r>
            <a:r>
              <a:rPr lang="en-US" altLang="ja-JP" sz="2000" dirty="0"/>
              <a:t>the same</a:t>
            </a:r>
            <a:endParaRPr kumimoji="1" lang="ja-JP" altLang="en-US" sz="2000" dirty="0"/>
          </a:p>
        </p:txBody>
      </p:sp>
    </p:spTree>
    <p:extLst>
      <p:ext uri="{BB962C8B-B14F-4D97-AF65-F5344CB8AC3E}">
        <p14:creationId xmlns:p14="http://schemas.microsoft.com/office/powerpoint/2010/main" val="310941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79512" y="229570"/>
            <a:ext cx="3816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400" dirty="0" smtClean="0">
                <a:latin typeface="Calibri" pitchFamily="34" charset="0"/>
                <a:cs typeface="Calibri" pitchFamily="34" charset="0"/>
              </a:rPr>
              <a:t>Physiological measures</a:t>
            </a:r>
            <a:r>
              <a:rPr lang="ja-JP" altLang="en-US" sz="2400" dirty="0" smtClean="0">
                <a:latin typeface="Calibri" pitchFamily="34" charset="0"/>
                <a:cs typeface="Calibri" pitchFamily="34" charset="0"/>
              </a:rPr>
              <a:t>：</a:t>
            </a:r>
            <a:endParaRPr lang="en-US" altLang="ja-JP" sz="2400" dirty="0">
              <a:latin typeface="Calibri" pitchFamily="34" charset="0"/>
              <a:cs typeface="Calibri" pitchFamily="34" charset="0"/>
            </a:endParaRPr>
          </a:p>
        </p:txBody>
      </p:sp>
      <p:sp>
        <p:nvSpPr>
          <p:cNvPr id="4" name="正方形/長方形 3"/>
          <p:cNvSpPr/>
          <p:nvPr/>
        </p:nvSpPr>
        <p:spPr>
          <a:xfrm>
            <a:off x="3635896" y="692696"/>
            <a:ext cx="5112568" cy="1631216"/>
          </a:xfrm>
          <a:prstGeom prst="rect">
            <a:avLst/>
          </a:prstGeom>
        </p:spPr>
        <p:txBody>
          <a:bodyPr wrap="square">
            <a:spAutoFit/>
          </a:bodyPr>
          <a:lstStyle/>
          <a:p>
            <a:pPr algn="just"/>
            <a:r>
              <a:rPr lang="ja-JP" altLang="en-US" sz="2000" dirty="0">
                <a:latin typeface="Calibri" pitchFamily="34" charset="0"/>
                <a:cs typeface="Calibri" pitchFamily="34" charset="0"/>
              </a:rPr>
              <a:t>・</a:t>
            </a:r>
            <a:r>
              <a:rPr lang="en-US" altLang="ja-JP" sz="2000" dirty="0" smtClean="0">
                <a:latin typeface="Calibri" pitchFamily="34" charset="0"/>
                <a:cs typeface="Calibri" pitchFamily="34" charset="0"/>
              </a:rPr>
              <a:t>Systolic </a:t>
            </a:r>
            <a:r>
              <a:rPr lang="en-US" altLang="ja-JP" sz="2000" dirty="0">
                <a:latin typeface="Calibri" pitchFamily="34" charset="0"/>
                <a:cs typeface="Calibri" pitchFamily="34" charset="0"/>
              </a:rPr>
              <a:t>blood pressure (SBP</a:t>
            </a:r>
            <a:r>
              <a:rPr lang="en-US" altLang="ja-JP" sz="2000" dirty="0" smtClean="0">
                <a:latin typeface="Calibri" pitchFamily="34" charset="0"/>
                <a:cs typeface="Calibri" pitchFamily="34" charset="0"/>
              </a:rPr>
              <a:t>)</a:t>
            </a:r>
          </a:p>
          <a:p>
            <a:pPr algn="just"/>
            <a:r>
              <a:rPr lang="ja-JP" altLang="en-US" sz="2000" dirty="0" smtClean="0">
                <a:latin typeface="Calibri" pitchFamily="34" charset="0"/>
                <a:cs typeface="Calibri" pitchFamily="34" charset="0"/>
              </a:rPr>
              <a:t>・</a:t>
            </a:r>
            <a:r>
              <a:rPr lang="en-US" altLang="ja-JP" sz="2000" dirty="0" smtClean="0">
                <a:latin typeface="Calibri" pitchFamily="34" charset="0"/>
                <a:cs typeface="Calibri" pitchFamily="34" charset="0"/>
              </a:rPr>
              <a:t>Diastolic </a:t>
            </a:r>
            <a:r>
              <a:rPr lang="en-US" altLang="ja-JP" sz="2000" dirty="0">
                <a:latin typeface="Calibri" pitchFamily="34" charset="0"/>
                <a:cs typeface="Calibri" pitchFamily="34" charset="0"/>
              </a:rPr>
              <a:t>blood pressure (DBP)</a:t>
            </a:r>
          </a:p>
          <a:p>
            <a:pPr algn="just"/>
            <a:r>
              <a:rPr lang="ja-JP" altLang="en-US" sz="2000" dirty="0" smtClean="0">
                <a:latin typeface="Calibri" pitchFamily="34" charset="0"/>
                <a:cs typeface="Calibri" pitchFamily="34" charset="0"/>
              </a:rPr>
              <a:t>・</a:t>
            </a:r>
            <a:r>
              <a:rPr lang="en-US" altLang="ja-JP" sz="2000" dirty="0" smtClean="0">
                <a:latin typeface="Calibri" pitchFamily="34" charset="0"/>
                <a:cs typeface="Calibri" pitchFamily="34" charset="0"/>
              </a:rPr>
              <a:t>Heart rate (</a:t>
            </a:r>
            <a:r>
              <a:rPr lang="en-US" altLang="ja-JP" sz="2000" dirty="0">
                <a:latin typeface="Calibri" pitchFamily="34" charset="0"/>
                <a:cs typeface="Calibri" pitchFamily="34" charset="0"/>
              </a:rPr>
              <a:t>HR</a:t>
            </a:r>
            <a:r>
              <a:rPr lang="en-US" altLang="ja-JP" sz="2000" dirty="0" smtClean="0">
                <a:latin typeface="Calibri" pitchFamily="34" charset="0"/>
                <a:cs typeface="Calibri" pitchFamily="34" charset="0"/>
              </a:rPr>
              <a:t>)</a:t>
            </a:r>
          </a:p>
          <a:p>
            <a:pPr algn="just"/>
            <a:r>
              <a:rPr lang="ja-JP" altLang="en-US" sz="2000" dirty="0" smtClean="0">
                <a:latin typeface="Calibri" pitchFamily="34" charset="0"/>
                <a:cs typeface="Calibri" pitchFamily="34" charset="0"/>
              </a:rPr>
              <a:t>・</a:t>
            </a:r>
            <a:r>
              <a:rPr lang="en-US" altLang="ja-JP" sz="2000" dirty="0" smtClean="0">
                <a:latin typeface="Calibri" pitchFamily="34" charset="0"/>
                <a:cs typeface="Calibri" pitchFamily="34" charset="0"/>
              </a:rPr>
              <a:t>Cardiac </a:t>
            </a:r>
            <a:r>
              <a:rPr lang="en-US" altLang="ja-JP" sz="2000" dirty="0">
                <a:latin typeface="Calibri" pitchFamily="34" charset="0"/>
                <a:cs typeface="Calibri" pitchFamily="34" charset="0"/>
              </a:rPr>
              <a:t>output (CO</a:t>
            </a:r>
            <a:r>
              <a:rPr lang="en-US" altLang="ja-JP" sz="2000" dirty="0" smtClean="0">
                <a:latin typeface="Calibri" pitchFamily="34" charset="0"/>
                <a:cs typeface="Calibri" pitchFamily="34" charset="0"/>
              </a:rPr>
              <a:t>) </a:t>
            </a:r>
          </a:p>
          <a:p>
            <a:pPr algn="just"/>
            <a:r>
              <a:rPr lang="ja-JP" altLang="en-US" sz="2000" dirty="0" smtClean="0">
                <a:latin typeface="Calibri" pitchFamily="34" charset="0"/>
                <a:cs typeface="Calibri" pitchFamily="34" charset="0"/>
              </a:rPr>
              <a:t>・</a:t>
            </a:r>
            <a:r>
              <a:rPr lang="en-US" altLang="ja-JP" sz="2000" dirty="0" smtClean="0">
                <a:latin typeface="Calibri" pitchFamily="34" charset="0"/>
                <a:cs typeface="Calibri" pitchFamily="34" charset="0"/>
              </a:rPr>
              <a:t>Total </a:t>
            </a:r>
            <a:r>
              <a:rPr lang="en-US" altLang="ja-JP" sz="2000" dirty="0">
                <a:latin typeface="Calibri" pitchFamily="34" charset="0"/>
                <a:cs typeface="Calibri" pitchFamily="34" charset="0"/>
              </a:rPr>
              <a:t>peripheral resistance (TPR</a:t>
            </a:r>
            <a:r>
              <a:rPr lang="en-US" altLang="ja-JP" sz="2000" dirty="0" smtClean="0">
                <a:latin typeface="Calibri" pitchFamily="34" charset="0"/>
                <a:cs typeface="Calibri" pitchFamily="34" charset="0"/>
              </a:rPr>
              <a:t>)</a:t>
            </a:r>
          </a:p>
        </p:txBody>
      </p:sp>
      <p:sp>
        <p:nvSpPr>
          <p:cNvPr id="5" name="正方形/長方形 4"/>
          <p:cNvSpPr/>
          <p:nvPr/>
        </p:nvSpPr>
        <p:spPr>
          <a:xfrm>
            <a:off x="374116" y="5057889"/>
            <a:ext cx="4989972" cy="1631216"/>
          </a:xfrm>
          <a:prstGeom prst="rect">
            <a:avLst/>
          </a:prstGeom>
        </p:spPr>
        <p:txBody>
          <a:bodyPr wrap="square">
            <a:spAutoFit/>
          </a:bodyPr>
          <a:lstStyle/>
          <a:p>
            <a:pPr algn="just"/>
            <a:r>
              <a:rPr lang="ja-JP" altLang="en-US" sz="2000" dirty="0" smtClean="0">
                <a:latin typeface="Calibri" pitchFamily="34" charset="0"/>
                <a:cs typeface="Calibri" pitchFamily="34" charset="0"/>
              </a:rPr>
              <a:t>・</a:t>
            </a:r>
            <a:r>
              <a:rPr lang="en-US" altLang="ja-JP" sz="2000" dirty="0" smtClean="0">
                <a:latin typeface="Calibri" pitchFamily="34" charset="0"/>
                <a:cs typeface="Calibri" pitchFamily="34" charset="0"/>
              </a:rPr>
              <a:t>Skin conductance (</a:t>
            </a:r>
            <a:r>
              <a:rPr lang="en-US" altLang="ja-JP" sz="2000" dirty="0">
                <a:latin typeface="Calibri" pitchFamily="34" charset="0"/>
                <a:cs typeface="Calibri" pitchFamily="34" charset="0"/>
              </a:rPr>
              <a:t>SC</a:t>
            </a:r>
            <a:r>
              <a:rPr lang="en-US" altLang="ja-JP" sz="2000" dirty="0" smtClean="0">
                <a:latin typeface="Calibri" pitchFamily="34" charset="0"/>
                <a:cs typeface="Calibri" pitchFamily="34" charset="0"/>
              </a:rPr>
              <a:t>)</a:t>
            </a:r>
          </a:p>
          <a:p>
            <a:pPr algn="just"/>
            <a:r>
              <a:rPr lang="en-US" altLang="ja-JP" sz="2000" dirty="0" smtClean="0">
                <a:latin typeface="Calibri" pitchFamily="34" charset="0"/>
                <a:cs typeface="Calibri" pitchFamily="34" charset="0"/>
              </a:rPr>
              <a:t> Recorded from the fourth and fifth finger of the non-dominant hand with a skin conductance amplifier DA-3 (Vega Systems, Japan).</a:t>
            </a:r>
            <a:endParaRPr lang="en-US" altLang="ja-JP" sz="2000" dirty="0">
              <a:latin typeface="Calibri" pitchFamily="34" charset="0"/>
              <a:cs typeface="Calibri" pitchFamily="34" charset="0"/>
            </a:endParaRPr>
          </a:p>
        </p:txBody>
      </p:sp>
      <p:sp>
        <p:nvSpPr>
          <p:cNvPr id="6" name="正方形/長方形 5"/>
          <p:cNvSpPr/>
          <p:nvPr/>
        </p:nvSpPr>
        <p:spPr>
          <a:xfrm>
            <a:off x="374116" y="3617729"/>
            <a:ext cx="4989972" cy="1323439"/>
          </a:xfrm>
          <a:prstGeom prst="rect">
            <a:avLst/>
          </a:prstGeom>
        </p:spPr>
        <p:txBody>
          <a:bodyPr wrap="square">
            <a:spAutoFit/>
          </a:bodyPr>
          <a:lstStyle/>
          <a:p>
            <a:pPr algn="just"/>
            <a:r>
              <a:rPr lang="ja-JP" altLang="en-US" sz="2000" dirty="0" smtClean="0">
                <a:latin typeface="Calibri" pitchFamily="34" charset="0"/>
                <a:cs typeface="Calibri" pitchFamily="34" charset="0"/>
              </a:rPr>
              <a:t>・</a:t>
            </a:r>
            <a:r>
              <a:rPr lang="en-US" altLang="ja-JP" sz="2000" dirty="0" smtClean="0">
                <a:latin typeface="Calibri" pitchFamily="34" charset="0"/>
                <a:cs typeface="Calibri" pitchFamily="34" charset="0"/>
              </a:rPr>
              <a:t>Finger </a:t>
            </a:r>
            <a:r>
              <a:rPr lang="en-US" altLang="ja-JP" sz="2000" dirty="0">
                <a:latin typeface="Calibri" pitchFamily="34" charset="0"/>
                <a:cs typeface="Calibri" pitchFamily="34" charset="0"/>
              </a:rPr>
              <a:t>blood </a:t>
            </a:r>
            <a:r>
              <a:rPr lang="en-US" altLang="ja-JP" sz="2000" dirty="0" smtClean="0">
                <a:latin typeface="Calibri" pitchFamily="34" charset="0"/>
                <a:cs typeface="Calibri" pitchFamily="34" charset="0"/>
              </a:rPr>
              <a:t>flow (FBF)</a:t>
            </a:r>
          </a:p>
          <a:p>
            <a:pPr algn="just"/>
            <a:r>
              <a:rPr lang="en-US" altLang="ja-JP" sz="2000" dirty="0" smtClean="0">
                <a:latin typeface="Calibri" pitchFamily="34" charset="0"/>
                <a:cs typeface="Calibri" pitchFamily="34" charset="0"/>
              </a:rPr>
              <a:t> Recorded </a:t>
            </a:r>
            <a:r>
              <a:rPr lang="en-US" altLang="ja-JP" sz="2000" dirty="0">
                <a:latin typeface="Calibri" pitchFamily="34" charset="0"/>
                <a:cs typeface="Calibri" pitchFamily="34" charset="0"/>
              </a:rPr>
              <a:t>from </a:t>
            </a:r>
            <a:r>
              <a:rPr lang="en-US" altLang="ja-JP" sz="2000" dirty="0" smtClean="0">
                <a:latin typeface="Calibri" pitchFamily="34" charset="0"/>
                <a:cs typeface="Calibri" pitchFamily="34" charset="0"/>
              </a:rPr>
              <a:t>the fourth </a:t>
            </a:r>
            <a:r>
              <a:rPr lang="en-US" altLang="ja-JP" sz="2000" dirty="0">
                <a:latin typeface="Calibri" pitchFamily="34" charset="0"/>
                <a:cs typeface="Calibri" pitchFamily="34" charset="0"/>
              </a:rPr>
              <a:t>finger of the non-dominant hand with </a:t>
            </a:r>
            <a:r>
              <a:rPr lang="en-US" altLang="ja-JP" sz="2000" dirty="0" smtClean="0">
                <a:latin typeface="Calibri" pitchFamily="34" charset="0"/>
                <a:cs typeface="Calibri" pitchFamily="34" charset="0"/>
              </a:rPr>
              <a:t>a laser </a:t>
            </a:r>
            <a:r>
              <a:rPr lang="en-US" altLang="ja-JP" sz="2000" dirty="0" err="1" smtClean="0">
                <a:latin typeface="Calibri" pitchFamily="34" charset="0"/>
                <a:cs typeface="Calibri" pitchFamily="34" charset="0"/>
              </a:rPr>
              <a:t>doppler</a:t>
            </a:r>
            <a:r>
              <a:rPr lang="en-US" altLang="ja-JP" sz="2000" dirty="0" smtClean="0">
                <a:latin typeface="Calibri" pitchFamily="34" charset="0"/>
                <a:cs typeface="Calibri" pitchFamily="34" charset="0"/>
              </a:rPr>
              <a:t> </a:t>
            </a:r>
            <a:r>
              <a:rPr lang="en-US" altLang="ja-JP" sz="2000" dirty="0" err="1" smtClean="0">
                <a:latin typeface="Calibri" pitchFamily="34" charset="0"/>
                <a:cs typeface="Calibri" pitchFamily="34" charset="0"/>
              </a:rPr>
              <a:t>flowmetry</a:t>
            </a:r>
            <a:r>
              <a:rPr lang="en-US" altLang="ja-JP" sz="2000" dirty="0" smtClean="0">
                <a:latin typeface="Calibri" pitchFamily="34" charset="0"/>
                <a:cs typeface="Calibri" pitchFamily="34" charset="0"/>
              </a:rPr>
              <a:t> FLO-C1 (</a:t>
            </a:r>
            <a:r>
              <a:rPr lang="en-US" altLang="ja-JP" sz="2000" dirty="0" err="1" smtClean="0">
                <a:latin typeface="Calibri" pitchFamily="34" charset="0"/>
                <a:cs typeface="Calibri" pitchFamily="34" charset="0"/>
              </a:rPr>
              <a:t>Omegawave</a:t>
            </a:r>
            <a:r>
              <a:rPr lang="en-US" altLang="ja-JP" sz="2000" dirty="0" smtClean="0">
                <a:latin typeface="Calibri" pitchFamily="34" charset="0"/>
                <a:cs typeface="Calibri" pitchFamily="34" charset="0"/>
              </a:rPr>
              <a:t>, Japan).</a:t>
            </a:r>
            <a:endParaRPr lang="en-US" altLang="ja-JP" sz="2000" dirty="0">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57" y="864692"/>
            <a:ext cx="2885507" cy="2060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3851920" y="2420888"/>
            <a:ext cx="5184576" cy="707886"/>
          </a:xfrm>
          <a:prstGeom prst="rect">
            <a:avLst/>
          </a:prstGeom>
        </p:spPr>
        <p:txBody>
          <a:bodyPr wrap="square">
            <a:spAutoFit/>
          </a:bodyPr>
          <a:lstStyle/>
          <a:p>
            <a:pPr algn="just"/>
            <a:r>
              <a:rPr lang="en-US" altLang="ja-JP" sz="2000" dirty="0">
                <a:latin typeface="Calibri" pitchFamily="34" charset="0"/>
                <a:cs typeface="Calibri" pitchFamily="34" charset="0"/>
              </a:rPr>
              <a:t> </a:t>
            </a:r>
            <a:r>
              <a:rPr lang="en-US" altLang="ja-JP" sz="2000" dirty="0" smtClean="0">
                <a:latin typeface="Calibri" pitchFamily="34" charset="0"/>
                <a:cs typeface="Calibri" pitchFamily="34" charset="0"/>
              </a:rPr>
              <a:t>Recorded </a:t>
            </a:r>
            <a:r>
              <a:rPr lang="en-US" altLang="ja-JP" sz="2000" dirty="0">
                <a:latin typeface="Calibri" pitchFamily="34" charset="0"/>
                <a:cs typeface="Calibri" pitchFamily="34" charset="0"/>
              </a:rPr>
              <a:t>with </a:t>
            </a:r>
            <a:r>
              <a:rPr lang="en-US" altLang="ja-JP" sz="2000" dirty="0" smtClean="0">
                <a:latin typeface="Calibri" pitchFamily="34" charset="0"/>
                <a:cs typeface="Calibri" pitchFamily="34" charset="0"/>
              </a:rPr>
              <a:t>a </a:t>
            </a:r>
            <a:r>
              <a:rPr lang="en-US" altLang="ja-JP" sz="2000" dirty="0" err="1" smtClean="0">
                <a:latin typeface="Calibri" pitchFamily="34" charset="0"/>
                <a:cs typeface="Calibri" pitchFamily="34" charset="0"/>
              </a:rPr>
              <a:t>Finometer</a:t>
            </a:r>
            <a:r>
              <a:rPr lang="ja-JP" altLang="en-US" sz="2000" dirty="0" smtClean="0">
                <a:latin typeface="Calibri" pitchFamily="34" charset="0"/>
                <a:cs typeface="Calibri" pitchFamily="34" charset="0"/>
              </a:rPr>
              <a:t> </a:t>
            </a:r>
            <a:r>
              <a:rPr lang="en-US" altLang="ja-JP" sz="2000" dirty="0">
                <a:latin typeface="Calibri" pitchFamily="34" charset="0"/>
                <a:cs typeface="Calibri" pitchFamily="34" charset="0"/>
              </a:rPr>
              <a:t>MIDI </a:t>
            </a:r>
          </a:p>
          <a:p>
            <a:pPr algn="just"/>
            <a:r>
              <a:rPr lang="en-US" altLang="ja-JP" sz="2000" dirty="0">
                <a:latin typeface="Calibri" pitchFamily="34" charset="0"/>
                <a:cs typeface="Calibri" pitchFamily="34" charset="0"/>
              </a:rPr>
              <a:t>                                 (</a:t>
            </a:r>
            <a:r>
              <a:rPr lang="en-US" altLang="ja-JP" sz="2000" dirty="0" err="1">
                <a:latin typeface="Calibri" pitchFamily="34" charset="0"/>
                <a:cs typeface="Calibri" pitchFamily="34" charset="0"/>
              </a:rPr>
              <a:t>Finapres</a:t>
            </a:r>
            <a:r>
              <a:rPr lang="en-US" altLang="ja-JP" sz="2000" dirty="0">
                <a:latin typeface="Calibri" pitchFamily="34" charset="0"/>
                <a:cs typeface="Calibri" pitchFamily="34" charset="0"/>
              </a:rPr>
              <a:t> Medical Systems).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020863"/>
            <a:ext cx="2962289" cy="2216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847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3"/>
          <p:cNvSpPr txBox="1">
            <a:spLocks noChangeArrowheads="1"/>
          </p:cNvSpPr>
          <p:nvPr/>
        </p:nvSpPr>
        <p:spPr bwMode="auto">
          <a:xfrm>
            <a:off x="323528" y="188640"/>
            <a:ext cx="3816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400">
                <a:latin typeface="Calibri" pitchFamily="34" charset="0"/>
                <a:cs typeface="Calibri" pitchFamily="34" charset="0"/>
              </a:rPr>
              <a:t>Psychological </a:t>
            </a:r>
            <a:r>
              <a:rPr lang="en-US" altLang="ja-JP" sz="2400" smtClean="0">
                <a:latin typeface="Calibri" pitchFamily="34" charset="0"/>
                <a:cs typeface="Calibri" pitchFamily="34" charset="0"/>
              </a:rPr>
              <a:t>measures</a:t>
            </a:r>
            <a:r>
              <a:rPr lang="ja-JP" altLang="en-US" sz="2400" smtClean="0">
                <a:latin typeface="Calibri" pitchFamily="34" charset="0"/>
                <a:cs typeface="Calibri" pitchFamily="34" charset="0"/>
              </a:rPr>
              <a:t>：</a:t>
            </a:r>
            <a:endParaRPr lang="en-US" altLang="ja-JP" sz="2400">
              <a:latin typeface="Calibri" pitchFamily="34" charset="0"/>
              <a:cs typeface="Calibri" pitchFamily="34" charset="0"/>
            </a:endParaRPr>
          </a:p>
        </p:txBody>
      </p:sp>
      <p:sp>
        <p:nvSpPr>
          <p:cNvPr id="2" name="テキスト ボックス 1"/>
          <p:cNvSpPr txBox="1"/>
          <p:nvPr/>
        </p:nvSpPr>
        <p:spPr>
          <a:xfrm>
            <a:off x="551675" y="692696"/>
            <a:ext cx="8097603" cy="1015663"/>
          </a:xfrm>
          <a:prstGeom prst="rect">
            <a:avLst/>
          </a:prstGeom>
          <a:noFill/>
        </p:spPr>
        <p:txBody>
          <a:bodyPr wrap="square" rtlCol="0">
            <a:spAutoFit/>
          </a:bodyPr>
          <a:lstStyle/>
          <a:p>
            <a:pPr algn="just"/>
            <a:r>
              <a:rPr lang="en-US" altLang="ja-JP" sz="2000" dirty="0" smtClean="0">
                <a:latin typeface="Calibri" pitchFamily="34" charset="0"/>
                <a:cs typeface="Calibri" pitchFamily="34" charset="0"/>
              </a:rPr>
              <a:t>General </a:t>
            </a:r>
            <a:r>
              <a:rPr lang="en-US" altLang="ja-JP" sz="2000" dirty="0">
                <a:latin typeface="Calibri" pitchFamily="34" charset="0"/>
                <a:cs typeface="Calibri" pitchFamily="34" charset="0"/>
              </a:rPr>
              <a:t>Affect Scale, consisted of 24 adjective-items that were arranged in three dimensions, Positive </a:t>
            </a:r>
            <a:r>
              <a:rPr lang="en-US" altLang="ja-JP" sz="2000" dirty="0" smtClean="0">
                <a:latin typeface="Calibri" pitchFamily="34" charset="0"/>
                <a:cs typeface="Calibri" pitchFamily="34" charset="0"/>
              </a:rPr>
              <a:t>affect (PA), </a:t>
            </a:r>
            <a:r>
              <a:rPr lang="en-US" altLang="ja-JP" sz="2000" dirty="0">
                <a:latin typeface="Calibri" pitchFamily="34" charset="0"/>
                <a:cs typeface="Calibri" pitchFamily="34" charset="0"/>
              </a:rPr>
              <a:t>Negative </a:t>
            </a:r>
            <a:r>
              <a:rPr lang="en-US" altLang="ja-JP" sz="2000" dirty="0" smtClean="0">
                <a:latin typeface="Calibri" pitchFamily="34" charset="0"/>
                <a:cs typeface="Calibri" pitchFamily="34" charset="0"/>
              </a:rPr>
              <a:t>affect (NA), </a:t>
            </a:r>
            <a:r>
              <a:rPr lang="en-US" altLang="ja-JP" sz="2000" dirty="0">
                <a:latin typeface="Calibri" pitchFamily="34" charset="0"/>
                <a:cs typeface="Calibri" pitchFamily="34" charset="0"/>
              </a:rPr>
              <a:t>and </a:t>
            </a:r>
            <a:r>
              <a:rPr lang="en-US" altLang="ja-JP" sz="2000" dirty="0" smtClean="0">
                <a:latin typeface="Calibri" pitchFamily="34" charset="0"/>
                <a:cs typeface="Calibri" pitchFamily="34" charset="0"/>
              </a:rPr>
              <a:t>Calm affect (CA) (</a:t>
            </a:r>
            <a:r>
              <a:rPr lang="en-US" altLang="ja-JP" sz="2000" dirty="0">
                <a:latin typeface="Calibri" pitchFamily="34" charset="0"/>
                <a:cs typeface="Calibri" pitchFamily="34" charset="0"/>
              </a:rPr>
              <a:t>Ogawa, </a:t>
            </a:r>
            <a:r>
              <a:rPr lang="en-US" altLang="ja-JP" sz="2000" dirty="0" err="1">
                <a:latin typeface="Calibri" pitchFamily="34" charset="0"/>
                <a:cs typeface="Calibri" pitchFamily="34" charset="0"/>
              </a:rPr>
              <a:t>Monchi</a:t>
            </a:r>
            <a:r>
              <a:rPr lang="en-US" altLang="ja-JP" sz="2000" dirty="0">
                <a:latin typeface="Calibri" pitchFamily="34" charset="0"/>
                <a:cs typeface="Calibri" pitchFamily="34" charset="0"/>
              </a:rPr>
              <a:t>, </a:t>
            </a:r>
            <a:r>
              <a:rPr lang="en-US" altLang="ja-JP" sz="2000" dirty="0" err="1">
                <a:latin typeface="Calibri" pitchFamily="34" charset="0"/>
                <a:cs typeface="Calibri" pitchFamily="34" charset="0"/>
              </a:rPr>
              <a:t>Kikuya</a:t>
            </a:r>
            <a:r>
              <a:rPr lang="en-US" altLang="ja-JP" sz="2000" dirty="0">
                <a:latin typeface="Calibri" pitchFamily="34" charset="0"/>
                <a:cs typeface="Calibri" pitchFamily="34" charset="0"/>
              </a:rPr>
              <a:t> &amp; Suzuki,2000</a:t>
            </a:r>
            <a:r>
              <a:rPr lang="en-US" altLang="ja-JP" sz="2000" dirty="0" smtClean="0">
                <a:latin typeface="Calibri" pitchFamily="34" charset="0"/>
                <a:cs typeface="Calibri" pitchFamily="34" charset="0"/>
              </a:rPr>
              <a:t>).</a:t>
            </a:r>
            <a:endParaRPr kumimoji="1" lang="ja-JP" altLang="en-US" sz="2000" dirty="0">
              <a:latin typeface="Calibri" pitchFamily="34" charset="0"/>
              <a:cs typeface="Calibri" pitchFamily="34" charset="0"/>
            </a:endParaRPr>
          </a:p>
        </p:txBody>
      </p:sp>
    </p:spTree>
    <p:extLst>
      <p:ext uri="{BB962C8B-B14F-4D97-AF65-F5344CB8AC3E}">
        <p14:creationId xmlns:p14="http://schemas.microsoft.com/office/powerpoint/2010/main" val="3554464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kodamalab.sakura.ne.jp/wordpress/wp-content/uploads/2014/02/gtas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510" y="1005282"/>
            <a:ext cx="3759474" cy="242371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28600" y="280171"/>
            <a:ext cx="5743111" cy="461665"/>
          </a:xfrm>
          <a:prstGeom prst="rect">
            <a:avLst/>
          </a:prstGeom>
          <a:noFill/>
        </p:spPr>
        <p:txBody>
          <a:bodyPr wrap="none" rtlCol="0">
            <a:spAutoFit/>
          </a:bodyPr>
          <a:lstStyle/>
          <a:p>
            <a:r>
              <a:rPr kumimoji="1" lang="en-US" altLang="ja-JP" sz="2400" dirty="0" smtClean="0"/>
              <a:t>Result </a:t>
            </a:r>
            <a:r>
              <a:rPr lang="en-US" altLang="ja-JP" sz="2400" dirty="0" smtClean="0"/>
              <a:t>(Acceleration generated by  BP group)</a:t>
            </a:r>
            <a:endParaRPr kumimoji="1" lang="ja-JP" altLang="en-US" sz="2400" dirty="0"/>
          </a:p>
        </p:txBody>
      </p:sp>
      <p:sp>
        <p:nvSpPr>
          <p:cNvPr id="5" name="テキスト ボックス 4"/>
          <p:cNvSpPr txBox="1"/>
          <p:nvPr/>
        </p:nvSpPr>
        <p:spPr>
          <a:xfrm>
            <a:off x="4975571" y="901169"/>
            <a:ext cx="3772893" cy="1015663"/>
          </a:xfrm>
          <a:prstGeom prst="rect">
            <a:avLst/>
          </a:prstGeom>
          <a:noFill/>
        </p:spPr>
        <p:txBody>
          <a:bodyPr wrap="square" rtlCol="0">
            <a:spAutoFit/>
          </a:bodyPr>
          <a:lstStyle/>
          <a:p>
            <a:r>
              <a:rPr lang="ja-JP" altLang="en-US" sz="2000" dirty="0" smtClean="0"/>
              <a:t>・</a:t>
            </a:r>
            <a:r>
              <a:rPr lang="en-US" altLang="ja-JP" sz="2000" dirty="0" smtClean="0"/>
              <a:t>Instructed </a:t>
            </a:r>
            <a:r>
              <a:rPr lang="en-US" altLang="ja-JP" sz="2000" dirty="0"/>
              <a:t>to press buttons to trace the recorded acceleration trend of the VG group.</a:t>
            </a:r>
            <a:endParaRPr kumimoji="1" lang="ja-JP" altLang="en-US" sz="2000" dirty="0"/>
          </a:p>
        </p:txBody>
      </p:sp>
      <p:sp>
        <p:nvSpPr>
          <p:cNvPr id="8" name="テキスト ボックス 7"/>
          <p:cNvSpPr txBox="1"/>
          <p:nvPr/>
        </p:nvSpPr>
        <p:spPr>
          <a:xfrm>
            <a:off x="539552" y="4213537"/>
            <a:ext cx="4104456" cy="707886"/>
          </a:xfrm>
          <a:prstGeom prst="rect">
            <a:avLst/>
          </a:prstGeom>
          <a:noFill/>
        </p:spPr>
        <p:txBody>
          <a:bodyPr wrap="square" rtlCol="0">
            <a:spAutoFit/>
          </a:bodyPr>
          <a:lstStyle/>
          <a:p>
            <a:r>
              <a:rPr lang="ja-JP" altLang="en-US" sz="2000" dirty="0" smtClean="0"/>
              <a:t>・</a:t>
            </a:r>
            <a:r>
              <a:rPr lang="en-US" altLang="ja-JP" sz="2000" dirty="0" smtClean="0"/>
              <a:t>No </a:t>
            </a:r>
            <a:r>
              <a:rPr lang="en-US" altLang="ja-JP" sz="2000" dirty="0"/>
              <a:t>significant differences were found between the VG and BP groups.</a:t>
            </a:r>
          </a:p>
        </p:txBody>
      </p:sp>
      <p:grpSp>
        <p:nvGrpSpPr>
          <p:cNvPr id="4" name="グループ化 3"/>
          <p:cNvGrpSpPr/>
          <p:nvPr/>
        </p:nvGrpSpPr>
        <p:grpSpPr>
          <a:xfrm>
            <a:off x="4731405" y="3706577"/>
            <a:ext cx="3801037" cy="2636517"/>
            <a:chOff x="4969210" y="3645022"/>
            <a:chExt cx="3281970" cy="2276477"/>
          </a:xfrm>
        </p:grpSpPr>
        <p:sp>
          <p:nvSpPr>
            <p:cNvPr id="2" name="テキスト ボックス 1"/>
            <p:cNvSpPr txBox="1"/>
            <p:nvPr/>
          </p:nvSpPr>
          <p:spPr>
            <a:xfrm rot="16200000">
              <a:off x="4080213" y="4534019"/>
              <a:ext cx="2043741" cy="265747"/>
            </a:xfrm>
            <a:prstGeom prst="rect">
              <a:avLst/>
            </a:prstGeom>
            <a:noFill/>
          </p:spPr>
          <p:txBody>
            <a:bodyPr wrap="square" rtlCol="0">
              <a:spAutoFit/>
            </a:bodyPr>
            <a:lstStyle/>
            <a:p>
              <a:pPr algn="ctr"/>
              <a:r>
                <a:rPr lang="en-US" altLang="ja-JP" sz="1400" dirty="0" smtClean="0"/>
                <a:t>Averaged acceleration</a:t>
              </a:r>
              <a:endParaRPr kumimoji="1" lang="ja-JP" altLang="en-US" sz="1400" dirty="0"/>
            </a:p>
          </p:txBody>
        </p:sp>
        <p:pic>
          <p:nvPicPr>
            <p:cNvPr id="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3645024"/>
              <a:ext cx="29591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テキスト ボックス 6"/>
          <p:cNvSpPr txBox="1"/>
          <p:nvPr/>
        </p:nvSpPr>
        <p:spPr>
          <a:xfrm>
            <a:off x="7290100" y="6073551"/>
            <a:ext cx="872675" cy="307777"/>
          </a:xfrm>
          <a:prstGeom prst="rect">
            <a:avLst/>
          </a:prstGeom>
          <a:solidFill>
            <a:schemeClr val="bg1"/>
          </a:solidFill>
        </p:spPr>
        <p:txBody>
          <a:bodyPr wrap="none" rtlCol="0">
            <a:spAutoFit/>
          </a:bodyPr>
          <a:lstStyle/>
          <a:p>
            <a:r>
              <a:rPr kumimoji="1" lang="en-US" altLang="ja-JP" sz="1400" dirty="0" smtClean="0"/>
              <a:t>BP Group</a:t>
            </a:r>
            <a:endParaRPr kumimoji="1" lang="ja-JP" altLang="en-US" sz="1400" dirty="0"/>
          </a:p>
        </p:txBody>
      </p:sp>
      <p:sp>
        <p:nvSpPr>
          <p:cNvPr id="10" name="テキスト ボックス 9"/>
          <p:cNvSpPr txBox="1"/>
          <p:nvPr/>
        </p:nvSpPr>
        <p:spPr>
          <a:xfrm>
            <a:off x="5711331" y="6063925"/>
            <a:ext cx="896143" cy="307777"/>
          </a:xfrm>
          <a:prstGeom prst="rect">
            <a:avLst/>
          </a:prstGeom>
          <a:solidFill>
            <a:schemeClr val="bg1"/>
          </a:solidFill>
        </p:spPr>
        <p:txBody>
          <a:bodyPr wrap="none" rtlCol="0">
            <a:spAutoFit/>
          </a:bodyPr>
          <a:lstStyle/>
          <a:p>
            <a:r>
              <a:rPr kumimoji="1" lang="en-US" altLang="ja-JP" sz="1400" dirty="0" smtClean="0"/>
              <a:t>VG Group</a:t>
            </a:r>
            <a:endParaRPr kumimoji="1" lang="ja-JP" altLang="en-US" sz="1400" dirty="0"/>
          </a:p>
        </p:txBody>
      </p:sp>
      <p:sp>
        <p:nvSpPr>
          <p:cNvPr id="11" name="テキスト ボックス 10"/>
          <p:cNvSpPr txBox="1"/>
          <p:nvPr/>
        </p:nvSpPr>
        <p:spPr>
          <a:xfrm>
            <a:off x="6209477" y="3626977"/>
            <a:ext cx="1386859" cy="307777"/>
          </a:xfrm>
          <a:prstGeom prst="rect">
            <a:avLst/>
          </a:prstGeom>
          <a:noFill/>
        </p:spPr>
        <p:txBody>
          <a:bodyPr wrap="square" rtlCol="0">
            <a:spAutoFit/>
          </a:bodyPr>
          <a:lstStyle/>
          <a:p>
            <a:pPr algn="ctr"/>
            <a:r>
              <a:rPr lang="en-US" altLang="ja-JP" sz="1400" dirty="0" err="1" smtClean="0"/>
              <a:t>n.s</a:t>
            </a:r>
            <a:r>
              <a:rPr lang="en-US" altLang="ja-JP" sz="1400" dirty="0" smtClean="0"/>
              <a:t>.</a:t>
            </a:r>
            <a:endParaRPr kumimoji="1" lang="ja-JP" altLang="en-US" sz="1400" dirty="0"/>
          </a:p>
        </p:txBody>
      </p:sp>
      <p:sp>
        <p:nvSpPr>
          <p:cNvPr id="12" name="テキスト ボックス 11"/>
          <p:cNvSpPr txBox="1"/>
          <p:nvPr/>
        </p:nvSpPr>
        <p:spPr>
          <a:xfrm>
            <a:off x="4975571" y="1981289"/>
            <a:ext cx="3628877" cy="1015663"/>
          </a:xfrm>
          <a:prstGeom prst="rect">
            <a:avLst/>
          </a:prstGeom>
          <a:noFill/>
        </p:spPr>
        <p:txBody>
          <a:bodyPr wrap="square" rtlCol="0">
            <a:spAutoFit/>
          </a:bodyPr>
          <a:lstStyle/>
          <a:p>
            <a:r>
              <a:rPr lang="en-US" altLang="ja-JP" sz="2000" dirty="0"/>
              <a:t>The target value of the acceleration is presented in 1-min intervals.</a:t>
            </a:r>
            <a:endParaRPr kumimoji="1" lang="ja-JP" altLang="en-US" sz="2000" dirty="0"/>
          </a:p>
        </p:txBody>
      </p:sp>
      <p:sp>
        <p:nvSpPr>
          <p:cNvPr id="14" name="テキスト ボックス 13"/>
          <p:cNvSpPr txBox="1"/>
          <p:nvPr/>
        </p:nvSpPr>
        <p:spPr>
          <a:xfrm>
            <a:off x="4862154" y="3463116"/>
            <a:ext cx="429926" cy="253916"/>
          </a:xfrm>
          <a:prstGeom prst="rect">
            <a:avLst/>
          </a:prstGeom>
          <a:noFill/>
        </p:spPr>
        <p:txBody>
          <a:bodyPr wrap="none" rtlCol="0">
            <a:spAutoFit/>
          </a:bodyPr>
          <a:lstStyle/>
          <a:p>
            <a:r>
              <a:rPr kumimoji="1" lang="en-US" altLang="ja-JP" sz="1050" dirty="0" smtClean="0">
                <a:latin typeface="+mj-lt"/>
                <a:ea typeface="+mj-ea"/>
              </a:rPr>
              <a:t>(AU)</a:t>
            </a:r>
            <a:endParaRPr kumimoji="1" lang="ja-JP" altLang="en-US" sz="1050" dirty="0">
              <a:latin typeface="+mj-lt"/>
              <a:ea typeface="+mj-ea"/>
            </a:endParaRPr>
          </a:p>
        </p:txBody>
      </p:sp>
      <p:sp>
        <p:nvSpPr>
          <p:cNvPr id="15" name="Text Box 21"/>
          <p:cNvSpPr txBox="1">
            <a:spLocks noChangeArrowheads="1"/>
          </p:cNvSpPr>
          <p:nvPr/>
        </p:nvSpPr>
        <p:spPr bwMode="auto">
          <a:xfrm>
            <a:off x="4644008" y="6319152"/>
            <a:ext cx="43924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400" dirty="0" smtClean="0">
                <a:latin typeface="Calibri" pitchFamily="34" charset="0"/>
                <a:cs typeface="Calibri" pitchFamily="34" charset="0"/>
              </a:rPr>
              <a:t>Figure 2-2. Averaged </a:t>
            </a:r>
            <a:r>
              <a:rPr lang="en-US" altLang="ja-JP" sz="1400" dirty="0"/>
              <a:t>acceleration </a:t>
            </a:r>
            <a:r>
              <a:rPr lang="en-US" altLang="ja-JP" sz="1400" dirty="0" smtClean="0"/>
              <a:t> of VG and BP group.</a:t>
            </a:r>
            <a:endParaRPr lang="ja-JP" altLang="en-US" sz="1400" dirty="0">
              <a:latin typeface="Calibri" pitchFamily="34" charset="0"/>
              <a:cs typeface="Calibri" pitchFamily="34" charset="0"/>
            </a:endParaRPr>
          </a:p>
        </p:txBody>
      </p:sp>
      <p:cxnSp>
        <p:nvCxnSpPr>
          <p:cNvPr id="16" name="直線矢印コネクタ 15"/>
          <p:cNvCxnSpPr/>
          <p:nvPr/>
        </p:nvCxnSpPr>
        <p:spPr>
          <a:xfrm>
            <a:off x="6061090" y="3976189"/>
            <a:ext cx="1664645" cy="0"/>
          </a:xfrm>
          <a:prstGeom prst="straightConnector1">
            <a:avLst/>
          </a:prstGeom>
          <a:ln w="508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39552" y="5149641"/>
            <a:ext cx="3772893" cy="1015663"/>
          </a:xfrm>
          <a:prstGeom prst="rect">
            <a:avLst/>
          </a:prstGeom>
          <a:noFill/>
        </p:spPr>
        <p:txBody>
          <a:bodyPr wrap="square" rtlCol="0">
            <a:spAutoFit/>
          </a:bodyPr>
          <a:lstStyle/>
          <a:p>
            <a:r>
              <a:rPr lang="ja-JP" altLang="en-US" sz="2000" dirty="0" smtClean="0"/>
              <a:t>・</a:t>
            </a:r>
            <a:r>
              <a:rPr lang="en-US" altLang="ja-JP" sz="2000" dirty="0"/>
              <a:t>We concluded that the degree of body movement of the two groups was the same.</a:t>
            </a:r>
          </a:p>
        </p:txBody>
      </p:sp>
    </p:spTree>
    <p:extLst>
      <p:ext uri="{BB962C8B-B14F-4D97-AF65-F5344CB8AC3E}">
        <p14:creationId xmlns:p14="http://schemas.microsoft.com/office/powerpoint/2010/main" val="387276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225" y="1449958"/>
            <a:ext cx="3305175"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776229" y="1220585"/>
            <a:ext cx="982768" cy="253916"/>
          </a:xfrm>
          <a:prstGeom prst="rect">
            <a:avLst/>
          </a:prstGeom>
          <a:noFill/>
        </p:spPr>
        <p:txBody>
          <a:bodyPr wrap="square" rtlCol="0">
            <a:spAutoFit/>
          </a:bodyPr>
          <a:lstStyle/>
          <a:p>
            <a:r>
              <a:rPr kumimoji="1" lang="en-US" altLang="ja-JP" sz="1050" dirty="0" smtClean="0"/>
              <a:t>(mmHg)</a:t>
            </a:r>
            <a:endParaRPr kumimoji="1" lang="ja-JP" altLang="en-US" sz="1050" dirty="0"/>
          </a:p>
        </p:txBody>
      </p:sp>
      <p:sp>
        <p:nvSpPr>
          <p:cNvPr id="5" name="テキスト ボックス 4"/>
          <p:cNvSpPr txBox="1"/>
          <p:nvPr/>
        </p:nvSpPr>
        <p:spPr>
          <a:xfrm>
            <a:off x="4755129" y="1268760"/>
            <a:ext cx="982768" cy="253916"/>
          </a:xfrm>
          <a:prstGeom prst="rect">
            <a:avLst/>
          </a:prstGeom>
          <a:noFill/>
        </p:spPr>
        <p:txBody>
          <a:bodyPr wrap="square" rtlCol="0">
            <a:spAutoFit/>
          </a:bodyPr>
          <a:lstStyle/>
          <a:p>
            <a:r>
              <a:rPr kumimoji="1" lang="en-US" altLang="ja-JP" sz="1050" dirty="0" smtClean="0"/>
              <a:t>(mmHg)</a:t>
            </a:r>
            <a:endParaRPr kumimoji="1" lang="ja-JP" altLang="en-US" sz="1050" dirty="0"/>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1442399"/>
            <a:ext cx="3305175"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6161978" y="1268760"/>
            <a:ext cx="601408" cy="369332"/>
          </a:xfrm>
          <a:prstGeom prst="rect">
            <a:avLst/>
          </a:prstGeom>
          <a:noFill/>
        </p:spPr>
        <p:txBody>
          <a:bodyPr wrap="square" rtlCol="0">
            <a:spAutoFit/>
          </a:bodyPr>
          <a:lstStyle/>
          <a:p>
            <a:r>
              <a:rPr lang="en-US" altLang="ja-JP" dirty="0"/>
              <a:t>D</a:t>
            </a:r>
            <a:r>
              <a:rPr kumimoji="1" lang="en-US" altLang="ja-JP" dirty="0" smtClean="0"/>
              <a:t>BP</a:t>
            </a:r>
            <a:endParaRPr kumimoji="1" lang="ja-JP" altLang="en-US" dirty="0"/>
          </a:p>
        </p:txBody>
      </p:sp>
      <p:sp>
        <p:nvSpPr>
          <p:cNvPr id="14" name="テキスト ボックス 13"/>
          <p:cNvSpPr txBox="1"/>
          <p:nvPr/>
        </p:nvSpPr>
        <p:spPr>
          <a:xfrm>
            <a:off x="2195736" y="1288360"/>
            <a:ext cx="601408" cy="369332"/>
          </a:xfrm>
          <a:prstGeom prst="rect">
            <a:avLst/>
          </a:prstGeom>
          <a:noFill/>
        </p:spPr>
        <p:txBody>
          <a:bodyPr wrap="square" rtlCol="0">
            <a:spAutoFit/>
          </a:bodyPr>
          <a:lstStyle/>
          <a:p>
            <a:r>
              <a:rPr kumimoji="1" lang="en-US" altLang="ja-JP" dirty="0" smtClean="0"/>
              <a:t>SBP</a:t>
            </a:r>
            <a:endParaRPr kumimoji="1" lang="ja-JP" altLang="en-US" dirty="0"/>
          </a:p>
        </p:txBody>
      </p:sp>
      <p:sp>
        <p:nvSpPr>
          <p:cNvPr id="15" name="テキスト ボックス 14"/>
          <p:cNvSpPr txBox="1"/>
          <p:nvPr/>
        </p:nvSpPr>
        <p:spPr>
          <a:xfrm>
            <a:off x="3416181" y="1196752"/>
            <a:ext cx="683945" cy="577081"/>
          </a:xfrm>
          <a:prstGeom prst="rect">
            <a:avLst/>
          </a:prstGeom>
          <a:noFill/>
        </p:spPr>
        <p:txBody>
          <a:bodyPr wrap="square" rtlCol="0">
            <a:spAutoFit/>
          </a:bodyPr>
          <a:lstStyle/>
          <a:p>
            <a:r>
              <a:rPr kumimoji="1" lang="en-US" altLang="ja-JP" sz="1050" dirty="0" smtClean="0"/>
              <a:t>n=12</a:t>
            </a:r>
          </a:p>
          <a:p>
            <a:r>
              <a:rPr lang="en-US" altLang="ja-JP" sz="1050" dirty="0" smtClean="0"/>
              <a:t>n=12</a:t>
            </a:r>
          </a:p>
          <a:p>
            <a:r>
              <a:rPr kumimoji="1" lang="en-US" altLang="ja-JP" sz="1050" dirty="0" smtClean="0"/>
              <a:t>n=11</a:t>
            </a:r>
            <a:endParaRPr kumimoji="1" lang="ja-JP" altLang="en-US" sz="1050" dirty="0"/>
          </a:p>
        </p:txBody>
      </p:sp>
      <p:sp>
        <p:nvSpPr>
          <p:cNvPr id="2" name="テキスト ボックス 1"/>
          <p:cNvSpPr txBox="1"/>
          <p:nvPr/>
        </p:nvSpPr>
        <p:spPr>
          <a:xfrm>
            <a:off x="395536" y="5005044"/>
            <a:ext cx="8496944" cy="707886"/>
          </a:xfrm>
          <a:prstGeom prst="rect">
            <a:avLst/>
          </a:prstGeom>
          <a:noFill/>
        </p:spPr>
        <p:txBody>
          <a:bodyPr wrap="square" rtlCol="0">
            <a:spAutoFit/>
          </a:bodyPr>
          <a:lstStyle/>
          <a:p>
            <a:r>
              <a:rPr lang="ja-JP" altLang="en-US" sz="2000" dirty="0"/>
              <a:t>・</a:t>
            </a:r>
            <a:r>
              <a:rPr lang="en-US" altLang="ja-JP" sz="2000" dirty="0" smtClean="0"/>
              <a:t>Significant </a:t>
            </a:r>
            <a:r>
              <a:rPr lang="en-US" altLang="ja-JP" sz="2000" dirty="0"/>
              <a:t>simple  effect of period was found in the VG and MV groups, but there was only a modest amount of change in the MV group</a:t>
            </a:r>
            <a:r>
              <a:rPr lang="en-US" altLang="ja-JP" sz="2000" dirty="0" smtClean="0"/>
              <a:t>.</a:t>
            </a:r>
            <a:endParaRPr lang="ja-JP" altLang="ja-JP" sz="2000" dirty="0"/>
          </a:p>
        </p:txBody>
      </p:sp>
      <p:sp>
        <p:nvSpPr>
          <p:cNvPr id="11" name="テキスト ボックス 10"/>
          <p:cNvSpPr txBox="1"/>
          <p:nvPr/>
        </p:nvSpPr>
        <p:spPr>
          <a:xfrm>
            <a:off x="228600" y="280171"/>
            <a:ext cx="2396233" cy="461665"/>
          </a:xfrm>
          <a:prstGeom prst="rect">
            <a:avLst/>
          </a:prstGeom>
          <a:noFill/>
        </p:spPr>
        <p:txBody>
          <a:bodyPr wrap="none" rtlCol="0">
            <a:spAutoFit/>
          </a:bodyPr>
          <a:lstStyle/>
          <a:p>
            <a:r>
              <a:rPr kumimoji="1" lang="en-US" altLang="ja-JP" sz="2400" dirty="0" smtClean="0"/>
              <a:t>Results</a:t>
            </a:r>
            <a:r>
              <a:rPr lang="en-US" altLang="ja-JP" sz="2400" dirty="0" smtClean="0"/>
              <a:t>(SBP</a:t>
            </a:r>
            <a:r>
              <a:rPr lang="ja-JP" altLang="en-US" sz="2400" dirty="0" smtClean="0"/>
              <a:t>・</a:t>
            </a:r>
            <a:r>
              <a:rPr lang="en-US" altLang="ja-JP" sz="2400" dirty="0" smtClean="0"/>
              <a:t>DBP)</a:t>
            </a:r>
            <a:endParaRPr kumimoji="1" lang="ja-JP" altLang="en-US" sz="2400" dirty="0"/>
          </a:p>
        </p:txBody>
      </p:sp>
      <p:sp>
        <p:nvSpPr>
          <p:cNvPr id="17" name="テキスト ボックス 16"/>
          <p:cNvSpPr txBox="1"/>
          <p:nvPr/>
        </p:nvSpPr>
        <p:spPr>
          <a:xfrm>
            <a:off x="395536" y="5909210"/>
            <a:ext cx="8496944" cy="400110"/>
          </a:xfrm>
          <a:prstGeom prst="rect">
            <a:avLst/>
          </a:prstGeom>
          <a:noFill/>
        </p:spPr>
        <p:txBody>
          <a:bodyPr wrap="square" rtlCol="0">
            <a:spAutoFit/>
          </a:bodyPr>
          <a:lstStyle/>
          <a:p>
            <a:r>
              <a:rPr lang="ja-JP" altLang="en-US" sz="2000" dirty="0" smtClean="0"/>
              <a:t>・</a:t>
            </a:r>
            <a:r>
              <a:rPr lang="en-US" altLang="ja-JP" sz="2000" dirty="0" smtClean="0"/>
              <a:t>The BP group showed no significant simple effect in SBP and DBP.</a:t>
            </a:r>
          </a:p>
        </p:txBody>
      </p:sp>
      <p:sp>
        <p:nvSpPr>
          <p:cNvPr id="22" name="テキスト ボックス 21"/>
          <p:cNvSpPr txBox="1"/>
          <p:nvPr/>
        </p:nvSpPr>
        <p:spPr>
          <a:xfrm>
            <a:off x="395536" y="4109010"/>
            <a:ext cx="8496944" cy="707886"/>
          </a:xfrm>
          <a:prstGeom prst="rect">
            <a:avLst/>
          </a:prstGeom>
          <a:noFill/>
        </p:spPr>
        <p:txBody>
          <a:bodyPr wrap="square" rtlCol="0">
            <a:spAutoFit/>
          </a:bodyPr>
          <a:lstStyle/>
          <a:p>
            <a:r>
              <a:rPr lang="ja-JP" altLang="ja-JP" sz="2000" dirty="0"/>
              <a:t>・</a:t>
            </a:r>
            <a:r>
              <a:rPr lang="en-US" altLang="ja-JP" sz="2000" dirty="0" smtClean="0"/>
              <a:t>Significant </a:t>
            </a:r>
            <a:r>
              <a:rPr lang="en-US" altLang="ja-JP" sz="2000" dirty="0"/>
              <a:t>interaction between group and period was found</a:t>
            </a:r>
            <a:endParaRPr lang="ja-JP" altLang="ja-JP" sz="2000" dirty="0"/>
          </a:p>
          <a:p>
            <a:r>
              <a:rPr lang="en-US" altLang="ja-JP" sz="2000" dirty="0"/>
              <a:t>(SBP </a:t>
            </a:r>
            <a:r>
              <a:rPr lang="en-US" altLang="ja-JP" sz="2000" i="1" dirty="0"/>
              <a:t>F</a:t>
            </a:r>
            <a:r>
              <a:rPr lang="en-US" altLang="ja-JP" sz="2000" dirty="0"/>
              <a:t>(6,90) = 10.34, </a:t>
            </a:r>
            <a:r>
              <a:rPr lang="en-US" altLang="ja-JP" sz="2000" i="1" dirty="0"/>
              <a:t>p</a:t>
            </a:r>
            <a:r>
              <a:rPr lang="en-US" altLang="ja-JP" sz="2000" dirty="0"/>
              <a:t>&lt;.001; DBP </a:t>
            </a:r>
            <a:r>
              <a:rPr lang="en-US" altLang="ja-JP" sz="2000" i="1" dirty="0"/>
              <a:t>F</a:t>
            </a:r>
            <a:r>
              <a:rPr lang="en-US" altLang="ja-JP" sz="2000" dirty="0"/>
              <a:t>(6,90)=9.21, </a:t>
            </a:r>
            <a:r>
              <a:rPr lang="en-US" altLang="ja-JP" sz="2000" i="1" dirty="0"/>
              <a:t>p</a:t>
            </a:r>
            <a:r>
              <a:rPr lang="en-US" altLang="ja-JP" sz="2000" dirty="0"/>
              <a:t>&lt;.001</a:t>
            </a:r>
            <a:r>
              <a:rPr lang="en-US" altLang="ja-JP" sz="2000" dirty="0" smtClean="0"/>
              <a:t>).</a:t>
            </a:r>
            <a:endParaRPr lang="ja-JP" altLang="ja-JP" sz="2000" dirty="0"/>
          </a:p>
        </p:txBody>
      </p:sp>
      <p:sp>
        <p:nvSpPr>
          <p:cNvPr id="16" name="Text Box 21"/>
          <p:cNvSpPr txBox="1">
            <a:spLocks noChangeArrowheads="1"/>
          </p:cNvSpPr>
          <p:nvPr/>
        </p:nvSpPr>
        <p:spPr bwMode="auto">
          <a:xfrm>
            <a:off x="529927" y="3481263"/>
            <a:ext cx="4176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400" dirty="0" smtClean="0">
                <a:latin typeface="Calibri" pitchFamily="34" charset="0"/>
                <a:cs typeface="Calibri" pitchFamily="34" charset="0"/>
              </a:rPr>
              <a:t>Figure 2-3. Mean </a:t>
            </a:r>
            <a:r>
              <a:rPr lang="en-US" altLang="ja-JP" sz="1400" dirty="0">
                <a:latin typeface="Calibri" pitchFamily="34" charset="0"/>
                <a:cs typeface="Calibri" pitchFamily="34" charset="0"/>
              </a:rPr>
              <a:t>SBP </a:t>
            </a:r>
            <a:r>
              <a:rPr lang="en-US" altLang="ja-JP" sz="1400" dirty="0" smtClean="0">
                <a:latin typeface="Calibri" pitchFamily="34" charset="0"/>
                <a:cs typeface="Calibri" pitchFamily="34" charset="0"/>
              </a:rPr>
              <a:t>fluctuation for each group</a:t>
            </a:r>
            <a:r>
              <a:rPr lang="en-US" altLang="ja-JP" sz="1400" dirty="0" smtClean="0"/>
              <a:t>.</a:t>
            </a:r>
            <a:endParaRPr lang="ja-JP" altLang="en-US" sz="1400" dirty="0">
              <a:latin typeface="Calibri" pitchFamily="34" charset="0"/>
              <a:cs typeface="Calibri" pitchFamily="34" charset="0"/>
            </a:endParaRPr>
          </a:p>
        </p:txBody>
      </p:sp>
      <p:sp>
        <p:nvSpPr>
          <p:cNvPr id="18" name="Text Box 21"/>
          <p:cNvSpPr txBox="1">
            <a:spLocks noChangeArrowheads="1"/>
          </p:cNvSpPr>
          <p:nvPr/>
        </p:nvSpPr>
        <p:spPr bwMode="auto">
          <a:xfrm>
            <a:off x="4567367" y="3477125"/>
            <a:ext cx="4176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400" dirty="0" smtClean="0">
                <a:latin typeface="Calibri" pitchFamily="34" charset="0"/>
                <a:cs typeface="Calibri" pitchFamily="34" charset="0"/>
              </a:rPr>
              <a:t>Figure 2-4. Mean DBP fluctuation for each group</a:t>
            </a:r>
            <a:r>
              <a:rPr lang="en-US" altLang="ja-JP" sz="1400" dirty="0" smtClean="0"/>
              <a:t>.</a:t>
            </a:r>
            <a:endParaRPr lang="ja-JP" altLang="en-US" sz="1400" dirty="0">
              <a:latin typeface="Calibri" pitchFamily="34" charset="0"/>
              <a:cs typeface="Calibri" pitchFamily="34" charset="0"/>
            </a:endParaRPr>
          </a:p>
        </p:txBody>
      </p:sp>
      <p:sp>
        <p:nvSpPr>
          <p:cNvPr id="19" name="テキスト ボックス 18"/>
          <p:cNvSpPr txBox="1"/>
          <p:nvPr/>
        </p:nvSpPr>
        <p:spPr>
          <a:xfrm rot="16200000">
            <a:off x="3678913" y="2204039"/>
            <a:ext cx="1994562" cy="307777"/>
          </a:xfrm>
          <a:prstGeom prst="rect">
            <a:avLst/>
          </a:prstGeom>
          <a:noFill/>
        </p:spPr>
        <p:txBody>
          <a:bodyPr wrap="square" rtlCol="0">
            <a:spAutoFit/>
          </a:bodyPr>
          <a:lstStyle/>
          <a:p>
            <a:pPr algn="ctr"/>
            <a:r>
              <a:rPr lang="en-US" altLang="ja-JP" sz="1400" dirty="0"/>
              <a:t>Diastolic </a:t>
            </a:r>
            <a:r>
              <a:rPr lang="en-US" altLang="ja-JP" sz="1400" dirty="0" smtClean="0"/>
              <a:t>blood pressure</a:t>
            </a:r>
            <a:endParaRPr kumimoji="1" lang="ja-JP" altLang="en-US" sz="1400" dirty="0"/>
          </a:p>
        </p:txBody>
      </p:sp>
      <p:sp>
        <p:nvSpPr>
          <p:cNvPr id="20" name="テキスト ボックス 19"/>
          <p:cNvSpPr txBox="1"/>
          <p:nvPr/>
        </p:nvSpPr>
        <p:spPr>
          <a:xfrm rot="16200000">
            <a:off x="-363474" y="2213326"/>
            <a:ext cx="1994562" cy="307777"/>
          </a:xfrm>
          <a:prstGeom prst="rect">
            <a:avLst/>
          </a:prstGeom>
          <a:noFill/>
        </p:spPr>
        <p:txBody>
          <a:bodyPr wrap="square" rtlCol="0">
            <a:spAutoFit/>
          </a:bodyPr>
          <a:lstStyle/>
          <a:p>
            <a:pPr algn="ctr"/>
            <a:r>
              <a:rPr kumimoji="1" lang="en-US" altLang="ja-JP" sz="1400" dirty="0" smtClean="0"/>
              <a:t>Systolic blood pressure</a:t>
            </a:r>
            <a:endParaRPr kumimoji="1" lang="ja-JP" altLang="en-US" sz="1400" dirty="0"/>
          </a:p>
        </p:txBody>
      </p:sp>
      <p:grpSp>
        <p:nvGrpSpPr>
          <p:cNvPr id="9" name="グループ化 8"/>
          <p:cNvGrpSpPr/>
          <p:nvPr/>
        </p:nvGrpSpPr>
        <p:grpSpPr>
          <a:xfrm>
            <a:off x="5617782" y="1770172"/>
            <a:ext cx="682410" cy="547662"/>
            <a:chOff x="5617782" y="1770172"/>
            <a:chExt cx="682410" cy="547662"/>
          </a:xfrm>
        </p:grpSpPr>
        <p:sp>
          <p:nvSpPr>
            <p:cNvPr id="8" name="正方形/長方形 7"/>
            <p:cNvSpPr/>
            <p:nvPr/>
          </p:nvSpPr>
          <p:spPr>
            <a:xfrm>
              <a:off x="5625929" y="1828157"/>
              <a:ext cx="674263"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617782" y="1770172"/>
              <a:ext cx="481222" cy="246221"/>
            </a:xfrm>
            <a:prstGeom prst="rect">
              <a:avLst/>
            </a:prstGeom>
            <a:noFill/>
          </p:spPr>
          <p:txBody>
            <a:bodyPr wrap="none" rtlCol="0">
              <a:spAutoFit/>
            </a:bodyPr>
            <a:lstStyle/>
            <a:p>
              <a:r>
                <a:rPr kumimoji="1" lang="en-US" altLang="ja-JP" sz="1000" dirty="0" smtClean="0"/>
                <a:t>VG     </a:t>
              </a:r>
              <a:endParaRPr kumimoji="1" lang="ja-JP" altLang="en-US" sz="1000" dirty="0"/>
            </a:p>
          </p:txBody>
        </p:sp>
        <p:sp>
          <p:nvSpPr>
            <p:cNvPr id="21" name="テキスト ボックス 20"/>
            <p:cNvSpPr txBox="1"/>
            <p:nvPr/>
          </p:nvSpPr>
          <p:spPr>
            <a:xfrm>
              <a:off x="5617782" y="1916832"/>
              <a:ext cx="365806" cy="246221"/>
            </a:xfrm>
            <a:prstGeom prst="rect">
              <a:avLst/>
            </a:prstGeom>
            <a:noFill/>
          </p:spPr>
          <p:txBody>
            <a:bodyPr wrap="none" rtlCol="0">
              <a:spAutoFit/>
            </a:bodyPr>
            <a:lstStyle/>
            <a:p>
              <a:r>
                <a:rPr kumimoji="1" lang="en-US" altLang="ja-JP" sz="1000" dirty="0" smtClean="0"/>
                <a:t>MV</a:t>
              </a:r>
              <a:endParaRPr kumimoji="1" lang="ja-JP" altLang="en-US" sz="1000" dirty="0"/>
            </a:p>
          </p:txBody>
        </p:sp>
        <p:sp>
          <p:nvSpPr>
            <p:cNvPr id="23" name="テキスト ボックス 22"/>
            <p:cNvSpPr txBox="1"/>
            <p:nvPr/>
          </p:nvSpPr>
          <p:spPr>
            <a:xfrm>
              <a:off x="5617782" y="2071613"/>
              <a:ext cx="320922" cy="246221"/>
            </a:xfrm>
            <a:prstGeom prst="rect">
              <a:avLst/>
            </a:prstGeom>
            <a:noFill/>
          </p:spPr>
          <p:txBody>
            <a:bodyPr wrap="none" rtlCol="0">
              <a:spAutoFit/>
            </a:bodyPr>
            <a:lstStyle/>
            <a:p>
              <a:r>
                <a:rPr kumimoji="1" lang="en-US" altLang="ja-JP" sz="1000" dirty="0" smtClean="0"/>
                <a:t>BP</a:t>
              </a:r>
              <a:endParaRPr kumimoji="1" lang="ja-JP" altLang="en-US" sz="1000" dirty="0"/>
            </a:p>
          </p:txBody>
        </p:sp>
      </p:grpSp>
      <p:grpSp>
        <p:nvGrpSpPr>
          <p:cNvPr id="24" name="グループ化 23"/>
          <p:cNvGrpSpPr/>
          <p:nvPr/>
        </p:nvGrpSpPr>
        <p:grpSpPr>
          <a:xfrm>
            <a:off x="1568872" y="1772816"/>
            <a:ext cx="682410" cy="547662"/>
            <a:chOff x="5617782" y="1770172"/>
            <a:chExt cx="682410" cy="547662"/>
          </a:xfrm>
        </p:grpSpPr>
        <p:sp>
          <p:nvSpPr>
            <p:cNvPr id="25" name="正方形/長方形 24"/>
            <p:cNvSpPr/>
            <p:nvPr/>
          </p:nvSpPr>
          <p:spPr>
            <a:xfrm>
              <a:off x="5625929" y="1828157"/>
              <a:ext cx="674263"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617782" y="1770172"/>
              <a:ext cx="481222" cy="246221"/>
            </a:xfrm>
            <a:prstGeom prst="rect">
              <a:avLst/>
            </a:prstGeom>
            <a:noFill/>
          </p:spPr>
          <p:txBody>
            <a:bodyPr wrap="none" rtlCol="0">
              <a:spAutoFit/>
            </a:bodyPr>
            <a:lstStyle/>
            <a:p>
              <a:r>
                <a:rPr kumimoji="1" lang="en-US" altLang="ja-JP" sz="1000" dirty="0" smtClean="0"/>
                <a:t>VG     </a:t>
              </a:r>
              <a:endParaRPr kumimoji="1" lang="ja-JP" altLang="en-US" sz="1000" dirty="0"/>
            </a:p>
          </p:txBody>
        </p:sp>
        <p:sp>
          <p:nvSpPr>
            <p:cNvPr id="27" name="テキスト ボックス 26"/>
            <p:cNvSpPr txBox="1"/>
            <p:nvPr/>
          </p:nvSpPr>
          <p:spPr>
            <a:xfrm>
              <a:off x="5617782" y="1916832"/>
              <a:ext cx="365806" cy="246221"/>
            </a:xfrm>
            <a:prstGeom prst="rect">
              <a:avLst/>
            </a:prstGeom>
            <a:noFill/>
          </p:spPr>
          <p:txBody>
            <a:bodyPr wrap="none" rtlCol="0">
              <a:spAutoFit/>
            </a:bodyPr>
            <a:lstStyle/>
            <a:p>
              <a:r>
                <a:rPr kumimoji="1" lang="en-US" altLang="ja-JP" sz="1000" dirty="0" smtClean="0"/>
                <a:t>MV</a:t>
              </a:r>
              <a:endParaRPr kumimoji="1" lang="ja-JP" altLang="en-US" sz="1000" dirty="0"/>
            </a:p>
          </p:txBody>
        </p:sp>
        <p:sp>
          <p:nvSpPr>
            <p:cNvPr id="28" name="テキスト ボックス 27"/>
            <p:cNvSpPr txBox="1"/>
            <p:nvPr/>
          </p:nvSpPr>
          <p:spPr>
            <a:xfrm>
              <a:off x="5617782" y="2071613"/>
              <a:ext cx="320922" cy="246221"/>
            </a:xfrm>
            <a:prstGeom prst="rect">
              <a:avLst/>
            </a:prstGeom>
            <a:noFill/>
          </p:spPr>
          <p:txBody>
            <a:bodyPr wrap="none" rtlCol="0">
              <a:spAutoFit/>
            </a:bodyPr>
            <a:lstStyle/>
            <a:p>
              <a:r>
                <a:rPr kumimoji="1" lang="en-US" altLang="ja-JP" sz="1000" dirty="0" smtClean="0"/>
                <a:t>BP</a:t>
              </a:r>
              <a:endParaRPr kumimoji="1" lang="ja-JP" altLang="en-US" sz="1000" dirty="0"/>
            </a:p>
          </p:txBody>
        </p:sp>
      </p:grpSp>
    </p:spTree>
    <p:extLst>
      <p:ext uri="{BB962C8B-B14F-4D97-AF65-F5344CB8AC3E}">
        <p14:creationId xmlns:p14="http://schemas.microsoft.com/office/powerpoint/2010/main" val="3056567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p:cNvGrpSpPr/>
          <p:nvPr/>
        </p:nvGrpSpPr>
        <p:grpSpPr>
          <a:xfrm>
            <a:off x="971600" y="283798"/>
            <a:ext cx="7121381" cy="2036071"/>
            <a:chOff x="457200" y="260648"/>
            <a:chExt cx="8211845" cy="2347846"/>
          </a:xfrm>
        </p:grpSpPr>
        <p:sp>
          <p:nvSpPr>
            <p:cNvPr id="4" name="AutoShape 2"/>
            <p:cNvSpPr>
              <a:spLocks noChangeArrowheads="1"/>
            </p:cNvSpPr>
            <p:nvPr/>
          </p:nvSpPr>
          <p:spPr bwMode="auto">
            <a:xfrm>
              <a:off x="2586361" y="260648"/>
              <a:ext cx="2569840" cy="396865"/>
            </a:xfrm>
            <a:prstGeom prst="wedgeRectCallout">
              <a:avLst>
                <a:gd name="adj1" fmla="val 35784"/>
                <a:gd name="adj2" fmla="val 176375"/>
              </a:avLst>
            </a:prstGeom>
            <a:solidFill>
              <a:srgbClr val="FFFFFF"/>
            </a:solidFill>
            <a:ln w="9525">
              <a:solidFill>
                <a:schemeClr val="tx1"/>
              </a:solidFill>
              <a:miter lim="800000"/>
              <a:headEnd/>
              <a:tailEnd/>
            </a:ln>
          </p:spPr>
          <p:txBody>
            <a:bodyPr lIns="90000" tIns="46800" rIns="90000" bIns="46800"/>
            <a:lstStyle/>
            <a:p>
              <a:pPr algn="ctr"/>
              <a:r>
                <a:rPr lang="en-US" altLang="ja-JP" sz="1600" dirty="0">
                  <a:latin typeface="Times New Roman" pitchFamily="18" charset="0"/>
                </a:rPr>
                <a:t>Cardiac </a:t>
              </a:r>
              <a:r>
                <a:rPr lang="en-US" altLang="ja-JP" sz="1600" dirty="0" smtClean="0">
                  <a:latin typeface="Times New Roman" pitchFamily="18" charset="0"/>
                </a:rPr>
                <a:t>Output</a:t>
              </a:r>
              <a:endParaRPr lang="en-US" altLang="ja-JP" sz="1600" dirty="0">
                <a:latin typeface="Times New Roman" pitchFamily="18" charset="0"/>
              </a:endParaRPr>
            </a:p>
          </p:txBody>
        </p:sp>
        <p:sp>
          <p:nvSpPr>
            <p:cNvPr id="5" name="AutoShape 3"/>
            <p:cNvSpPr>
              <a:spLocks noChangeArrowheads="1"/>
            </p:cNvSpPr>
            <p:nvPr/>
          </p:nvSpPr>
          <p:spPr bwMode="auto">
            <a:xfrm>
              <a:off x="5621045" y="459080"/>
              <a:ext cx="3048000" cy="396865"/>
            </a:xfrm>
            <a:prstGeom prst="wedgeRectCallout">
              <a:avLst>
                <a:gd name="adj1" fmla="val -36399"/>
                <a:gd name="adj2" fmla="val 132733"/>
              </a:avLst>
            </a:prstGeom>
            <a:solidFill>
              <a:srgbClr val="FFFFFF"/>
            </a:solidFill>
            <a:ln w="9525">
              <a:solidFill>
                <a:schemeClr val="tx1"/>
              </a:solidFill>
              <a:miter lim="800000"/>
              <a:headEnd/>
              <a:tailEnd/>
            </a:ln>
          </p:spPr>
          <p:txBody>
            <a:bodyPr lIns="90000" tIns="46800" rIns="90000" bIns="46800"/>
            <a:lstStyle/>
            <a:p>
              <a:pPr algn="ctr"/>
              <a:r>
                <a:rPr lang="en-US" altLang="ja-JP" sz="1600" dirty="0">
                  <a:latin typeface="Times New Roman" pitchFamily="18" charset="0"/>
                </a:rPr>
                <a:t>Total Peripheral </a:t>
              </a:r>
              <a:r>
                <a:rPr lang="en-US" altLang="ja-JP" sz="1600" dirty="0" smtClean="0">
                  <a:latin typeface="Times New Roman" pitchFamily="18" charset="0"/>
                </a:rPr>
                <a:t>Resistance</a:t>
              </a:r>
              <a:endParaRPr lang="en-US" altLang="ja-JP" sz="1600" dirty="0">
                <a:latin typeface="Times New Roman" pitchFamily="18" charset="0"/>
              </a:endParaRPr>
            </a:p>
          </p:txBody>
        </p:sp>
        <p:sp>
          <p:nvSpPr>
            <p:cNvPr id="6" name="AutoShape 4"/>
            <p:cNvSpPr>
              <a:spLocks/>
            </p:cNvSpPr>
            <p:nvPr/>
          </p:nvSpPr>
          <p:spPr bwMode="auto">
            <a:xfrm rot="5400000">
              <a:off x="4378910" y="1173773"/>
              <a:ext cx="228600" cy="1295400"/>
            </a:xfrm>
            <a:prstGeom prst="leftBrace">
              <a:avLst>
                <a:gd name="adj1" fmla="val 47222"/>
                <a:gd name="adj2" fmla="val 29644"/>
              </a:avLst>
            </a:prstGeom>
            <a:noFill/>
            <a:ln w="9525">
              <a:solidFill>
                <a:schemeClr val="tx1"/>
              </a:solidFill>
              <a:round/>
              <a:headEnd/>
              <a:tailEnd/>
            </a:ln>
          </p:spPr>
          <p:txBody>
            <a:bodyPr wrap="none" lIns="90000" tIns="46800" rIns="90000" bIns="46800" anchor="ctr"/>
            <a:lstStyle/>
            <a:p>
              <a:endParaRPr lang="ja-JP" altLang="en-US" sz="1400"/>
            </a:p>
          </p:txBody>
        </p:sp>
        <p:sp>
          <p:nvSpPr>
            <p:cNvPr id="7" name="Rectangle 5"/>
            <p:cNvSpPr>
              <a:spLocks noChangeArrowheads="1"/>
            </p:cNvSpPr>
            <p:nvPr/>
          </p:nvSpPr>
          <p:spPr bwMode="auto">
            <a:xfrm>
              <a:off x="3710342" y="1973874"/>
              <a:ext cx="1607109" cy="441568"/>
            </a:xfrm>
            <a:prstGeom prst="rect">
              <a:avLst/>
            </a:prstGeom>
            <a:noFill/>
            <a:ln w="9525">
              <a:noFill/>
              <a:miter lim="800000"/>
              <a:headEnd/>
              <a:tailEnd/>
            </a:ln>
          </p:spPr>
          <p:txBody>
            <a:bodyPr wrap="none" lIns="90000" tIns="46800" rIns="90000" bIns="46800">
              <a:spAutoFit/>
            </a:bodyPr>
            <a:lstStyle/>
            <a:p>
              <a:r>
                <a:rPr lang="en-US" altLang="ja-JP" sz="2000" dirty="0">
                  <a:latin typeface="Times New Roman" pitchFamily="18" charset="0"/>
                </a:rPr>
                <a:t>SV</a:t>
              </a:r>
              <a:r>
                <a:rPr lang="ja-JP" altLang="en-US" sz="2000" dirty="0">
                  <a:latin typeface="Times New Roman" pitchFamily="18" charset="0"/>
                </a:rPr>
                <a:t>　</a:t>
              </a:r>
              <a:r>
                <a:rPr lang="en-US" altLang="ja-JP" sz="2000" dirty="0">
                  <a:latin typeface="Times New Roman" pitchFamily="18" charset="0"/>
                </a:rPr>
                <a:t>×</a:t>
              </a:r>
              <a:r>
                <a:rPr lang="ja-JP" altLang="en-US" sz="2000" dirty="0">
                  <a:latin typeface="Times New Roman" pitchFamily="18" charset="0"/>
                </a:rPr>
                <a:t>　</a:t>
              </a:r>
              <a:r>
                <a:rPr lang="en-US" altLang="ja-JP" sz="2000" dirty="0">
                  <a:latin typeface="Times New Roman" pitchFamily="18" charset="0"/>
                </a:rPr>
                <a:t>HR</a:t>
              </a:r>
            </a:p>
          </p:txBody>
        </p:sp>
        <p:sp>
          <p:nvSpPr>
            <p:cNvPr id="8" name="AutoShape 6"/>
            <p:cNvSpPr>
              <a:spLocks noChangeArrowheads="1"/>
            </p:cNvSpPr>
            <p:nvPr/>
          </p:nvSpPr>
          <p:spPr bwMode="auto">
            <a:xfrm>
              <a:off x="457200" y="836712"/>
              <a:ext cx="2438400" cy="375160"/>
            </a:xfrm>
            <a:prstGeom prst="wedgeRectCallout">
              <a:avLst>
                <a:gd name="adj1" fmla="val 54884"/>
                <a:gd name="adj2" fmla="val 84491"/>
              </a:avLst>
            </a:prstGeom>
            <a:solidFill>
              <a:srgbClr val="FFFFFF"/>
            </a:solidFill>
            <a:ln w="9525">
              <a:solidFill>
                <a:schemeClr val="tx1"/>
              </a:solidFill>
              <a:miter lim="800000"/>
              <a:headEnd/>
              <a:tailEnd/>
            </a:ln>
          </p:spPr>
          <p:txBody>
            <a:bodyPr lIns="90000" tIns="46800" rIns="90000" bIns="46800"/>
            <a:lstStyle/>
            <a:p>
              <a:pPr algn="ctr"/>
              <a:r>
                <a:rPr lang="en-US" altLang="ja-JP" sz="1600" dirty="0">
                  <a:latin typeface="Times New Roman" pitchFamily="18" charset="0"/>
                </a:rPr>
                <a:t>Mean Blood </a:t>
              </a:r>
              <a:r>
                <a:rPr lang="en-US" altLang="ja-JP" sz="1600" dirty="0" smtClean="0">
                  <a:latin typeface="Times New Roman" pitchFamily="18" charset="0"/>
                </a:rPr>
                <a:t>Pressure</a:t>
              </a:r>
              <a:endParaRPr lang="en-US" altLang="ja-JP" sz="1600" dirty="0">
                <a:latin typeface="Times New Roman" pitchFamily="18" charset="0"/>
              </a:endParaRPr>
            </a:p>
          </p:txBody>
        </p:sp>
        <p:sp>
          <p:nvSpPr>
            <p:cNvPr id="9" name="AutoShape 7"/>
            <p:cNvSpPr>
              <a:spLocks noChangeArrowheads="1"/>
            </p:cNvSpPr>
            <p:nvPr/>
          </p:nvSpPr>
          <p:spPr bwMode="auto">
            <a:xfrm>
              <a:off x="1230274" y="2224483"/>
              <a:ext cx="2147887" cy="384011"/>
            </a:xfrm>
            <a:prstGeom prst="wedgeRectCallout">
              <a:avLst>
                <a:gd name="adj1" fmla="val 61851"/>
                <a:gd name="adj2" fmla="val -32777"/>
              </a:avLst>
            </a:prstGeom>
            <a:solidFill>
              <a:srgbClr val="FFFFFF"/>
            </a:solidFill>
            <a:ln w="9525">
              <a:solidFill>
                <a:schemeClr val="tx1"/>
              </a:solidFill>
              <a:miter lim="800000"/>
              <a:headEnd/>
              <a:tailEnd/>
            </a:ln>
          </p:spPr>
          <p:txBody>
            <a:bodyPr lIns="90000" tIns="46800" rIns="90000" bIns="46800"/>
            <a:lstStyle/>
            <a:p>
              <a:pPr algn="ctr"/>
              <a:r>
                <a:rPr lang="en-US" altLang="ja-JP" sz="1600" dirty="0">
                  <a:latin typeface="Times New Roman" pitchFamily="18" charset="0"/>
                </a:rPr>
                <a:t>Stroke </a:t>
              </a:r>
              <a:r>
                <a:rPr lang="en-US" altLang="ja-JP" sz="1600" dirty="0" smtClean="0">
                  <a:latin typeface="Times New Roman" pitchFamily="18" charset="0"/>
                </a:rPr>
                <a:t>Volume</a:t>
              </a:r>
              <a:endParaRPr lang="en-US" altLang="ja-JP" sz="1600" dirty="0">
                <a:latin typeface="Times New Roman" pitchFamily="18" charset="0"/>
              </a:endParaRPr>
            </a:p>
          </p:txBody>
        </p:sp>
        <p:sp>
          <p:nvSpPr>
            <p:cNvPr id="10" name="AutoShape 8"/>
            <p:cNvSpPr>
              <a:spLocks noChangeArrowheads="1"/>
            </p:cNvSpPr>
            <p:nvPr/>
          </p:nvSpPr>
          <p:spPr bwMode="auto">
            <a:xfrm>
              <a:off x="5777291" y="2241624"/>
              <a:ext cx="1834317" cy="366870"/>
            </a:xfrm>
            <a:prstGeom prst="wedgeRectCallout">
              <a:avLst>
                <a:gd name="adj1" fmla="val -70105"/>
                <a:gd name="adj2" fmla="val -61670"/>
              </a:avLst>
            </a:prstGeom>
            <a:solidFill>
              <a:srgbClr val="FFFFFF"/>
            </a:solidFill>
            <a:ln w="9525">
              <a:solidFill>
                <a:schemeClr val="tx1"/>
              </a:solidFill>
              <a:miter lim="800000"/>
              <a:headEnd/>
              <a:tailEnd/>
            </a:ln>
          </p:spPr>
          <p:txBody>
            <a:bodyPr lIns="90000" tIns="46800" rIns="90000" bIns="46800"/>
            <a:lstStyle/>
            <a:p>
              <a:pPr algn="ctr"/>
              <a:r>
                <a:rPr lang="en-US" altLang="ja-JP" sz="1600" dirty="0">
                  <a:latin typeface="Times New Roman" pitchFamily="18" charset="0"/>
                </a:rPr>
                <a:t>Heart </a:t>
              </a:r>
              <a:r>
                <a:rPr lang="en-US" altLang="ja-JP" sz="1600" dirty="0" smtClean="0">
                  <a:latin typeface="Times New Roman" pitchFamily="18" charset="0"/>
                </a:rPr>
                <a:t>Rate</a:t>
              </a:r>
              <a:endParaRPr lang="en-US" altLang="ja-JP" sz="1600" dirty="0">
                <a:latin typeface="Times New Roman" pitchFamily="18" charset="0"/>
              </a:endParaRPr>
            </a:p>
          </p:txBody>
        </p:sp>
        <p:grpSp>
          <p:nvGrpSpPr>
            <p:cNvPr id="11" name="Group 9"/>
            <p:cNvGrpSpPr>
              <a:grpSpLocks/>
            </p:cNvGrpSpPr>
            <p:nvPr/>
          </p:nvGrpSpPr>
          <p:grpSpPr bwMode="auto">
            <a:xfrm>
              <a:off x="3005138" y="1161070"/>
              <a:ext cx="3503613" cy="466725"/>
              <a:chOff x="1893" y="2264"/>
              <a:chExt cx="2207" cy="294"/>
            </a:xfrm>
          </p:grpSpPr>
          <p:sp>
            <p:nvSpPr>
              <p:cNvPr id="12" name="Text Box 10"/>
              <p:cNvSpPr txBox="1">
                <a:spLocks noChangeArrowheads="1"/>
              </p:cNvSpPr>
              <p:nvPr/>
            </p:nvSpPr>
            <p:spPr bwMode="auto">
              <a:xfrm>
                <a:off x="1893" y="2273"/>
                <a:ext cx="502" cy="277"/>
              </a:xfrm>
              <a:prstGeom prst="rect">
                <a:avLst/>
              </a:prstGeom>
              <a:noFill/>
              <a:ln w="9525">
                <a:noFill/>
                <a:miter lim="800000"/>
                <a:headEnd/>
                <a:tailEnd/>
              </a:ln>
            </p:spPr>
            <p:txBody>
              <a:bodyPr wrap="none">
                <a:spAutoFit/>
              </a:bodyPr>
              <a:lstStyle/>
              <a:p>
                <a:r>
                  <a:rPr lang="en-US" altLang="ja-JP" sz="2000">
                    <a:latin typeface="Times New Roman" pitchFamily="18" charset="0"/>
                  </a:rPr>
                  <a:t>MBP</a:t>
                </a:r>
              </a:p>
            </p:txBody>
          </p:sp>
          <p:sp>
            <p:nvSpPr>
              <p:cNvPr id="13" name="Rectangle 11"/>
              <p:cNvSpPr>
                <a:spLocks noChangeArrowheads="1"/>
              </p:cNvSpPr>
              <p:nvPr/>
            </p:nvSpPr>
            <p:spPr bwMode="auto">
              <a:xfrm>
                <a:off x="2824" y="2273"/>
                <a:ext cx="373" cy="278"/>
              </a:xfrm>
              <a:prstGeom prst="rect">
                <a:avLst/>
              </a:prstGeom>
              <a:noFill/>
              <a:ln w="9525">
                <a:noFill/>
                <a:miter lim="800000"/>
                <a:headEnd/>
                <a:tailEnd/>
              </a:ln>
            </p:spPr>
            <p:txBody>
              <a:bodyPr wrap="none" lIns="90000" tIns="46800" rIns="90000" bIns="46800">
                <a:spAutoFit/>
              </a:bodyPr>
              <a:lstStyle/>
              <a:p>
                <a:r>
                  <a:rPr lang="en-US" altLang="ja-JP" sz="2000">
                    <a:latin typeface="Times New Roman" pitchFamily="18" charset="0"/>
                  </a:rPr>
                  <a:t>CO</a:t>
                </a:r>
              </a:p>
            </p:txBody>
          </p:sp>
          <p:sp>
            <p:nvSpPr>
              <p:cNvPr id="14" name="Rectangle 12"/>
              <p:cNvSpPr>
                <a:spLocks noChangeArrowheads="1"/>
              </p:cNvSpPr>
              <p:nvPr/>
            </p:nvSpPr>
            <p:spPr bwMode="auto">
              <a:xfrm>
                <a:off x="3648" y="2273"/>
                <a:ext cx="452" cy="278"/>
              </a:xfrm>
              <a:prstGeom prst="rect">
                <a:avLst/>
              </a:prstGeom>
              <a:noFill/>
              <a:ln w="9525">
                <a:noFill/>
                <a:miter lim="800000"/>
                <a:headEnd/>
                <a:tailEnd/>
              </a:ln>
            </p:spPr>
            <p:txBody>
              <a:bodyPr wrap="none" lIns="90000" tIns="46800" rIns="90000" bIns="46800">
                <a:spAutoFit/>
              </a:bodyPr>
              <a:lstStyle/>
              <a:p>
                <a:r>
                  <a:rPr lang="en-US" altLang="ja-JP" sz="2000">
                    <a:latin typeface="Times New Roman" pitchFamily="18" charset="0"/>
                  </a:rPr>
                  <a:t>TPR</a:t>
                </a:r>
              </a:p>
            </p:txBody>
          </p:sp>
          <p:sp>
            <p:nvSpPr>
              <p:cNvPr id="15" name="Rectangle 13"/>
              <p:cNvSpPr>
                <a:spLocks noChangeArrowheads="1"/>
              </p:cNvSpPr>
              <p:nvPr/>
            </p:nvSpPr>
            <p:spPr bwMode="auto">
              <a:xfrm>
                <a:off x="3248" y="2280"/>
                <a:ext cx="303" cy="278"/>
              </a:xfrm>
              <a:prstGeom prst="rect">
                <a:avLst/>
              </a:prstGeom>
              <a:noFill/>
              <a:ln w="9525">
                <a:noFill/>
                <a:miter lim="800000"/>
                <a:headEnd/>
                <a:tailEnd/>
              </a:ln>
            </p:spPr>
            <p:txBody>
              <a:bodyPr wrap="none" lIns="90000" tIns="46800" rIns="90000" bIns="46800">
                <a:spAutoFit/>
              </a:bodyPr>
              <a:lstStyle/>
              <a:p>
                <a:r>
                  <a:rPr lang="en-US" altLang="ja-JP" sz="2000">
                    <a:latin typeface="Times New Roman" pitchFamily="18" charset="0"/>
                  </a:rPr>
                  <a:t>×</a:t>
                </a:r>
              </a:p>
            </p:txBody>
          </p:sp>
          <p:sp>
            <p:nvSpPr>
              <p:cNvPr id="16" name="Rectangle 14"/>
              <p:cNvSpPr>
                <a:spLocks noChangeArrowheads="1"/>
              </p:cNvSpPr>
              <p:nvPr/>
            </p:nvSpPr>
            <p:spPr bwMode="auto">
              <a:xfrm>
                <a:off x="2520" y="2264"/>
                <a:ext cx="225" cy="278"/>
              </a:xfrm>
              <a:prstGeom prst="rect">
                <a:avLst/>
              </a:prstGeom>
              <a:noFill/>
              <a:ln w="9525">
                <a:noFill/>
                <a:miter lim="800000"/>
                <a:headEnd/>
                <a:tailEnd/>
              </a:ln>
            </p:spPr>
            <p:txBody>
              <a:bodyPr wrap="none" lIns="90000" tIns="46800" rIns="90000" bIns="46800">
                <a:spAutoFit/>
              </a:bodyPr>
              <a:lstStyle/>
              <a:p>
                <a:r>
                  <a:rPr lang="en-US" altLang="ja-JP" sz="2000">
                    <a:latin typeface="Times New Roman" pitchFamily="18" charset="0"/>
                  </a:rPr>
                  <a:t>=</a:t>
                </a:r>
              </a:p>
            </p:txBody>
          </p:sp>
        </p:grpSp>
      </p:grpSp>
      <p:sp>
        <p:nvSpPr>
          <p:cNvPr id="19" name="Rectangle 3"/>
          <p:cNvSpPr>
            <a:spLocks noChangeArrowheads="1"/>
          </p:cNvSpPr>
          <p:nvPr/>
        </p:nvSpPr>
        <p:spPr bwMode="auto">
          <a:xfrm>
            <a:off x="1150098" y="3429000"/>
            <a:ext cx="2947987" cy="400110"/>
          </a:xfrm>
          <a:prstGeom prst="rect">
            <a:avLst/>
          </a:prstGeom>
          <a:noFill/>
          <a:ln w="9525">
            <a:noFill/>
            <a:miter lim="800000"/>
            <a:headEnd/>
            <a:tailEnd/>
          </a:ln>
          <a:effectLst/>
        </p:spPr>
        <p:txBody>
          <a:bodyPr wrap="none">
            <a:spAutoFit/>
          </a:bodyPr>
          <a:lstStyle/>
          <a:p>
            <a:pPr algn="ctr"/>
            <a:r>
              <a:rPr lang="en-US" altLang="ja-JP" sz="2000" dirty="0" smtClean="0"/>
              <a:t>Cardiac dominant pattern</a:t>
            </a:r>
            <a:endParaRPr lang="ja-JP" altLang="en-US" sz="1400" dirty="0"/>
          </a:p>
        </p:txBody>
      </p:sp>
      <p:graphicFrame>
        <p:nvGraphicFramePr>
          <p:cNvPr id="21" name="Object 5"/>
          <p:cNvGraphicFramePr>
            <a:graphicFrameLocks noChangeAspect="1"/>
          </p:cNvGraphicFramePr>
          <p:nvPr>
            <p:extLst>
              <p:ext uri="{D42A27DB-BD31-4B8C-83A1-F6EECF244321}">
                <p14:modId xmlns:p14="http://schemas.microsoft.com/office/powerpoint/2010/main" val="2171193900"/>
              </p:ext>
            </p:extLst>
          </p:nvPr>
        </p:nvGraphicFramePr>
        <p:xfrm>
          <a:off x="993725" y="3713421"/>
          <a:ext cx="3244850" cy="1885950"/>
        </p:xfrm>
        <a:graphic>
          <a:graphicData uri="http://schemas.openxmlformats.org/presentationml/2006/ole">
            <mc:AlternateContent xmlns:mc="http://schemas.openxmlformats.org/markup-compatibility/2006">
              <mc:Choice xmlns:v="urn:schemas-microsoft-com:vml" Requires="v">
                <p:oleObj spid="_x0000_s1230" name="グラフ" r:id="rId4" imgW="3695675" imgH="2829060" progId="MSGraph.Chart.8">
                  <p:embed followColorScheme="full"/>
                </p:oleObj>
              </mc:Choice>
              <mc:Fallback>
                <p:oleObj name="グラフ" r:id="rId4" imgW="3695675" imgH="2829060" progId="MSGraph.Chart.8">
                  <p:embed followColorScheme="full"/>
                  <p:pic>
                    <p:nvPicPr>
                      <p:cNvPr id="0" name="Picture 1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25" y="3713421"/>
                        <a:ext cx="3244850" cy="188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6"/>
          <p:cNvSpPr txBox="1">
            <a:spLocks noChangeArrowheads="1"/>
          </p:cNvSpPr>
          <p:nvPr/>
        </p:nvSpPr>
        <p:spPr bwMode="auto">
          <a:xfrm>
            <a:off x="1457275" y="5466021"/>
            <a:ext cx="757238" cy="457200"/>
          </a:xfrm>
          <a:prstGeom prst="rect">
            <a:avLst/>
          </a:prstGeom>
          <a:noFill/>
          <a:ln w="9525">
            <a:noFill/>
            <a:miter lim="800000"/>
            <a:headEnd/>
            <a:tailEnd/>
          </a:ln>
          <a:effectLst/>
        </p:spPr>
        <p:txBody>
          <a:bodyPr wrap="none" lIns="90000" tIns="46800" rIns="90000" bIns="46800">
            <a:spAutoFit/>
          </a:bodyPr>
          <a:lstStyle/>
          <a:p>
            <a:pPr algn="ctr"/>
            <a:r>
              <a:rPr lang="en-US" altLang="ja-JP" sz="1200"/>
              <a:t>MBP</a:t>
            </a:r>
          </a:p>
          <a:p>
            <a:pPr algn="ctr"/>
            <a:r>
              <a:rPr lang="ja-JP" altLang="en-US" sz="1200"/>
              <a:t>（</a:t>
            </a:r>
            <a:r>
              <a:rPr lang="en-US" altLang="ja-JP" sz="1200"/>
              <a:t>mmHg</a:t>
            </a:r>
            <a:r>
              <a:rPr lang="ja-JP" altLang="en-US" sz="1200"/>
              <a:t>）</a:t>
            </a:r>
          </a:p>
        </p:txBody>
      </p:sp>
      <p:sp>
        <p:nvSpPr>
          <p:cNvPr id="23" name="Text Box 7"/>
          <p:cNvSpPr txBox="1">
            <a:spLocks noChangeArrowheads="1"/>
          </p:cNvSpPr>
          <p:nvPr/>
        </p:nvSpPr>
        <p:spPr bwMode="auto">
          <a:xfrm>
            <a:off x="2524075" y="5466021"/>
            <a:ext cx="460375" cy="457200"/>
          </a:xfrm>
          <a:prstGeom prst="rect">
            <a:avLst/>
          </a:prstGeom>
          <a:noFill/>
          <a:ln w="9525">
            <a:noFill/>
            <a:miter lim="800000"/>
            <a:headEnd/>
            <a:tailEnd/>
          </a:ln>
          <a:effectLst/>
        </p:spPr>
        <p:txBody>
          <a:bodyPr wrap="none" lIns="90000" tIns="46800" rIns="90000" bIns="46800">
            <a:spAutoFit/>
          </a:bodyPr>
          <a:lstStyle/>
          <a:p>
            <a:pPr algn="ctr"/>
            <a:r>
              <a:rPr lang="en-US" altLang="ja-JP" sz="1200"/>
              <a:t>CO</a:t>
            </a:r>
          </a:p>
          <a:p>
            <a:pPr algn="ctr"/>
            <a:r>
              <a:rPr lang="ja-JP" altLang="en-US" sz="1200"/>
              <a:t>（</a:t>
            </a:r>
            <a:r>
              <a:rPr lang="en-US" altLang="ja-JP" sz="1200"/>
              <a:t>%</a:t>
            </a:r>
            <a:r>
              <a:rPr lang="ja-JP" altLang="en-US" sz="1200"/>
              <a:t>）</a:t>
            </a:r>
          </a:p>
        </p:txBody>
      </p:sp>
      <p:sp>
        <p:nvSpPr>
          <p:cNvPr id="24" name="Text Box 8"/>
          <p:cNvSpPr txBox="1">
            <a:spLocks noChangeArrowheads="1"/>
          </p:cNvSpPr>
          <p:nvPr/>
        </p:nvSpPr>
        <p:spPr bwMode="auto">
          <a:xfrm>
            <a:off x="3397200" y="5466021"/>
            <a:ext cx="460375" cy="457200"/>
          </a:xfrm>
          <a:prstGeom prst="rect">
            <a:avLst/>
          </a:prstGeom>
          <a:noFill/>
          <a:ln w="9525">
            <a:noFill/>
            <a:miter lim="800000"/>
            <a:headEnd/>
            <a:tailEnd/>
          </a:ln>
          <a:effectLst/>
        </p:spPr>
        <p:txBody>
          <a:bodyPr wrap="none" lIns="90000" tIns="46800" rIns="90000" bIns="46800">
            <a:spAutoFit/>
          </a:bodyPr>
          <a:lstStyle/>
          <a:p>
            <a:pPr algn="ctr"/>
            <a:r>
              <a:rPr lang="en-US" altLang="ja-JP" sz="1200"/>
              <a:t>TPR</a:t>
            </a:r>
          </a:p>
          <a:p>
            <a:pPr algn="ctr"/>
            <a:r>
              <a:rPr lang="ja-JP" altLang="en-US" sz="1200"/>
              <a:t>（</a:t>
            </a:r>
            <a:r>
              <a:rPr lang="en-US" altLang="ja-JP" sz="1200"/>
              <a:t>%</a:t>
            </a:r>
            <a:r>
              <a:rPr lang="ja-JP" altLang="en-US" sz="1200"/>
              <a:t>）</a:t>
            </a:r>
          </a:p>
        </p:txBody>
      </p:sp>
      <p:sp>
        <p:nvSpPr>
          <p:cNvPr id="26" name="Rectangle 10"/>
          <p:cNvSpPr>
            <a:spLocks noChangeArrowheads="1"/>
          </p:cNvSpPr>
          <p:nvPr/>
        </p:nvSpPr>
        <p:spPr bwMode="auto">
          <a:xfrm>
            <a:off x="5140009" y="3429000"/>
            <a:ext cx="2958054" cy="400110"/>
          </a:xfrm>
          <a:prstGeom prst="rect">
            <a:avLst/>
          </a:prstGeom>
          <a:noFill/>
          <a:ln w="9525">
            <a:noFill/>
            <a:miter lim="800000"/>
            <a:headEnd/>
            <a:tailEnd/>
          </a:ln>
          <a:effectLst/>
        </p:spPr>
        <p:txBody>
          <a:bodyPr wrap="none">
            <a:spAutoFit/>
          </a:bodyPr>
          <a:lstStyle/>
          <a:p>
            <a:pPr algn="ctr"/>
            <a:r>
              <a:rPr lang="en-US" altLang="ja-JP" sz="2000" dirty="0" smtClean="0"/>
              <a:t>Vascular dominant pattern</a:t>
            </a:r>
            <a:endParaRPr lang="ja-JP" altLang="en-US" sz="1400" dirty="0"/>
          </a:p>
        </p:txBody>
      </p:sp>
      <p:graphicFrame>
        <p:nvGraphicFramePr>
          <p:cNvPr id="28" name="Object 12"/>
          <p:cNvGraphicFramePr>
            <a:graphicFrameLocks noChangeAspect="1"/>
          </p:cNvGraphicFramePr>
          <p:nvPr>
            <p:extLst>
              <p:ext uri="{D42A27DB-BD31-4B8C-83A1-F6EECF244321}">
                <p14:modId xmlns:p14="http://schemas.microsoft.com/office/powerpoint/2010/main" val="730352786"/>
              </p:ext>
            </p:extLst>
          </p:nvPr>
        </p:nvGraphicFramePr>
        <p:xfrm>
          <a:off x="4927550" y="3713421"/>
          <a:ext cx="3244850" cy="1885950"/>
        </p:xfrm>
        <a:graphic>
          <a:graphicData uri="http://schemas.openxmlformats.org/presentationml/2006/ole">
            <mc:AlternateContent xmlns:mc="http://schemas.openxmlformats.org/markup-compatibility/2006">
              <mc:Choice xmlns:v="urn:schemas-microsoft-com:vml" Requires="v">
                <p:oleObj spid="_x0000_s1231" name="グラフ" r:id="rId6" imgW="3695675" imgH="2829060" progId="MSGraph.Chart.8">
                  <p:embed followColorScheme="full"/>
                </p:oleObj>
              </mc:Choice>
              <mc:Fallback>
                <p:oleObj name="グラフ" r:id="rId6" imgW="3695675" imgH="2829060" progId="MSGraph.Chart.8">
                  <p:embed followColorScheme="full"/>
                  <p:pic>
                    <p:nvPicPr>
                      <p:cNvPr id="0" name="Picture 1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7550" y="3713421"/>
                        <a:ext cx="3244850" cy="188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 Box 13"/>
          <p:cNvSpPr txBox="1">
            <a:spLocks noChangeArrowheads="1"/>
          </p:cNvSpPr>
          <p:nvPr/>
        </p:nvSpPr>
        <p:spPr bwMode="auto">
          <a:xfrm>
            <a:off x="5435550" y="5466021"/>
            <a:ext cx="757238" cy="457200"/>
          </a:xfrm>
          <a:prstGeom prst="rect">
            <a:avLst/>
          </a:prstGeom>
          <a:noFill/>
          <a:ln w="9525">
            <a:noFill/>
            <a:miter lim="800000"/>
            <a:headEnd/>
            <a:tailEnd/>
          </a:ln>
          <a:effectLst/>
        </p:spPr>
        <p:txBody>
          <a:bodyPr wrap="none" lIns="90000" tIns="46800" rIns="90000" bIns="46800">
            <a:spAutoFit/>
          </a:bodyPr>
          <a:lstStyle/>
          <a:p>
            <a:pPr algn="ctr"/>
            <a:r>
              <a:rPr lang="en-US" altLang="ja-JP" sz="1200"/>
              <a:t>MBP</a:t>
            </a:r>
          </a:p>
          <a:p>
            <a:pPr algn="ctr"/>
            <a:r>
              <a:rPr lang="ja-JP" altLang="en-US" sz="1200"/>
              <a:t>（</a:t>
            </a:r>
            <a:r>
              <a:rPr lang="en-US" altLang="ja-JP" sz="1200"/>
              <a:t>mmHg</a:t>
            </a:r>
            <a:r>
              <a:rPr lang="ja-JP" altLang="en-US" sz="1200"/>
              <a:t>）</a:t>
            </a:r>
          </a:p>
        </p:txBody>
      </p:sp>
      <p:sp>
        <p:nvSpPr>
          <p:cNvPr id="30" name="Text Box 14"/>
          <p:cNvSpPr txBox="1">
            <a:spLocks noChangeArrowheads="1"/>
          </p:cNvSpPr>
          <p:nvPr/>
        </p:nvSpPr>
        <p:spPr bwMode="auto">
          <a:xfrm>
            <a:off x="6502350" y="5466021"/>
            <a:ext cx="460375" cy="457200"/>
          </a:xfrm>
          <a:prstGeom prst="rect">
            <a:avLst/>
          </a:prstGeom>
          <a:noFill/>
          <a:ln w="9525">
            <a:noFill/>
            <a:miter lim="800000"/>
            <a:headEnd/>
            <a:tailEnd/>
          </a:ln>
          <a:effectLst/>
        </p:spPr>
        <p:txBody>
          <a:bodyPr wrap="none" lIns="90000" tIns="46800" rIns="90000" bIns="46800">
            <a:spAutoFit/>
          </a:bodyPr>
          <a:lstStyle/>
          <a:p>
            <a:pPr algn="ctr"/>
            <a:r>
              <a:rPr lang="en-US" altLang="ja-JP" sz="1200"/>
              <a:t>CO</a:t>
            </a:r>
          </a:p>
          <a:p>
            <a:pPr algn="ctr"/>
            <a:r>
              <a:rPr lang="ja-JP" altLang="en-US" sz="1200"/>
              <a:t>（</a:t>
            </a:r>
            <a:r>
              <a:rPr lang="en-US" altLang="ja-JP" sz="1200"/>
              <a:t>%</a:t>
            </a:r>
            <a:r>
              <a:rPr lang="ja-JP" altLang="en-US" sz="1200"/>
              <a:t>）</a:t>
            </a:r>
          </a:p>
        </p:txBody>
      </p:sp>
      <p:sp>
        <p:nvSpPr>
          <p:cNvPr id="31" name="Text Box 15"/>
          <p:cNvSpPr txBox="1">
            <a:spLocks noChangeArrowheads="1"/>
          </p:cNvSpPr>
          <p:nvPr/>
        </p:nvSpPr>
        <p:spPr bwMode="auto">
          <a:xfrm>
            <a:off x="7375475" y="5466021"/>
            <a:ext cx="460375" cy="457200"/>
          </a:xfrm>
          <a:prstGeom prst="rect">
            <a:avLst/>
          </a:prstGeom>
          <a:noFill/>
          <a:ln w="9525">
            <a:noFill/>
            <a:miter lim="800000"/>
            <a:headEnd/>
            <a:tailEnd/>
          </a:ln>
          <a:effectLst/>
        </p:spPr>
        <p:txBody>
          <a:bodyPr wrap="none" lIns="90000" tIns="46800" rIns="90000" bIns="46800">
            <a:spAutoFit/>
          </a:bodyPr>
          <a:lstStyle/>
          <a:p>
            <a:pPr algn="ctr"/>
            <a:r>
              <a:rPr lang="en-US" altLang="ja-JP" sz="1200"/>
              <a:t>TPR</a:t>
            </a:r>
          </a:p>
          <a:p>
            <a:pPr algn="ctr"/>
            <a:r>
              <a:rPr lang="ja-JP" altLang="en-US" sz="1200"/>
              <a:t>（</a:t>
            </a:r>
            <a:r>
              <a:rPr lang="en-US" altLang="ja-JP" sz="1200"/>
              <a:t>%</a:t>
            </a:r>
            <a:r>
              <a:rPr lang="ja-JP" altLang="en-US" sz="1200"/>
              <a:t>）</a:t>
            </a:r>
          </a:p>
        </p:txBody>
      </p:sp>
      <p:sp>
        <p:nvSpPr>
          <p:cNvPr id="32" name="テキスト ボックス 31"/>
          <p:cNvSpPr txBox="1"/>
          <p:nvPr/>
        </p:nvSpPr>
        <p:spPr>
          <a:xfrm rot="16200000">
            <a:off x="291433" y="4396330"/>
            <a:ext cx="1347998" cy="369332"/>
          </a:xfrm>
          <a:prstGeom prst="rect">
            <a:avLst/>
          </a:prstGeom>
          <a:noFill/>
        </p:spPr>
        <p:txBody>
          <a:bodyPr wrap="none" rtlCol="0">
            <a:spAutoFit/>
          </a:bodyPr>
          <a:lstStyle/>
          <a:p>
            <a:r>
              <a:rPr lang="en-US" altLang="ja-JP" dirty="0" smtClean="0"/>
              <a:t>Change core</a:t>
            </a:r>
            <a:endParaRPr kumimoji="1" lang="ja-JP" altLang="en-US" dirty="0"/>
          </a:p>
        </p:txBody>
      </p:sp>
      <p:sp>
        <p:nvSpPr>
          <p:cNvPr id="33" name="テキスト ボックス 32"/>
          <p:cNvSpPr txBox="1"/>
          <p:nvPr/>
        </p:nvSpPr>
        <p:spPr>
          <a:xfrm rot="16200000">
            <a:off x="4169527" y="4417140"/>
            <a:ext cx="1347998" cy="369332"/>
          </a:xfrm>
          <a:prstGeom prst="rect">
            <a:avLst/>
          </a:prstGeom>
          <a:noFill/>
        </p:spPr>
        <p:txBody>
          <a:bodyPr wrap="none" rtlCol="0">
            <a:spAutoFit/>
          </a:bodyPr>
          <a:lstStyle/>
          <a:p>
            <a:r>
              <a:rPr lang="en-US" altLang="ja-JP" dirty="0" smtClean="0"/>
              <a:t>Change core</a:t>
            </a:r>
            <a:endParaRPr kumimoji="1" lang="ja-JP" altLang="en-US" dirty="0"/>
          </a:p>
        </p:txBody>
      </p:sp>
      <p:sp>
        <p:nvSpPr>
          <p:cNvPr id="34" name="テキスト ボックス 33"/>
          <p:cNvSpPr txBox="1"/>
          <p:nvPr/>
        </p:nvSpPr>
        <p:spPr>
          <a:xfrm>
            <a:off x="534797" y="2564904"/>
            <a:ext cx="8009218" cy="707886"/>
          </a:xfrm>
          <a:prstGeom prst="rect">
            <a:avLst/>
          </a:prstGeom>
          <a:noFill/>
        </p:spPr>
        <p:txBody>
          <a:bodyPr wrap="square" rtlCol="0">
            <a:spAutoFit/>
          </a:bodyPr>
          <a:lstStyle/>
          <a:p>
            <a:r>
              <a:rPr lang="en-US" sz="2000" dirty="0" smtClean="0"/>
              <a:t>The hemodynamic responses measured during various stress tasks were divided into two major patterns</a:t>
            </a:r>
            <a:r>
              <a:rPr kumimoji="1" lang="en-US" altLang="ja-JP" sz="1400" dirty="0" smtClean="0"/>
              <a:t>(Williams,1986; Sawada,1998)</a:t>
            </a:r>
            <a:r>
              <a:rPr kumimoji="1" lang="en-US" altLang="ja-JP" sz="2000" dirty="0" smtClean="0"/>
              <a:t>.</a:t>
            </a:r>
            <a:endParaRPr kumimoji="1" lang="ja-JP" altLang="en-US" sz="2000" dirty="0"/>
          </a:p>
        </p:txBody>
      </p:sp>
      <p:sp>
        <p:nvSpPr>
          <p:cNvPr id="36" name="テキスト ボックス 35"/>
          <p:cNvSpPr txBox="1"/>
          <p:nvPr/>
        </p:nvSpPr>
        <p:spPr>
          <a:xfrm>
            <a:off x="524804" y="5961474"/>
            <a:ext cx="8223660" cy="707886"/>
          </a:xfrm>
          <a:prstGeom prst="rect">
            <a:avLst/>
          </a:prstGeom>
          <a:noFill/>
        </p:spPr>
        <p:txBody>
          <a:bodyPr wrap="square" rtlCol="0">
            <a:spAutoFit/>
          </a:bodyPr>
          <a:lstStyle/>
          <a:p>
            <a:r>
              <a:rPr lang="en-US" sz="2000" dirty="0" smtClean="0"/>
              <a:t>Computerized high-attentive tasks are likely to show a vascular dominant </a:t>
            </a:r>
            <a:r>
              <a:rPr lang="en-US" sz="2000" dirty="0" smtClean="0"/>
              <a:t>pattern</a:t>
            </a:r>
            <a:r>
              <a:rPr kumimoji="1" lang="en-US" altLang="ja-JP" sz="1400" dirty="0" smtClean="0"/>
              <a:t>(</a:t>
            </a:r>
            <a:r>
              <a:rPr lang="en-US" altLang="ja-JP" sz="1400" dirty="0" err="1"/>
              <a:t>Berntson</a:t>
            </a:r>
            <a:r>
              <a:rPr lang="en-US" altLang="ja-JP" sz="1400" dirty="0"/>
              <a:t>, </a:t>
            </a:r>
            <a:r>
              <a:rPr lang="en-US" altLang="ja-JP" sz="1400" dirty="0" err="1"/>
              <a:t>Cacioppo</a:t>
            </a:r>
            <a:r>
              <a:rPr lang="en-US" altLang="ja-JP" sz="1400" dirty="0"/>
              <a:t> &amp; Fieldstone</a:t>
            </a:r>
            <a:r>
              <a:rPr lang="en-US" altLang="ja-JP" sz="1400" dirty="0" smtClean="0"/>
              <a:t>, 1996</a:t>
            </a:r>
            <a:r>
              <a:rPr lang="en-US" altLang="ja-JP" sz="1400" dirty="0"/>
              <a:t>; </a:t>
            </a:r>
            <a:r>
              <a:rPr lang="en-US" altLang="ja-JP" sz="1400" dirty="0" err="1"/>
              <a:t>Inamori</a:t>
            </a:r>
            <a:r>
              <a:rPr lang="en-US" altLang="ja-JP" sz="1400" dirty="0"/>
              <a:t> &amp; </a:t>
            </a:r>
            <a:r>
              <a:rPr lang="en-US" altLang="ja-JP" sz="1400" dirty="0" smtClean="0"/>
              <a:t>Nishimura, 1995; </a:t>
            </a:r>
            <a:r>
              <a:rPr kumimoji="1" lang="en-US" altLang="ja-JP" sz="1400" dirty="0" smtClean="0"/>
              <a:t>Nagano</a:t>
            </a:r>
            <a:r>
              <a:rPr kumimoji="1" lang="en-US" altLang="ja-JP" sz="1400" dirty="0" smtClean="0"/>
              <a:t>, </a:t>
            </a:r>
            <a:r>
              <a:rPr kumimoji="1" lang="en-US" altLang="ja-JP" sz="1400" dirty="0" smtClean="0"/>
              <a:t>2003).</a:t>
            </a:r>
            <a:endParaRPr kumimoji="1" lang="ja-JP" altLang="en-US" sz="2000" dirty="0"/>
          </a:p>
        </p:txBody>
      </p:sp>
    </p:spTree>
    <p:extLst>
      <p:ext uri="{BB962C8B-B14F-4D97-AF65-F5344CB8AC3E}">
        <p14:creationId xmlns:p14="http://schemas.microsoft.com/office/powerpoint/2010/main" val="2322728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728" y="1420188"/>
            <a:ext cx="3446463" cy="204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407260"/>
            <a:ext cx="3446463" cy="204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899592" y="1204573"/>
            <a:ext cx="982768" cy="253916"/>
          </a:xfrm>
          <a:prstGeom prst="rect">
            <a:avLst/>
          </a:prstGeom>
          <a:noFill/>
        </p:spPr>
        <p:txBody>
          <a:bodyPr wrap="square" rtlCol="0">
            <a:spAutoFit/>
          </a:bodyPr>
          <a:lstStyle/>
          <a:p>
            <a:r>
              <a:rPr kumimoji="1" lang="en-US" altLang="ja-JP" sz="1050" dirty="0" smtClean="0"/>
              <a:t>(L/m)</a:t>
            </a:r>
            <a:endParaRPr kumimoji="1" lang="ja-JP" altLang="en-US" sz="1050" dirty="0"/>
          </a:p>
        </p:txBody>
      </p:sp>
      <p:sp>
        <p:nvSpPr>
          <p:cNvPr id="10" name="テキスト ボックス 9"/>
          <p:cNvSpPr txBox="1"/>
          <p:nvPr/>
        </p:nvSpPr>
        <p:spPr>
          <a:xfrm>
            <a:off x="2314408" y="1403484"/>
            <a:ext cx="601408" cy="369332"/>
          </a:xfrm>
          <a:prstGeom prst="rect">
            <a:avLst/>
          </a:prstGeom>
          <a:noFill/>
        </p:spPr>
        <p:txBody>
          <a:bodyPr wrap="square" rtlCol="0">
            <a:spAutoFit/>
          </a:bodyPr>
          <a:lstStyle/>
          <a:p>
            <a:r>
              <a:rPr lang="en-US" altLang="ja-JP" dirty="0" smtClean="0"/>
              <a:t>CO</a:t>
            </a:r>
            <a:endParaRPr kumimoji="1" lang="ja-JP" altLang="en-US" dirty="0"/>
          </a:p>
        </p:txBody>
      </p:sp>
      <p:sp>
        <p:nvSpPr>
          <p:cNvPr id="11" name="テキスト ボックス 10"/>
          <p:cNvSpPr txBox="1"/>
          <p:nvPr/>
        </p:nvSpPr>
        <p:spPr>
          <a:xfrm>
            <a:off x="4721720" y="1196752"/>
            <a:ext cx="982768" cy="253916"/>
          </a:xfrm>
          <a:prstGeom prst="rect">
            <a:avLst/>
          </a:prstGeom>
          <a:noFill/>
        </p:spPr>
        <p:txBody>
          <a:bodyPr wrap="square" rtlCol="0">
            <a:spAutoFit/>
          </a:bodyPr>
          <a:lstStyle/>
          <a:p>
            <a:r>
              <a:rPr kumimoji="1" lang="en-US" altLang="ja-JP" sz="1050" dirty="0" smtClean="0"/>
              <a:t>(MU)</a:t>
            </a:r>
            <a:endParaRPr kumimoji="1" lang="ja-JP" altLang="en-US" sz="1050" dirty="0"/>
          </a:p>
        </p:txBody>
      </p:sp>
      <p:sp>
        <p:nvSpPr>
          <p:cNvPr id="12" name="テキスト ボックス 11"/>
          <p:cNvSpPr txBox="1"/>
          <p:nvPr/>
        </p:nvSpPr>
        <p:spPr>
          <a:xfrm>
            <a:off x="6295048" y="1363820"/>
            <a:ext cx="601408" cy="369332"/>
          </a:xfrm>
          <a:prstGeom prst="rect">
            <a:avLst/>
          </a:prstGeom>
          <a:noFill/>
        </p:spPr>
        <p:txBody>
          <a:bodyPr wrap="square" rtlCol="0">
            <a:spAutoFit/>
          </a:bodyPr>
          <a:lstStyle/>
          <a:p>
            <a:r>
              <a:rPr lang="en-US" altLang="ja-JP" dirty="0" smtClean="0"/>
              <a:t>TPR</a:t>
            </a:r>
            <a:endParaRPr kumimoji="1" lang="ja-JP" altLang="en-US" dirty="0"/>
          </a:p>
        </p:txBody>
      </p:sp>
      <p:sp>
        <p:nvSpPr>
          <p:cNvPr id="15" name="テキスト ボックス 14"/>
          <p:cNvSpPr txBox="1"/>
          <p:nvPr/>
        </p:nvSpPr>
        <p:spPr>
          <a:xfrm>
            <a:off x="3635896" y="1339568"/>
            <a:ext cx="683945" cy="577081"/>
          </a:xfrm>
          <a:prstGeom prst="rect">
            <a:avLst/>
          </a:prstGeom>
          <a:noFill/>
        </p:spPr>
        <p:txBody>
          <a:bodyPr wrap="square" rtlCol="0">
            <a:spAutoFit/>
          </a:bodyPr>
          <a:lstStyle/>
          <a:p>
            <a:r>
              <a:rPr kumimoji="1" lang="en-US" altLang="ja-JP" sz="1050" dirty="0" smtClean="0"/>
              <a:t>n=12</a:t>
            </a:r>
          </a:p>
          <a:p>
            <a:r>
              <a:rPr lang="en-US" altLang="ja-JP" sz="1050" dirty="0" smtClean="0"/>
              <a:t>n=12</a:t>
            </a:r>
          </a:p>
          <a:p>
            <a:r>
              <a:rPr kumimoji="1" lang="en-US" altLang="ja-JP" sz="1050" dirty="0" smtClean="0"/>
              <a:t>n=11</a:t>
            </a:r>
            <a:endParaRPr kumimoji="1" lang="ja-JP" altLang="en-US" sz="1050" dirty="0"/>
          </a:p>
        </p:txBody>
      </p:sp>
      <p:sp>
        <p:nvSpPr>
          <p:cNvPr id="2" name="テキスト ボックス 1"/>
          <p:cNvSpPr txBox="1"/>
          <p:nvPr/>
        </p:nvSpPr>
        <p:spPr>
          <a:xfrm>
            <a:off x="395536" y="4953362"/>
            <a:ext cx="8352928" cy="707886"/>
          </a:xfrm>
          <a:prstGeom prst="rect">
            <a:avLst/>
          </a:prstGeom>
          <a:noFill/>
        </p:spPr>
        <p:txBody>
          <a:bodyPr wrap="square" rtlCol="0">
            <a:spAutoFit/>
          </a:bodyPr>
          <a:lstStyle/>
          <a:p>
            <a:r>
              <a:rPr lang="ja-JP" altLang="ja-JP" sz="2000" dirty="0"/>
              <a:t>・</a:t>
            </a:r>
            <a:r>
              <a:rPr lang="en-US" altLang="ja-JP" sz="2000" dirty="0"/>
              <a:t>Significant simple effect of period was found only in the VG group </a:t>
            </a:r>
            <a:endParaRPr lang="ja-JP" altLang="ja-JP" sz="2000" dirty="0"/>
          </a:p>
          <a:p>
            <a:r>
              <a:rPr lang="en-US" altLang="ja-JP" sz="2000" dirty="0"/>
              <a:t>(CO </a:t>
            </a:r>
            <a:r>
              <a:rPr lang="en-US" altLang="ja-JP" sz="2000" i="1" dirty="0"/>
              <a:t>F</a:t>
            </a:r>
            <a:r>
              <a:rPr lang="en-US" altLang="ja-JP" sz="2000" dirty="0"/>
              <a:t>(3,90)=29.35, </a:t>
            </a:r>
            <a:r>
              <a:rPr lang="en-US" altLang="ja-JP" sz="2000" i="1" dirty="0"/>
              <a:t>p</a:t>
            </a:r>
            <a:r>
              <a:rPr lang="en-US" altLang="ja-JP" sz="2000" dirty="0"/>
              <a:t>&lt;.001).</a:t>
            </a:r>
            <a:endParaRPr lang="ja-JP" altLang="ja-JP" sz="2000" dirty="0"/>
          </a:p>
        </p:txBody>
      </p:sp>
      <p:sp>
        <p:nvSpPr>
          <p:cNvPr id="13" name="テキスト ボックス 12"/>
          <p:cNvSpPr txBox="1"/>
          <p:nvPr/>
        </p:nvSpPr>
        <p:spPr>
          <a:xfrm>
            <a:off x="228600" y="280171"/>
            <a:ext cx="2324611" cy="461665"/>
          </a:xfrm>
          <a:prstGeom prst="rect">
            <a:avLst/>
          </a:prstGeom>
          <a:noFill/>
        </p:spPr>
        <p:txBody>
          <a:bodyPr wrap="none" rtlCol="0">
            <a:spAutoFit/>
          </a:bodyPr>
          <a:lstStyle/>
          <a:p>
            <a:r>
              <a:rPr kumimoji="1" lang="en-US" altLang="ja-JP" sz="2400" dirty="0" smtClean="0"/>
              <a:t>Results </a:t>
            </a:r>
            <a:r>
              <a:rPr lang="en-US" altLang="ja-JP" sz="2400" dirty="0" smtClean="0"/>
              <a:t>(CO</a:t>
            </a:r>
            <a:r>
              <a:rPr lang="ja-JP" altLang="en-US" sz="2400" dirty="0" smtClean="0"/>
              <a:t>・</a:t>
            </a:r>
            <a:r>
              <a:rPr lang="en-US" altLang="ja-JP" sz="2400" dirty="0" smtClean="0"/>
              <a:t>TPR)</a:t>
            </a:r>
            <a:endParaRPr kumimoji="1" lang="ja-JP" altLang="en-US" sz="2400" dirty="0"/>
          </a:p>
        </p:txBody>
      </p:sp>
      <p:sp>
        <p:nvSpPr>
          <p:cNvPr id="14" name="テキスト ボックス 13"/>
          <p:cNvSpPr txBox="1"/>
          <p:nvPr/>
        </p:nvSpPr>
        <p:spPr>
          <a:xfrm>
            <a:off x="395536" y="5837202"/>
            <a:ext cx="8352928" cy="400110"/>
          </a:xfrm>
          <a:prstGeom prst="rect">
            <a:avLst/>
          </a:prstGeom>
          <a:noFill/>
        </p:spPr>
        <p:txBody>
          <a:bodyPr wrap="square" rtlCol="0">
            <a:spAutoFit/>
          </a:bodyPr>
          <a:lstStyle/>
          <a:p>
            <a:r>
              <a:rPr lang="ja-JP" altLang="ja-JP" sz="2000" dirty="0"/>
              <a:t>・</a:t>
            </a:r>
            <a:r>
              <a:rPr lang="en-US" altLang="ja-JP" sz="2000" dirty="0"/>
              <a:t>No significant simple effect of period was found in the MV and BP groups.</a:t>
            </a:r>
            <a:endParaRPr lang="ja-JP" altLang="ja-JP" sz="2000" dirty="0"/>
          </a:p>
        </p:txBody>
      </p:sp>
      <p:sp>
        <p:nvSpPr>
          <p:cNvPr id="18" name="テキスト ボックス 17"/>
          <p:cNvSpPr txBox="1"/>
          <p:nvPr/>
        </p:nvSpPr>
        <p:spPr>
          <a:xfrm>
            <a:off x="395536" y="4149080"/>
            <a:ext cx="8352928" cy="707886"/>
          </a:xfrm>
          <a:prstGeom prst="rect">
            <a:avLst/>
          </a:prstGeom>
          <a:noFill/>
        </p:spPr>
        <p:txBody>
          <a:bodyPr wrap="square" rtlCol="0">
            <a:spAutoFit/>
          </a:bodyPr>
          <a:lstStyle/>
          <a:p>
            <a:r>
              <a:rPr lang="ja-JP" altLang="en-US" sz="2000" dirty="0" smtClean="0"/>
              <a:t>・</a:t>
            </a:r>
            <a:r>
              <a:rPr lang="en-US" altLang="ja-JP" sz="2000" dirty="0"/>
              <a:t>Significant interaction between group and period was found for CO</a:t>
            </a:r>
            <a:endParaRPr lang="ja-JP" altLang="ja-JP" sz="2000" dirty="0"/>
          </a:p>
          <a:p>
            <a:r>
              <a:rPr lang="en-US" altLang="ja-JP" sz="2000" dirty="0"/>
              <a:t>(CO </a:t>
            </a:r>
            <a:r>
              <a:rPr lang="en-US" altLang="ja-JP" sz="2000" i="1" dirty="0"/>
              <a:t>F</a:t>
            </a:r>
            <a:r>
              <a:rPr lang="en-US" altLang="ja-JP" sz="2000" dirty="0"/>
              <a:t>(6,90)=8.26, </a:t>
            </a:r>
            <a:r>
              <a:rPr lang="en-US" altLang="ja-JP" sz="2000" i="1" dirty="0"/>
              <a:t>p</a:t>
            </a:r>
            <a:r>
              <a:rPr lang="en-US" altLang="ja-JP" sz="2000" dirty="0"/>
              <a:t>&lt;.001; TPR </a:t>
            </a:r>
            <a:r>
              <a:rPr lang="en-US" altLang="ja-JP" sz="2000" i="1" dirty="0"/>
              <a:t>F</a:t>
            </a:r>
            <a:r>
              <a:rPr lang="en-US" altLang="ja-JP" sz="2000" dirty="0"/>
              <a:t>(6,90)=1.02, </a:t>
            </a:r>
            <a:r>
              <a:rPr lang="en-US" altLang="ja-JP" sz="2000" i="1" dirty="0" err="1"/>
              <a:t>n.s</a:t>
            </a:r>
            <a:r>
              <a:rPr lang="en-US" altLang="ja-JP" sz="2000" i="1" dirty="0"/>
              <a:t>.</a:t>
            </a:r>
            <a:r>
              <a:rPr lang="en-US" altLang="ja-JP" sz="2000" dirty="0"/>
              <a:t>).</a:t>
            </a:r>
            <a:endParaRPr lang="ja-JP" altLang="ja-JP" sz="2000" dirty="0"/>
          </a:p>
        </p:txBody>
      </p:sp>
      <p:sp>
        <p:nvSpPr>
          <p:cNvPr id="16" name="Text Box 21"/>
          <p:cNvSpPr txBox="1">
            <a:spLocks noChangeArrowheads="1"/>
          </p:cNvSpPr>
          <p:nvPr/>
        </p:nvSpPr>
        <p:spPr bwMode="auto">
          <a:xfrm>
            <a:off x="529927" y="3481263"/>
            <a:ext cx="4176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400" dirty="0" smtClean="0">
                <a:latin typeface="Calibri" pitchFamily="34" charset="0"/>
                <a:cs typeface="Calibri" pitchFamily="34" charset="0"/>
              </a:rPr>
              <a:t>Figure 2-5. Mean CO fluctuation for each group</a:t>
            </a:r>
            <a:r>
              <a:rPr lang="en-US" altLang="ja-JP" sz="1400" dirty="0" smtClean="0"/>
              <a:t>.</a:t>
            </a:r>
            <a:endParaRPr lang="ja-JP" altLang="en-US" sz="1400" dirty="0">
              <a:latin typeface="Calibri" pitchFamily="34" charset="0"/>
              <a:cs typeface="Calibri" pitchFamily="34" charset="0"/>
            </a:endParaRPr>
          </a:p>
        </p:txBody>
      </p:sp>
      <p:sp>
        <p:nvSpPr>
          <p:cNvPr id="17" name="Text Box 21"/>
          <p:cNvSpPr txBox="1">
            <a:spLocks noChangeArrowheads="1"/>
          </p:cNvSpPr>
          <p:nvPr/>
        </p:nvSpPr>
        <p:spPr bwMode="auto">
          <a:xfrm>
            <a:off x="4567367" y="3477125"/>
            <a:ext cx="4176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400" dirty="0" smtClean="0">
                <a:latin typeface="Calibri" pitchFamily="34" charset="0"/>
                <a:cs typeface="Calibri" pitchFamily="34" charset="0"/>
              </a:rPr>
              <a:t>Figure 2-6. Mean TPR fluctuation for each group</a:t>
            </a:r>
            <a:r>
              <a:rPr lang="en-US" altLang="ja-JP" sz="1400" dirty="0" smtClean="0"/>
              <a:t>.</a:t>
            </a:r>
            <a:endParaRPr lang="ja-JP" altLang="en-US" sz="1400" dirty="0">
              <a:latin typeface="Calibri" pitchFamily="34" charset="0"/>
              <a:cs typeface="Calibri" pitchFamily="34" charset="0"/>
            </a:endParaRPr>
          </a:p>
        </p:txBody>
      </p:sp>
      <p:sp>
        <p:nvSpPr>
          <p:cNvPr id="19" name="テキスト ボックス 18"/>
          <p:cNvSpPr txBox="1"/>
          <p:nvPr/>
        </p:nvSpPr>
        <p:spPr>
          <a:xfrm rot="16200000">
            <a:off x="3659035" y="2199550"/>
            <a:ext cx="1994562" cy="276999"/>
          </a:xfrm>
          <a:prstGeom prst="rect">
            <a:avLst/>
          </a:prstGeom>
          <a:noFill/>
        </p:spPr>
        <p:txBody>
          <a:bodyPr wrap="square" rtlCol="0">
            <a:spAutoFit/>
          </a:bodyPr>
          <a:lstStyle/>
          <a:p>
            <a:pPr algn="ctr"/>
            <a:r>
              <a:rPr kumimoji="1" lang="en-US" altLang="ja-JP" sz="1200" dirty="0" smtClean="0"/>
              <a:t>Total Peripheral Resistance</a:t>
            </a:r>
            <a:endParaRPr kumimoji="1" lang="ja-JP" altLang="en-US" sz="1200" dirty="0"/>
          </a:p>
        </p:txBody>
      </p:sp>
      <p:sp>
        <p:nvSpPr>
          <p:cNvPr id="21" name="テキスト ボックス 20"/>
          <p:cNvSpPr txBox="1"/>
          <p:nvPr/>
        </p:nvSpPr>
        <p:spPr>
          <a:xfrm rot="16200000">
            <a:off x="-159824" y="2203387"/>
            <a:ext cx="1994562" cy="307777"/>
          </a:xfrm>
          <a:prstGeom prst="rect">
            <a:avLst/>
          </a:prstGeom>
          <a:noFill/>
        </p:spPr>
        <p:txBody>
          <a:bodyPr wrap="square" rtlCol="0">
            <a:spAutoFit/>
          </a:bodyPr>
          <a:lstStyle/>
          <a:p>
            <a:pPr algn="ctr"/>
            <a:r>
              <a:rPr kumimoji="1" lang="en-US" altLang="ja-JP" sz="1400" dirty="0" smtClean="0"/>
              <a:t>Cardiac Output</a:t>
            </a:r>
            <a:endParaRPr kumimoji="1" lang="ja-JP" altLang="en-US" sz="1400" dirty="0"/>
          </a:p>
        </p:txBody>
      </p:sp>
      <p:grpSp>
        <p:nvGrpSpPr>
          <p:cNvPr id="22" name="グループ化 21"/>
          <p:cNvGrpSpPr/>
          <p:nvPr/>
        </p:nvGrpSpPr>
        <p:grpSpPr>
          <a:xfrm>
            <a:off x="7456402" y="2662462"/>
            <a:ext cx="682410" cy="547662"/>
            <a:chOff x="5617782" y="1770172"/>
            <a:chExt cx="682410" cy="547662"/>
          </a:xfrm>
        </p:grpSpPr>
        <p:sp>
          <p:nvSpPr>
            <p:cNvPr id="23" name="正方形/長方形 22"/>
            <p:cNvSpPr/>
            <p:nvPr/>
          </p:nvSpPr>
          <p:spPr>
            <a:xfrm>
              <a:off x="5625929" y="1828157"/>
              <a:ext cx="674263"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617782" y="1770172"/>
              <a:ext cx="481222" cy="246221"/>
            </a:xfrm>
            <a:prstGeom prst="rect">
              <a:avLst/>
            </a:prstGeom>
            <a:noFill/>
          </p:spPr>
          <p:txBody>
            <a:bodyPr wrap="none" rtlCol="0">
              <a:spAutoFit/>
            </a:bodyPr>
            <a:lstStyle/>
            <a:p>
              <a:r>
                <a:rPr kumimoji="1" lang="en-US" altLang="ja-JP" sz="1000" dirty="0" smtClean="0"/>
                <a:t>VG     </a:t>
              </a:r>
              <a:endParaRPr kumimoji="1" lang="ja-JP" altLang="en-US" sz="1000" dirty="0"/>
            </a:p>
          </p:txBody>
        </p:sp>
        <p:sp>
          <p:nvSpPr>
            <p:cNvPr id="25" name="テキスト ボックス 24"/>
            <p:cNvSpPr txBox="1"/>
            <p:nvPr/>
          </p:nvSpPr>
          <p:spPr>
            <a:xfrm>
              <a:off x="5617782" y="1916832"/>
              <a:ext cx="365806" cy="246221"/>
            </a:xfrm>
            <a:prstGeom prst="rect">
              <a:avLst/>
            </a:prstGeom>
            <a:noFill/>
          </p:spPr>
          <p:txBody>
            <a:bodyPr wrap="none" rtlCol="0">
              <a:spAutoFit/>
            </a:bodyPr>
            <a:lstStyle/>
            <a:p>
              <a:r>
                <a:rPr kumimoji="1" lang="en-US" altLang="ja-JP" sz="1000" dirty="0" smtClean="0"/>
                <a:t>MV</a:t>
              </a:r>
              <a:endParaRPr kumimoji="1" lang="ja-JP" altLang="en-US" sz="1000" dirty="0"/>
            </a:p>
          </p:txBody>
        </p:sp>
        <p:sp>
          <p:nvSpPr>
            <p:cNvPr id="26" name="テキスト ボックス 25"/>
            <p:cNvSpPr txBox="1"/>
            <p:nvPr/>
          </p:nvSpPr>
          <p:spPr>
            <a:xfrm>
              <a:off x="5617782" y="2071613"/>
              <a:ext cx="320922" cy="246221"/>
            </a:xfrm>
            <a:prstGeom prst="rect">
              <a:avLst/>
            </a:prstGeom>
            <a:noFill/>
          </p:spPr>
          <p:txBody>
            <a:bodyPr wrap="none" rtlCol="0">
              <a:spAutoFit/>
            </a:bodyPr>
            <a:lstStyle/>
            <a:p>
              <a:r>
                <a:rPr kumimoji="1" lang="en-US" altLang="ja-JP" sz="1000" dirty="0" smtClean="0"/>
                <a:t>BP</a:t>
              </a:r>
              <a:endParaRPr kumimoji="1" lang="ja-JP" altLang="en-US" sz="1000" dirty="0"/>
            </a:p>
          </p:txBody>
        </p:sp>
      </p:grpSp>
      <p:grpSp>
        <p:nvGrpSpPr>
          <p:cNvPr id="27" name="グループ化 26"/>
          <p:cNvGrpSpPr/>
          <p:nvPr/>
        </p:nvGrpSpPr>
        <p:grpSpPr>
          <a:xfrm>
            <a:off x="1741644" y="1729210"/>
            <a:ext cx="682410" cy="547662"/>
            <a:chOff x="5617782" y="1770172"/>
            <a:chExt cx="682410" cy="547662"/>
          </a:xfrm>
        </p:grpSpPr>
        <p:sp>
          <p:nvSpPr>
            <p:cNvPr id="28" name="正方形/長方形 27"/>
            <p:cNvSpPr/>
            <p:nvPr/>
          </p:nvSpPr>
          <p:spPr>
            <a:xfrm>
              <a:off x="5625929" y="1828157"/>
              <a:ext cx="674263"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617782" y="1770172"/>
              <a:ext cx="481222" cy="246221"/>
            </a:xfrm>
            <a:prstGeom prst="rect">
              <a:avLst/>
            </a:prstGeom>
            <a:noFill/>
          </p:spPr>
          <p:txBody>
            <a:bodyPr wrap="none" rtlCol="0">
              <a:spAutoFit/>
            </a:bodyPr>
            <a:lstStyle/>
            <a:p>
              <a:r>
                <a:rPr kumimoji="1" lang="en-US" altLang="ja-JP" sz="1000" dirty="0" smtClean="0"/>
                <a:t>VG     </a:t>
              </a:r>
              <a:endParaRPr kumimoji="1" lang="ja-JP" altLang="en-US" sz="1000" dirty="0"/>
            </a:p>
          </p:txBody>
        </p:sp>
        <p:sp>
          <p:nvSpPr>
            <p:cNvPr id="30" name="テキスト ボックス 29"/>
            <p:cNvSpPr txBox="1"/>
            <p:nvPr/>
          </p:nvSpPr>
          <p:spPr>
            <a:xfrm>
              <a:off x="5617782" y="1916832"/>
              <a:ext cx="365806" cy="246221"/>
            </a:xfrm>
            <a:prstGeom prst="rect">
              <a:avLst/>
            </a:prstGeom>
            <a:noFill/>
          </p:spPr>
          <p:txBody>
            <a:bodyPr wrap="none" rtlCol="0">
              <a:spAutoFit/>
            </a:bodyPr>
            <a:lstStyle/>
            <a:p>
              <a:r>
                <a:rPr kumimoji="1" lang="en-US" altLang="ja-JP" sz="1000" dirty="0" smtClean="0"/>
                <a:t>MV</a:t>
              </a:r>
              <a:endParaRPr kumimoji="1" lang="ja-JP" altLang="en-US" sz="1000" dirty="0"/>
            </a:p>
          </p:txBody>
        </p:sp>
        <p:sp>
          <p:nvSpPr>
            <p:cNvPr id="31" name="テキスト ボックス 30"/>
            <p:cNvSpPr txBox="1"/>
            <p:nvPr/>
          </p:nvSpPr>
          <p:spPr>
            <a:xfrm>
              <a:off x="5617782" y="2071613"/>
              <a:ext cx="320922" cy="246221"/>
            </a:xfrm>
            <a:prstGeom prst="rect">
              <a:avLst/>
            </a:prstGeom>
            <a:noFill/>
          </p:spPr>
          <p:txBody>
            <a:bodyPr wrap="none" rtlCol="0">
              <a:spAutoFit/>
            </a:bodyPr>
            <a:lstStyle/>
            <a:p>
              <a:r>
                <a:rPr kumimoji="1" lang="en-US" altLang="ja-JP" sz="1000" dirty="0" smtClean="0"/>
                <a:t>BP</a:t>
              </a:r>
              <a:endParaRPr kumimoji="1" lang="ja-JP" altLang="en-US" sz="1000" dirty="0"/>
            </a:p>
          </p:txBody>
        </p:sp>
      </p:grpSp>
    </p:spTree>
    <p:extLst>
      <p:ext uri="{BB962C8B-B14F-4D97-AF65-F5344CB8AC3E}">
        <p14:creationId xmlns:p14="http://schemas.microsoft.com/office/powerpoint/2010/main" val="3309887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579" y="607634"/>
            <a:ext cx="3305175"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932040" y="404664"/>
            <a:ext cx="982768" cy="223290"/>
          </a:xfrm>
          <a:prstGeom prst="rect">
            <a:avLst/>
          </a:prstGeom>
          <a:noFill/>
        </p:spPr>
        <p:txBody>
          <a:bodyPr wrap="square" rtlCol="0">
            <a:spAutoFit/>
          </a:bodyPr>
          <a:lstStyle/>
          <a:p>
            <a:r>
              <a:rPr kumimoji="1" lang="en-US" altLang="ja-JP" sz="1050" dirty="0" smtClean="0"/>
              <a:t>(ml/100g/min)</a:t>
            </a:r>
            <a:endParaRPr kumimoji="1" lang="ja-JP" altLang="en-US" sz="1050" dirty="0"/>
          </a:p>
        </p:txBody>
      </p:sp>
      <p:sp>
        <p:nvSpPr>
          <p:cNvPr id="5" name="テキスト ボックス 4"/>
          <p:cNvSpPr txBox="1"/>
          <p:nvPr/>
        </p:nvSpPr>
        <p:spPr>
          <a:xfrm>
            <a:off x="5626776" y="663084"/>
            <a:ext cx="673416" cy="369332"/>
          </a:xfrm>
          <a:prstGeom prst="rect">
            <a:avLst/>
          </a:prstGeom>
          <a:noFill/>
        </p:spPr>
        <p:txBody>
          <a:bodyPr wrap="square" rtlCol="0">
            <a:spAutoFit/>
          </a:bodyPr>
          <a:lstStyle/>
          <a:p>
            <a:r>
              <a:rPr kumimoji="1" lang="en-US" altLang="ja-JP" dirty="0" smtClean="0"/>
              <a:t>FBF</a:t>
            </a:r>
            <a:endParaRPr kumimoji="1" lang="ja-JP" altLang="en-US" dirty="0"/>
          </a:p>
        </p:txBody>
      </p:sp>
      <p:grpSp>
        <p:nvGrpSpPr>
          <p:cNvPr id="21" name="グループ化 20"/>
          <p:cNvGrpSpPr/>
          <p:nvPr/>
        </p:nvGrpSpPr>
        <p:grpSpPr>
          <a:xfrm>
            <a:off x="5029392" y="3110014"/>
            <a:ext cx="3359032" cy="2263202"/>
            <a:chOff x="5029392" y="2627730"/>
            <a:chExt cx="3359032" cy="2263202"/>
          </a:xfrm>
        </p:grpSpPr>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3249" y="2839882"/>
              <a:ext cx="3305175"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5029392" y="2627730"/>
              <a:ext cx="982768" cy="253916"/>
            </a:xfrm>
            <a:prstGeom prst="rect">
              <a:avLst/>
            </a:prstGeom>
            <a:noFill/>
          </p:spPr>
          <p:txBody>
            <a:bodyPr wrap="square" rtlCol="0">
              <a:spAutoFit/>
            </a:bodyPr>
            <a:lstStyle/>
            <a:p>
              <a:r>
                <a:rPr kumimoji="1" lang="en-US" altLang="ja-JP" sz="1050" dirty="0" smtClean="0"/>
                <a:t>(</a:t>
              </a:r>
              <a:r>
                <a:rPr kumimoji="1" lang="en-US" altLang="ja-JP" sz="1050" dirty="0" err="1" smtClean="0"/>
                <a:t>μS</a:t>
              </a:r>
              <a:r>
                <a:rPr kumimoji="1" lang="en-US" altLang="ja-JP" sz="1050" dirty="0" smtClean="0"/>
                <a:t>)</a:t>
              </a:r>
              <a:endParaRPr kumimoji="1" lang="ja-JP" altLang="en-US" sz="1050" dirty="0"/>
            </a:p>
          </p:txBody>
        </p:sp>
        <p:sp>
          <p:nvSpPr>
            <p:cNvPr id="7" name="テキスト ボックス 6"/>
            <p:cNvSpPr txBox="1"/>
            <p:nvPr/>
          </p:nvSpPr>
          <p:spPr>
            <a:xfrm>
              <a:off x="5626776" y="2872354"/>
              <a:ext cx="457392" cy="369332"/>
            </a:xfrm>
            <a:prstGeom prst="rect">
              <a:avLst/>
            </a:prstGeom>
            <a:noFill/>
          </p:spPr>
          <p:txBody>
            <a:bodyPr wrap="square" rtlCol="0">
              <a:spAutoFit/>
            </a:bodyPr>
            <a:lstStyle/>
            <a:p>
              <a:r>
                <a:rPr kumimoji="1" lang="en-US" altLang="ja-JP" dirty="0" smtClean="0"/>
                <a:t>SC</a:t>
              </a:r>
              <a:endParaRPr kumimoji="1" lang="ja-JP" altLang="en-US" dirty="0"/>
            </a:p>
          </p:txBody>
        </p:sp>
      </p:grpSp>
      <p:grpSp>
        <p:nvGrpSpPr>
          <p:cNvPr id="20" name="グループ化 19"/>
          <p:cNvGrpSpPr/>
          <p:nvPr/>
        </p:nvGrpSpPr>
        <p:grpSpPr>
          <a:xfrm>
            <a:off x="816173" y="980728"/>
            <a:ext cx="3495199" cy="2240295"/>
            <a:chOff x="816173" y="1384100"/>
            <a:chExt cx="3495199" cy="2240295"/>
          </a:xfrm>
        </p:grpSpPr>
        <p:pic>
          <p:nvPicPr>
            <p:cNvPr id="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729" y="1573345"/>
              <a:ext cx="3305175"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816173" y="1384100"/>
              <a:ext cx="982768" cy="253916"/>
            </a:xfrm>
            <a:prstGeom prst="rect">
              <a:avLst/>
            </a:prstGeom>
            <a:noFill/>
          </p:spPr>
          <p:txBody>
            <a:bodyPr wrap="square" rtlCol="0">
              <a:spAutoFit/>
            </a:bodyPr>
            <a:lstStyle/>
            <a:p>
              <a:r>
                <a:rPr kumimoji="1" lang="en-US" altLang="ja-JP" sz="1050" dirty="0" smtClean="0"/>
                <a:t>(bpm)</a:t>
              </a:r>
              <a:endParaRPr kumimoji="1" lang="ja-JP" altLang="en-US" sz="1050" dirty="0"/>
            </a:p>
          </p:txBody>
        </p:sp>
        <p:sp>
          <p:nvSpPr>
            <p:cNvPr id="10" name="テキスト ボックス 9"/>
            <p:cNvSpPr txBox="1"/>
            <p:nvPr/>
          </p:nvSpPr>
          <p:spPr>
            <a:xfrm>
              <a:off x="2098384" y="1518824"/>
              <a:ext cx="601408" cy="369332"/>
            </a:xfrm>
            <a:prstGeom prst="rect">
              <a:avLst/>
            </a:prstGeom>
            <a:noFill/>
          </p:spPr>
          <p:txBody>
            <a:bodyPr wrap="square" rtlCol="0">
              <a:spAutoFit/>
            </a:bodyPr>
            <a:lstStyle/>
            <a:p>
              <a:r>
                <a:rPr lang="en-US" altLang="ja-JP" dirty="0" smtClean="0"/>
                <a:t>HR</a:t>
              </a:r>
              <a:endParaRPr kumimoji="1" lang="ja-JP" altLang="en-US" dirty="0"/>
            </a:p>
          </p:txBody>
        </p:sp>
        <p:sp>
          <p:nvSpPr>
            <p:cNvPr id="11" name="テキスト ボックス 10"/>
            <p:cNvSpPr txBox="1"/>
            <p:nvPr/>
          </p:nvSpPr>
          <p:spPr>
            <a:xfrm>
              <a:off x="3627427" y="1565892"/>
              <a:ext cx="683945" cy="577081"/>
            </a:xfrm>
            <a:prstGeom prst="rect">
              <a:avLst/>
            </a:prstGeom>
            <a:noFill/>
          </p:spPr>
          <p:txBody>
            <a:bodyPr wrap="square" rtlCol="0">
              <a:spAutoFit/>
            </a:bodyPr>
            <a:lstStyle/>
            <a:p>
              <a:r>
                <a:rPr kumimoji="1" lang="en-US" altLang="ja-JP" sz="1050" dirty="0" smtClean="0"/>
                <a:t>n=12</a:t>
              </a:r>
            </a:p>
            <a:p>
              <a:r>
                <a:rPr lang="en-US" altLang="ja-JP" sz="1050" dirty="0" smtClean="0"/>
                <a:t>n=12</a:t>
              </a:r>
            </a:p>
            <a:p>
              <a:r>
                <a:rPr kumimoji="1" lang="en-US" altLang="ja-JP" sz="1050" dirty="0" smtClean="0"/>
                <a:t>n=11</a:t>
              </a:r>
              <a:endParaRPr kumimoji="1" lang="ja-JP" altLang="en-US" sz="1050" dirty="0"/>
            </a:p>
          </p:txBody>
        </p:sp>
      </p:grpSp>
      <p:sp>
        <p:nvSpPr>
          <p:cNvPr id="14" name="テキスト ボックス 13"/>
          <p:cNvSpPr txBox="1"/>
          <p:nvPr/>
        </p:nvSpPr>
        <p:spPr>
          <a:xfrm>
            <a:off x="228600" y="280171"/>
            <a:ext cx="2750497" cy="461665"/>
          </a:xfrm>
          <a:prstGeom prst="rect">
            <a:avLst/>
          </a:prstGeom>
          <a:noFill/>
        </p:spPr>
        <p:txBody>
          <a:bodyPr wrap="none" rtlCol="0">
            <a:spAutoFit/>
          </a:bodyPr>
          <a:lstStyle/>
          <a:p>
            <a:r>
              <a:rPr kumimoji="1" lang="en-US" altLang="ja-JP" sz="2400" dirty="0" smtClean="0"/>
              <a:t>Results </a:t>
            </a:r>
            <a:r>
              <a:rPr lang="en-US" altLang="ja-JP" sz="2400" dirty="0" smtClean="0"/>
              <a:t>(HR</a:t>
            </a:r>
            <a:r>
              <a:rPr lang="ja-JP" altLang="en-US" sz="2400" dirty="0" smtClean="0"/>
              <a:t>・</a:t>
            </a:r>
            <a:r>
              <a:rPr lang="en-US" altLang="ja-JP" sz="2400" dirty="0" smtClean="0"/>
              <a:t>FBF</a:t>
            </a:r>
            <a:r>
              <a:rPr lang="ja-JP" altLang="en-US" sz="2400" dirty="0" smtClean="0"/>
              <a:t>・</a:t>
            </a:r>
            <a:r>
              <a:rPr lang="en-US" altLang="ja-JP" sz="2400" dirty="0" smtClean="0"/>
              <a:t>SC)</a:t>
            </a:r>
            <a:endParaRPr kumimoji="1" lang="ja-JP" altLang="en-US" sz="2400" dirty="0"/>
          </a:p>
        </p:txBody>
      </p:sp>
      <p:sp>
        <p:nvSpPr>
          <p:cNvPr id="18" name="テキスト ボックス 17"/>
          <p:cNvSpPr txBox="1"/>
          <p:nvPr/>
        </p:nvSpPr>
        <p:spPr>
          <a:xfrm>
            <a:off x="467544" y="3861048"/>
            <a:ext cx="4176464" cy="1631216"/>
          </a:xfrm>
          <a:prstGeom prst="rect">
            <a:avLst/>
          </a:prstGeom>
          <a:noFill/>
        </p:spPr>
        <p:txBody>
          <a:bodyPr wrap="square" rtlCol="0">
            <a:spAutoFit/>
          </a:bodyPr>
          <a:lstStyle/>
          <a:p>
            <a:r>
              <a:rPr lang="ja-JP" altLang="en-US" sz="2000" dirty="0" smtClean="0"/>
              <a:t>・</a:t>
            </a:r>
            <a:r>
              <a:rPr lang="en-US" altLang="ja-JP" sz="2000" dirty="0" smtClean="0"/>
              <a:t>Significant interaction between group and period was found.</a:t>
            </a:r>
          </a:p>
          <a:p>
            <a:r>
              <a:rPr lang="en-US" altLang="ja-JP" sz="2000" dirty="0"/>
              <a:t>	</a:t>
            </a:r>
            <a:r>
              <a:rPr lang="en-US" altLang="ja-JP" sz="2000" dirty="0" smtClean="0"/>
              <a:t>(HR: </a:t>
            </a:r>
            <a:r>
              <a:rPr lang="en-US" altLang="ja-JP" sz="2000" i="1" dirty="0" smtClean="0"/>
              <a:t>F</a:t>
            </a:r>
            <a:r>
              <a:rPr lang="en-US" altLang="ja-JP" sz="2000" dirty="0" smtClean="0"/>
              <a:t>(6,90)=5.79, </a:t>
            </a:r>
            <a:r>
              <a:rPr lang="en-US" altLang="ja-JP" sz="2000" i="1" dirty="0" smtClean="0"/>
              <a:t>p</a:t>
            </a:r>
            <a:r>
              <a:rPr lang="en-US" altLang="ja-JP" sz="2000" dirty="0"/>
              <a:t>&lt;.</a:t>
            </a:r>
            <a:r>
              <a:rPr lang="en-US" altLang="ja-JP" sz="2000" dirty="0" smtClean="0"/>
              <a:t>001 	FBF: </a:t>
            </a:r>
            <a:r>
              <a:rPr lang="en-US" altLang="ja-JP" sz="2000" i="1" dirty="0" smtClean="0"/>
              <a:t>F</a:t>
            </a:r>
            <a:r>
              <a:rPr lang="en-US" altLang="ja-JP" sz="2000" dirty="0" smtClean="0"/>
              <a:t>(6,90)=4.29, </a:t>
            </a:r>
            <a:r>
              <a:rPr lang="en-US" altLang="ja-JP" sz="2000" i="1" dirty="0" smtClean="0"/>
              <a:t>p</a:t>
            </a:r>
            <a:r>
              <a:rPr lang="en-US" altLang="ja-JP" sz="2000" dirty="0"/>
              <a:t>&lt;.</a:t>
            </a:r>
            <a:r>
              <a:rPr lang="en-US" altLang="ja-JP" sz="2000" dirty="0" smtClean="0"/>
              <a:t>001</a:t>
            </a:r>
          </a:p>
          <a:p>
            <a:r>
              <a:rPr lang="en-US" altLang="ja-JP" sz="2000" dirty="0" smtClean="0"/>
              <a:t>	SC: </a:t>
            </a:r>
            <a:r>
              <a:rPr lang="en-US" altLang="ja-JP" sz="2000" i="1" dirty="0" smtClean="0"/>
              <a:t>F</a:t>
            </a:r>
            <a:r>
              <a:rPr lang="en-US" altLang="ja-JP" sz="2000" dirty="0" smtClean="0"/>
              <a:t>(6,90)=6.15, </a:t>
            </a:r>
            <a:r>
              <a:rPr lang="en-US" altLang="ja-JP" sz="2000" i="1" dirty="0" smtClean="0"/>
              <a:t>p</a:t>
            </a:r>
            <a:r>
              <a:rPr lang="en-US" altLang="ja-JP" sz="2000" dirty="0"/>
              <a:t>&lt;.</a:t>
            </a:r>
            <a:r>
              <a:rPr lang="en-US" altLang="ja-JP" sz="2000" dirty="0" smtClean="0"/>
              <a:t>001) </a:t>
            </a:r>
          </a:p>
        </p:txBody>
      </p:sp>
      <p:sp>
        <p:nvSpPr>
          <p:cNvPr id="19" name="テキスト ボックス 18"/>
          <p:cNvSpPr txBox="1"/>
          <p:nvPr/>
        </p:nvSpPr>
        <p:spPr>
          <a:xfrm>
            <a:off x="323528" y="5889466"/>
            <a:ext cx="8712968" cy="707886"/>
          </a:xfrm>
          <a:prstGeom prst="rect">
            <a:avLst/>
          </a:prstGeom>
          <a:noFill/>
        </p:spPr>
        <p:txBody>
          <a:bodyPr wrap="square" rtlCol="0">
            <a:spAutoFit/>
          </a:bodyPr>
          <a:lstStyle/>
          <a:p>
            <a:r>
              <a:rPr lang="ja-JP" altLang="en-US" sz="2000" dirty="0" smtClean="0"/>
              <a:t>・</a:t>
            </a:r>
            <a:r>
              <a:rPr lang="en-US" altLang="ja-JP" sz="2000" dirty="0" smtClean="0"/>
              <a:t>Significant simple effect of period was found in the VG group for all indices.</a:t>
            </a:r>
          </a:p>
          <a:p>
            <a:r>
              <a:rPr lang="en-US" altLang="ja-JP" sz="2000" dirty="0" smtClean="0"/>
              <a:t>(HR: </a:t>
            </a:r>
            <a:r>
              <a:rPr lang="en-US" altLang="ja-JP" sz="2000" i="1" dirty="0" smtClean="0"/>
              <a:t>F</a:t>
            </a:r>
            <a:r>
              <a:rPr lang="en-US" altLang="ja-JP" sz="2000" dirty="0" smtClean="0"/>
              <a:t>(3,90)=19.12, </a:t>
            </a:r>
            <a:r>
              <a:rPr lang="en-US" altLang="ja-JP" sz="2000" i="1" dirty="0" smtClean="0"/>
              <a:t>p</a:t>
            </a:r>
            <a:r>
              <a:rPr lang="en-US" altLang="ja-JP" sz="2000" dirty="0" smtClean="0"/>
              <a:t>&lt;.001;</a:t>
            </a:r>
            <a:r>
              <a:rPr lang="en-US" altLang="ja-JP" sz="2000" dirty="0"/>
              <a:t> </a:t>
            </a:r>
            <a:r>
              <a:rPr lang="en-US" altLang="ja-JP" sz="2000" dirty="0" smtClean="0"/>
              <a:t>FBF: </a:t>
            </a:r>
            <a:r>
              <a:rPr lang="en-US" altLang="ja-JP" sz="2000" i="1" dirty="0" smtClean="0"/>
              <a:t>F</a:t>
            </a:r>
            <a:r>
              <a:rPr lang="en-US" altLang="ja-JP" sz="2000" dirty="0" smtClean="0"/>
              <a:t>(3,90)=19.29, </a:t>
            </a:r>
            <a:r>
              <a:rPr lang="en-US" altLang="ja-JP" sz="2000" i="1" dirty="0"/>
              <a:t>p</a:t>
            </a:r>
            <a:r>
              <a:rPr lang="en-US" altLang="ja-JP" sz="2000" dirty="0"/>
              <a:t>&lt;.</a:t>
            </a:r>
            <a:r>
              <a:rPr lang="en-US" altLang="ja-JP" sz="2000" dirty="0" smtClean="0"/>
              <a:t>001;</a:t>
            </a:r>
            <a:r>
              <a:rPr lang="en-US" altLang="ja-JP" sz="2000" dirty="0"/>
              <a:t> </a:t>
            </a:r>
            <a:r>
              <a:rPr lang="en-US" altLang="ja-JP" sz="2000" dirty="0" smtClean="0"/>
              <a:t>SC: </a:t>
            </a:r>
            <a:r>
              <a:rPr lang="en-US" altLang="ja-JP" sz="2000" i="1" dirty="0" smtClean="0"/>
              <a:t>F</a:t>
            </a:r>
            <a:r>
              <a:rPr lang="en-US" altLang="ja-JP" sz="2000" dirty="0" smtClean="0"/>
              <a:t>(3,90)=27.15, </a:t>
            </a:r>
            <a:r>
              <a:rPr lang="en-US" altLang="ja-JP" sz="2000" i="1" dirty="0"/>
              <a:t>p</a:t>
            </a:r>
            <a:r>
              <a:rPr lang="en-US" altLang="ja-JP" sz="2000" dirty="0"/>
              <a:t>&lt;.001</a:t>
            </a:r>
            <a:r>
              <a:rPr lang="en-US" altLang="ja-JP" sz="2000" dirty="0" smtClean="0"/>
              <a:t>).</a:t>
            </a:r>
            <a:endParaRPr kumimoji="1" lang="en-US" altLang="ja-JP" sz="2000" dirty="0"/>
          </a:p>
        </p:txBody>
      </p:sp>
      <p:sp>
        <p:nvSpPr>
          <p:cNvPr id="17" name="Text Box 21"/>
          <p:cNvSpPr txBox="1">
            <a:spLocks noChangeArrowheads="1"/>
          </p:cNvSpPr>
          <p:nvPr/>
        </p:nvSpPr>
        <p:spPr bwMode="auto">
          <a:xfrm>
            <a:off x="510677" y="3193726"/>
            <a:ext cx="4176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400" dirty="0" smtClean="0">
                <a:latin typeface="Calibri" pitchFamily="34" charset="0"/>
                <a:cs typeface="Calibri" pitchFamily="34" charset="0"/>
              </a:rPr>
              <a:t>Figure 2-7. Mean HR fluctuation for each group</a:t>
            </a:r>
            <a:r>
              <a:rPr lang="en-US" altLang="ja-JP" sz="1400" dirty="0" smtClean="0"/>
              <a:t>.</a:t>
            </a:r>
            <a:endParaRPr lang="ja-JP" altLang="en-US" sz="1400" dirty="0">
              <a:latin typeface="Calibri" pitchFamily="34" charset="0"/>
              <a:cs typeface="Calibri" pitchFamily="34" charset="0"/>
            </a:endParaRPr>
          </a:p>
        </p:txBody>
      </p:sp>
      <p:sp>
        <p:nvSpPr>
          <p:cNvPr id="22" name="Text Box 21"/>
          <p:cNvSpPr txBox="1">
            <a:spLocks noChangeArrowheads="1"/>
          </p:cNvSpPr>
          <p:nvPr/>
        </p:nvSpPr>
        <p:spPr bwMode="auto">
          <a:xfrm>
            <a:off x="4687141" y="2632279"/>
            <a:ext cx="4176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400" dirty="0" smtClean="0">
                <a:latin typeface="Calibri" pitchFamily="34" charset="0"/>
                <a:cs typeface="Calibri" pitchFamily="34" charset="0"/>
              </a:rPr>
              <a:t>Figure 2-8. Mean FBF fluctuation for each group</a:t>
            </a:r>
            <a:r>
              <a:rPr lang="en-US" altLang="ja-JP" sz="1400" dirty="0" smtClean="0"/>
              <a:t>.</a:t>
            </a:r>
            <a:endParaRPr lang="ja-JP" altLang="en-US" sz="1400" dirty="0">
              <a:latin typeface="Calibri" pitchFamily="34" charset="0"/>
              <a:cs typeface="Calibri" pitchFamily="34" charset="0"/>
            </a:endParaRPr>
          </a:p>
        </p:txBody>
      </p:sp>
      <p:sp>
        <p:nvSpPr>
          <p:cNvPr id="23" name="Text Box 21"/>
          <p:cNvSpPr txBox="1">
            <a:spLocks noChangeArrowheads="1"/>
          </p:cNvSpPr>
          <p:nvPr/>
        </p:nvSpPr>
        <p:spPr bwMode="auto">
          <a:xfrm>
            <a:off x="4773766" y="5353471"/>
            <a:ext cx="4176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400" dirty="0" smtClean="0">
                <a:latin typeface="Calibri" pitchFamily="34" charset="0"/>
                <a:cs typeface="Calibri" pitchFamily="34" charset="0"/>
              </a:rPr>
              <a:t>Figure 2-9. Mean SC fluctuation for each group</a:t>
            </a:r>
            <a:r>
              <a:rPr lang="en-US" altLang="ja-JP" sz="1400" dirty="0" smtClean="0"/>
              <a:t>.</a:t>
            </a:r>
            <a:endParaRPr lang="ja-JP" altLang="en-US" sz="1400" dirty="0">
              <a:latin typeface="Calibri" pitchFamily="34" charset="0"/>
              <a:cs typeface="Calibri" pitchFamily="34" charset="0"/>
            </a:endParaRPr>
          </a:p>
        </p:txBody>
      </p:sp>
      <p:sp>
        <p:nvSpPr>
          <p:cNvPr id="12" name="テキスト ボックス 11"/>
          <p:cNvSpPr txBox="1"/>
          <p:nvPr/>
        </p:nvSpPr>
        <p:spPr>
          <a:xfrm rot="16200000">
            <a:off x="118001" y="1958455"/>
            <a:ext cx="1027012" cy="307777"/>
          </a:xfrm>
          <a:prstGeom prst="rect">
            <a:avLst/>
          </a:prstGeom>
          <a:noFill/>
        </p:spPr>
        <p:txBody>
          <a:bodyPr wrap="none" rtlCol="0">
            <a:spAutoFit/>
          </a:bodyPr>
          <a:lstStyle/>
          <a:p>
            <a:r>
              <a:rPr kumimoji="1" lang="en-US" altLang="ja-JP" sz="1400" dirty="0" err="1" smtClean="0"/>
              <a:t>Herart</a:t>
            </a:r>
            <a:r>
              <a:rPr kumimoji="1" lang="en-US" altLang="ja-JP" sz="1400" dirty="0" smtClean="0"/>
              <a:t> Rate</a:t>
            </a:r>
            <a:endParaRPr kumimoji="1" lang="ja-JP" altLang="en-US" sz="1400" dirty="0"/>
          </a:p>
        </p:txBody>
      </p:sp>
      <p:sp>
        <p:nvSpPr>
          <p:cNvPr id="24" name="テキスト ボックス 23"/>
          <p:cNvSpPr txBox="1"/>
          <p:nvPr/>
        </p:nvSpPr>
        <p:spPr>
          <a:xfrm rot="16200000">
            <a:off x="3833000" y="1464081"/>
            <a:ext cx="1994562" cy="307777"/>
          </a:xfrm>
          <a:prstGeom prst="rect">
            <a:avLst/>
          </a:prstGeom>
          <a:noFill/>
        </p:spPr>
        <p:txBody>
          <a:bodyPr wrap="square" rtlCol="0">
            <a:spAutoFit/>
          </a:bodyPr>
          <a:lstStyle/>
          <a:p>
            <a:pPr algn="ctr"/>
            <a:r>
              <a:rPr kumimoji="1" lang="en-US" altLang="ja-JP" sz="1400" dirty="0" smtClean="0"/>
              <a:t>Finger Blood Flow</a:t>
            </a:r>
            <a:endParaRPr kumimoji="1" lang="ja-JP" altLang="en-US" sz="1400" dirty="0"/>
          </a:p>
        </p:txBody>
      </p:sp>
      <p:sp>
        <p:nvSpPr>
          <p:cNvPr id="25" name="テキスト ボックス 24"/>
          <p:cNvSpPr txBox="1"/>
          <p:nvPr/>
        </p:nvSpPr>
        <p:spPr>
          <a:xfrm rot="16200000">
            <a:off x="3880128" y="4107847"/>
            <a:ext cx="1994562" cy="307777"/>
          </a:xfrm>
          <a:prstGeom prst="rect">
            <a:avLst/>
          </a:prstGeom>
          <a:noFill/>
        </p:spPr>
        <p:txBody>
          <a:bodyPr wrap="square" rtlCol="0">
            <a:spAutoFit/>
          </a:bodyPr>
          <a:lstStyle/>
          <a:p>
            <a:pPr algn="ctr"/>
            <a:r>
              <a:rPr kumimoji="1" lang="en-US" altLang="ja-JP" sz="1400" dirty="0" smtClean="0"/>
              <a:t>Skin Conductance</a:t>
            </a:r>
            <a:endParaRPr kumimoji="1" lang="ja-JP" altLang="en-US" sz="1400" dirty="0"/>
          </a:p>
        </p:txBody>
      </p:sp>
      <p:grpSp>
        <p:nvGrpSpPr>
          <p:cNvPr id="26" name="グループ化 25"/>
          <p:cNvGrpSpPr/>
          <p:nvPr/>
        </p:nvGrpSpPr>
        <p:grpSpPr>
          <a:xfrm>
            <a:off x="1564912" y="1500152"/>
            <a:ext cx="682410" cy="547662"/>
            <a:chOff x="5617782" y="1770172"/>
            <a:chExt cx="682410" cy="547662"/>
          </a:xfrm>
        </p:grpSpPr>
        <p:sp>
          <p:nvSpPr>
            <p:cNvPr id="27" name="正方形/長方形 26"/>
            <p:cNvSpPr/>
            <p:nvPr/>
          </p:nvSpPr>
          <p:spPr>
            <a:xfrm>
              <a:off x="5625929" y="1828157"/>
              <a:ext cx="674263"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617782" y="1770172"/>
              <a:ext cx="481222" cy="246221"/>
            </a:xfrm>
            <a:prstGeom prst="rect">
              <a:avLst/>
            </a:prstGeom>
            <a:noFill/>
          </p:spPr>
          <p:txBody>
            <a:bodyPr wrap="none" rtlCol="0">
              <a:spAutoFit/>
            </a:bodyPr>
            <a:lstStyle/>
            <a:p>
              <a:r>
                <a:rPr kumimoji="1" lang="en-US" altLang="ja-JP" sz="1000" dirty="0" smtClean="0"/>
                <a:t>VG     </a:t>
              </a:r>
              <a:endParaRPr kumimoji="1" lang="ja-JP" altLang="en-US" sz="1000" dirty="0"/>
            </a:p>
          </p:txBody>
        </p:sp>
        <p:sp>
          <p:nvSpPr>
            <p:cNvPr id="29" name="テキスト ボックス 28"/>
            <p:cNvSpPr txBox="1"/>
            <p:nvPr/>
          </p:nvSpPr>
          <p:spPr>
            <a:xfrm>
              <a:off x="5617782" y="1916832"/>
              <a:ext cx="365806" cy="246221"/>
            </a:xfrm>
            <a:prstGeom prst="rect">
              <a:avLst/>
            </a:prstGeom>
            <a:noFill/>
          </p:spPr>
          <p:txBody>
            <a:bodyPr wrap="none" rtlCol="0">
              <a:spAutoFit/>
            </a:bodyPr>
            <a:lstStyle/>
            <a:p>
              <a:r>
                <a:rPr kumimoji="1" lang="en-US" altLang="ja-JP" sz="1000" dirty="0" smtClean="0"/>
                <a:t>MV</a:t>
              </a:r>
              <a:endParaRPr kumimoji="1" lang="ja-JP" altLang="en-US" sz="1000" dirty="0"/>
            </a:p>
          </p:txBody>
        </p:sp>
        <p:sp>
          <p:nvSpPr>
            <p:cNvPr id="30" name="テキスト ボックス 29"/>
            <p:cNvSpPr txBox="1"/>
            <p:nvPr/>
          </p:nvSpPr>
          <p:spPr>
            <a:xfrm>
              <a:off x="5617782" y="2071613"/>
              <a:ext cx="320922" cy="246221"/>
            </a:xfrm>
            <a:prstGeom prst="rect">
              <a:avLst/>
            </a:prstGeom>
            <a:noFill/>
          </p:spPr>
          <p:txBody>
            <a:bodyPr wrap="none" rtlCol="0">
              <a:spAutoFit/>
            </a:bodyPr>
            <a:lstStyle/>
            <a:p>
              <a:r>
                <a:rPr kumimoji="1" lang="en-US" altLang="ja-JP" sz="1000" dirty="0" smtClean="0"/>
                <a:t>BP</a:t>
              </a:r>
              <a:endParaRPr kumimoji="1" lang="ja-JP" altLang="en-US" sz="1000" dirty="0"/>
            </a:p>
          </p:txBody>
        </p:sp>
      </p:grpSp>
      <p:grpSp>
        <p:nvGrpSpPr>
          <p:cNvPr id="31" name="グループ化 30"/>
          <p:cNvGrpSpPr/>
          <p:nvPr/>
        </p:nvGrpSpPr>
        <p:grpSpPr>
          <a:xfrm>
            <a:off x="5731062" y="1859320"/>
            <a:ext cx="682410" cy="547662"/>
            <a:chOff x="5617782" y="1770172"/>
            <a:chExt cx="682410" cy="547662"/>
          </a:xfrm>
        </p:grpSpPr>
        <p:sp>
          <p:nvSpPr>
            <p:cNvPr id="32" name="正方形/長方形 31"/>
            <p:cNvSpPr/>
            <p:nvPr/>
          </p:nvSpPr>
          <p:spPr>
            <a:xfrm>
              <a:off x="5625929" y="1828157"/>
              <a:ext cx="674263"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617782" y="1770172"/>
              <a:ext cx="481222" cy="246221"/>
            </a:xfrm>
            <a:prstGeom prst="rect">
              <a:avLst/>
            </a:prstGeom>
            <a:noFill/>
          </p:spPr>
          <p:txBody>
            <a:bodyPr wrap="none" rtlCol="0">
              <a:spAutoFit/>
            </a:bodyPr>
            <a:lstStyle/>
            <a:p>
              <a:r>
                <a:rPr kumimoji="1" lang="en-US" altLang="ja-JP" sz="1000" dirty="0" smtClean="0"/>
                <a:t>VG     </a:t>
              </a:r>
              <a:endParaRPr kumimoji="1" lang="ja-JP" altLang="en-US" sz="1000" dirty="0"/>
            </a:p>
          </p:txBody>
        </p:sp>
        <p:sp>
          <p:nvSpPr>
            <p:cNvPr id="34" name="テキスト ボックス 33"/>
            <p:cNvSpPr txBox="1"/>
            <p:nvPr/>
          </p:nvSpPr>
          <p:spPr>
            <a:xfrm>
              <a:off x="5617782" y="1916832"/>
              <a:ext cx="365806" cy="246221"/>
            </a:xfrm>
            <a:prstGeom prst="rect">
              <a:avLst/>
            </a:prstGeom>
            <a:noFill/>
          </p:spPr>
          <p:txBody>
            <a:bodyPr wrap="none" rtlCol="0">
              <a:spAutoFit/>
            </a:bodyPr>
            <a:lstStyle/>
            <a:p>
              <a:r>
                <a:rPr kumimoji="1" lang="en-US" altLang="ja-JP" sz="1000" dirty="0" smtClean="0"/>
                <a:t>MV</a:t>
              </a:r>
              <a:endParaRPr kumimoji="1" lang="ja-JP" altLang="en-US" sz="1000" dirty="0"/>
            </a:p>
          </p:txBody>
        </p:sp>
        <p:sp>
          <p:nvSpPr>
            <p:cNvPr id="35" name="テキスト ボックス 34"/>
            <p:cNvSpPr txBox="1"/>
            <p:nvPr/>
          </p:nvSpPr>
          <p:spPr>
            <a:xfrm>
              <a:off x="5617782" y="2071613"/>
              <a:ext cx="320922" cy="246221"/>
            </a:xfrm>
            <a:prstGeom prst="rect">
              <a:avLst/>
            </a:prstGeom>
            <a:noFill/>
          </p:spPr>
          <p:txBody>
            <a:bodyPr wrap="none" rtlCol="0">
              <a:spAutoFit/>
            </a:bodyPr>
            <a:lstStyle/>
            <a:p>
              <a:r>
                <a:rPr kumimoji="1" lang="en-US" altLang="ja-JP" sz="1000" dirty="0" smtClean="0"/>
                <a:t>BP</a:t>
              </a:r>
              <a:endParaRPr kumimoji="1" lang="ja-JP" altLang="en-US" sz="1000" dirty="0"/>
            </a:p>
          </p:txBody>
        </p:sp>
      </p:grpSp>
      <p:grpSp>
        <p:nvGrpSpPr>
          <p:cNvPr id="36" name="グループ化 35"/>
          <p:cNvGrpSpPr/>
          <p:nvPr/>
        </p:nvGrpSpPr>
        <p:grpSpPr>
          <a:xfrm>
            <a:off x="5652120" y="3627322"/>
            <a:ext cx="682410" cy="547662"/>
            <a:chOff x="5617782" y="1770172"/>
            <a:chExt cx="682410" cy="547662"/>
          </a:xfrm>
        </p:grpSpPr>
        <p:sp>
          <p:nvSpPr>
            <p:cNvPr id="37" name="正方形/長方形 36"/>
            <p:cNvSpPr/>
            <p:nvPr/>
          </p:nvSpPr>
          <p:spPr>
            <a:xfrm>
              <a:off x="5625929" y="1828157"/>
              <a:ext cx="674263"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617782" y="1770172"/>
              <a:ext cx="481222" cy="246221"/>
            </a:xfrm>
            <a:prstGeom prst="rect">
              <a:avLst/>
            </a:prstGeom>
            <a:noFill/>
          </p:spPr>
          <p:txBody>
            <a:bodyPr wrap="none" rtlCol="0">
              <a:spAutoFit/>
            </a:bodyPr>
            <a:lstStyle/>
            <a:p>
              <a:r>
                <a:rPr kumimoji="1" lang="en-US" altLang="ja-JP" sz="1000" dirty="0" smtClean="0"/>
                <a:t>VG     </a:t>
              </a:r>
              <a:endParaRPr kumimoji="1" lang="ja-JP" altLang="en-US" sz="1000" dirty="0"/>
            </a:p>
          </p:txBody>
        </p:sp>
        <p:sp>
          <p:nvSpPr>
            <p:cNvPr id="39" name="テキスト ボックス 38"/>
            <p:cNvSpPr txBox="1"/>
            <p:nvPr/>
          </p:nvSpPr>
          <p:spPr>
            <a:xfrm>
              <a:off x="5617782" y="1916832"/>
              <a:ext cx="365806" cy="246221"/>
            </a:xfrm>
            <a:prstGeom prst="rect">
              <a:avLst/>
            </a:prstGeom>
            <a:noFill/>
          </p:spPr>
          <p:txBody>
            <a:bodyPr wrap="none" rtlCol="0">
              <a:spAutoFit/>
            </a:bodyPr>
            <a:lstStyle/>
            <a:p>
              <a:r>
                <a:rPr kumimoji="1" lang="en-US" altLang="ja-JP" sz="1000" dirty="0" smtClean="0"/>
                <a:t>MV</a:t>
              </a:r>
              <a:endParaRPr kumimoji="1" lang="ja-JP" altLang="en-US" sz="1000" dirty="0"/>
            </a:p>
          </p:txBody>
        </p:sp>
        <p:sp>
          <p:nvSpPr>
            <p:cNvPr id="40" name="テキスト ボックス 39"/>
            <p:cNvSpPr txBox="1"/>
            <p:nvPr/>
          </p:nvSpPr>
          <p:spPr>
            <a:xfrm>
              <a:off x="5617782" y="2071613"/>
              <a:ext cx="320922" cy="246221"/>
            </a:xfrm>
            <a:prstGeom prst="rect">
              <a:avLst/>
            </a:prstGeom>
            <a:noFill/>
          </p:spPr>
          <p:txBody>
            <a:bodyPr wrap="none" rtlCol="0">
              <a:spAutoFit/>
            </a:bodyPr>
            <a:lstStyle/>
            <a:p>
              <a:r>
                <a:rPr kumimoji="1" lang="en-US" altLang="ja-JP" sz="1000" dirty="0" smtClean="0"/>
                <a:t>BP</a:t>
              </a:r>
              <a:endParaRPr kumimoji="1" lang="ja-JP" altLang="en-US" sz="1000" dirty="0"/>
            </a:p>
          </p:txBody>
        </p:sp>
      </p:grpSp>
    </p:spTree>
    <p:extLst>
      <p:ext uri="{BB962C8B-B14F-4D97-AF65-F5344CB8AC3E}">
        <p14:creationId xmlns:p14="http://schemas.microsoft.com/office/powerpoint/2010/main" val="1631992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33270"/>
            <a:ext cx="1999778" cy="523220"/>
          </a:xfrm>
          <a:prstGeom prst="rect">
            <a:avLst/>
          </a:prstGeom>
          <a:noFill/>
        </p:spPr>
        <p:txBody>
          <a:bodyPr wrap="none" rtlCol="0">
            <a:spAutoFit/>
          </a:bodyPr>
          <a:lstStyle/>
          <a:p>
            <a:r>
              <a:rPr kumimoji="1" lang="en-US" altLang="ja-JP" sz="2800" dirty="0" smtClean="0"/>
              <a:t>Introduction</a:t>
            </a:r>
            <a:endParaRPr kumimoji="1" lang="en-US" altLang="ja-JP" sz="2800" dirty="0" smtClean="0"/>
          </a:p>
        </p:txBody>
      </p:sp>
      <p:sp>
        <p:nvSpPr>
          <p:cNvPr id="3" name="テキスト ボックス 2"/>
          <p:cNvSpPr txBox="1"/>
          <p:nvPr/>
        </p:nvSpPr>
        <p:spPr>
          <a:xfrm>
            <a:off x="539552" y="4852317"/>
            <a:ext cx="8280920" cy="1384995"/>
          </a:xfrm>
          <a:prstGeom prst="rect">
            <a:avLst/>
          </a:prstGeom>
          <a:noFill/>
        </p:spPr>
        <p:txBody>
          <a:bodyPr wrap="square" rtlCol="0">
            <a:spAutoFit/>
          </a:bodyPr>
          <a:lstStyle/>
          <a:p>
            <a:pPr indent="447675" algn="just"/>
            <a:r>
              <a:rPr lang="en-US" altLang="ja-JP" sz="2800" dirty="0" smtClean="0"/>
              <a:t>When control </a:t>
            </a:r>
            <a:r>
              <a:rPr lang="en-US" altLang="ja-JP" sz="2800" dirty="0"/>
              <a:t>is given to a person in a </a:t>
            </a:r>
            <a:r>
              <a:rPr lang="en-US" altLang="ja-JP" sz="2800" dirty="0" smtClean="0"/>
              <a:t>stressful </a:t>
            </a:r>
            <a:r>
              <a:rPr lang="en-US" altLang="ja-JP" sz="2800" dirty="0"/>
              <a:t>situation, an increased cardiac response often occurs</a:t>
            </a:r>
            <a:r>
              <a:rPr lang="en-US" altLang="ja-JP" sz="2800" dirty="0" smtClean="0"/>
              <a:t>. </a:t>
            </a:r>
            <a:r>
              <a:rPr lang="en-US" altLang="ja-JP" sz="2800" dirty="0"/>
              <a:t>This is widely known as active coping (</a:t>
            </a:r>
            <a:r>
              <a:rPr lang="en-US" altLang="ja-JP" sz="2800" dirty="0" err="1"/>
              <a:t>Obrist</a:t>
            </a:r>
            <a:r>
              <a:rPr lang="en-US" altLang="ja-JP" sz="2800" dirty="0"/>
              <a:t>, 1981). </a:t>
            </a:r>
            <a:endParaRPr lang="en-US" altLang="ja-JP" sz="2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43" y="906016"/>
            <a:ext cx="3362996" cy="356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552947"/>
            <a:ext cx="2936395" cy="227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852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95536" y="1052736"/>
            <a:ext cx="8352928" cy="2181654"/>
            <a:chOff x="25400" y="912619"/>
            <a:chExt cx="9083104" cy="2372365"/>
          </a:xfrm>
        </p:grpSpPr>
        <p:grpSp>
          <p:nvGrpSpPr>
            <p:cNvPr id="13" name="グループ化 12"/>
            <p:cNvGrpSpPr/>
            <p:nvPr/>
          </p:nvGrpSpPr>
          <p:grpSpPr>
            <a:xfrm>
              <a:off x="25400" y="912619"/>
              <a:ext cx="3023617" cy="2372149"/>
              <a:chOff x="108223" y="611396"/>
              <a:chExt cx="3095625" cy="2428642"/>
            </a:xfrm>
          </p:grpSpPr>
          <p:pic>
            <p:nvPicPr>
              <p:cNvPr id="14" name="Picture 5"/>
              <p:cNvPicPr>
                <a:picLocks noChangeAspect="1" noChangeArrowheads="1"/>
              </p:cNvPicPr>
              <p:nvPr/>
            </p:nvPicPr>
            <p:blipFill>
              <a:blip r:embed="rId3" cstate="print"/>
              <a:srcRect/>
              <a:stretch>
                <a:fillRect/>
              </a:stretch>
            </p:blipFill>
            <p:spPr bwMode="auto">
              <a:xfrm>
                <a:off x="108223" y="620688"/>
                <a:ext cx="3095625" cy="2419350"/>
              </a:xfrm>
              <a:prstGeom prst="rect">
                <a:avLst/>
              </a:prstGeom>
              <a:noFill/>
              <a:ln w="9525">
                <a:noFill/>
                <a:miter lim="800000"/>
                <a:headEnd/>
                <a:tailEnd/>
              </a:ln>
              <a:effectLst/>
            </p:spPr>
          </p:pic>
          <p:sp>
            <p:nvSpPr>
              <p:cNvPr id="15" name="テキスト ボックス 14"/>
              <p:cNvSpPr txBox="1"/>
              <p:nvPr/>
            </p:nvSpPr>
            <p:spPr>
              <a:xfrm>
                <a:off x="380546" y="611396"/>
                <a:ext cx="663062" cy="369332"/>
              </a:xfrm>
              <a:prstGeom prst="rect">
                <a:avLst/>
              </a:prstGeom>
              <a:noFill/>
            </p:spPr>
            <p:txBody>
              <a:bodyPr wrap="square" rtlCol="0">
                <a:spAutoFit/>
              </a:bodyPr>
              <a:lstStyle/>
              <a:p>
                <a:r>
                  <a:rPr kumimoji="1" lang="en-US" altLang="ja-JP" dirty="0" smtClean="0"/>
                  <a:t>PA</a:t>
                </a:r>
                <a:endParaRPr kumimoji="1" lang="ja-JP" altLang="en-US" dirty="0"/>
              </a:p>
            </p:txBody>
          </p:sp>
        </p:grpSp>
        <p:grpSp>
          <p:nvGrpSpPr>
            <p:cNvPr id="16" name="グループ化 15"/>
            <p:cNvGrpSpPr/>
            <p:nvPr/>
          </p:nvGrpSpPr>
          <p:grpSpPr>
            <a:xfrm>
              <a:off x="3059832" y="921911"/>
              <a:ext cx="3023617" cy="2363073"/>
              <a:chOff x="3213728" y="620688"/>
              <a:chExt cx="3095625" cy="2419350"/>
            </a:xfrm>
          </p:grpSpPr>
          <p:pic>
            <p:nvPicPr>
              <p:cNvPr id="17" name="Picture 6"/>
              <p:cNvPicPr>
                <a:picLocks noChangeAspect="1" noChangeArrowheads="1"/>
              </p:cNvPicPr>
              <p:nvPr/>
            </p:nvPicPr>
            <p:blipFill>
              <a:blip r:embed="rId4" cstate="print"/>
              <a:srcRect/>
              <a:stretch>
                <a:fillRect/>
              </a:stretch>
            </p:blipFill>
            <p:spPr bwMode="auto">
              <a:xfrm>
                <a:off x="3213728" y="620688"/>
                <a:ext cx="3095625" cy="2419350"/>
              </a:xfrm>
              <a:prstGeom prst="rect">
                <a:avLst/>
              </a:prstGeom>
              <a:noFill/>
              <a:ln w="9525">
                <a:noFill/>
                <a:miter lim="800000"/>
                <a:headEnd/>
                <a:tailEnd/>
              </a:ln>
              <a:effectLst/>
            </p:spPr>
          </p:pic>
          <p:sp>
            <p:nvSpPr>
              <p:cNvPr id="18" name="テキスト ボックス 17"/>
              <p:cNvSpPr txBox="1"/>
              <p:nvPr/>
            </p:nvSpPr>
            <p:spPr>
              <a:xfrm>
                <a:off x="3476171" y="620688"/>
                <a:ext cx="663062" cy="369332"/>
              </a:xfrm>
              <a:prstGeom prst="rect">
                <a:avLst/>
              </a:prstGeom>
              <a:noFill/>
            </p:spPr>
            <p:txBody>
              <a:bodyPr wrap="square" rtlCol="0">
                <a:spAutoFit/>
              </a:bodyPr>
              <a:lstStyle/>
              <a:p>
                <a:r>
                  <a:rPr kumimoji="1" lang="en-US" altLang="ja-JP" dirty="0" smtClean="0"/>
                  <a:t>NA</a:t>
                </a:r>
                <a:endParaRPr kumimoji="1" lang="ja-JP" altLang="en-US" dirty="0"/>
              </a:p>
            </p:txBody>
          </p:sp>
        </p:grpSp>
        <p:grpSp>
          <p:nvGrpSpPr>
            <p:cNvPr id="19" name="グループ化 18"/>
            <p:cNvGrpSpPr/>
            <p:nvPr/>
          </p:nvGrpSpPr>
          <p:grpSpPr>
            <a:xfrm>
              <a:off x="6084887" y="917719"/>
              <a:ext cx="3023617" cy="2363073"/>
              <a:chOff x="6022975" y="616496"/>
              <a:chExt cx="3095625" cy="2419350"/>
            </a:xfrm>
          </p:grpSpPr>
          <p:pic>
            <p:nvPicPr>
              <p:cNvPr id="20" name="Picture 8"/>
              <p:cNvPicPr>
                <a:picLocks noChangeAspect="1" noChangeArrowheads="1"/>
              </p:cNvPicPr>
              <p:nvPr/>
            </p:nvPicPr>
            <p:blipFill>
              <a:blip r:embed="rId5" cstate="print"/>
              <a:srcRect/>
              <a:stretch>
                <a:fillRect/>
              </a:stretch>
            </p:blipFill>
            <p:spPr bwMode="auto">
              <a:xfrm>
                <a:off x="6022975" y="616496"/>
                <a:ext cx="3095625" cy="2419350"/>
              </a:xfrm>
              <a:prstGeom prst="rect">
                <a:avLst/>
              </a:prstGeom>
              <a:noFill/>
              <a:ln w="9525">
                <a:noFill/>
                <a:miter lim="800000"/>
                <a:headEnd/>
                <a:tailEnd/>
              </a:ln>
              <a:effectLst/>
            </p:spPr>
          </p:pic>
          <p:sp>
            <p:nvSpPr>
              <p:cNvPr id="21" name="テキスト ボックス 20"/>
              <p:cNvSpPr txBox="1"/>
              <p:nvPr/>
            </p:nvSpPr>
            <p:spPr>
              <a:xfrm>
                <a:off x="6274603" y="620688"/>
                <a:ext cx="663062" cy="369332"/>
              </a:xfrm>
              <a:prstGeom prst="rect">
                <a:avLst/>
              </a:prstGeom>
              <a:noFill/>
            </p:spPr>
            <p:txBody>
              <a:bodyPr wrap="square" rtlCol="0">
                <a:spAutoFit/>
              </a:bodyPr>
              <a:lstStyle/>
              <a:p>
                <a:r>
                  <a:rPr kumimoji="1" lang="en-US" altLang="ja-JP" dirty="0" smtClean="0"/>
                  <a:t>CA</a:t>
                </a:r>
                <a:endParaRPr kumimoji="1" lang="ja-JP" altLang="en-US" dirty="0"/>
              </a:p>
            </p:txBody>
          </p:sp>
        </p:grpSp>
      </p:grpSp>
      <p:sp>
        <p:nvSpPr>
          <p:cNvPr id="25" name="テキスト ボックス 24"/>
          <p:cNvSpPr txBox="1"/>
          <p:nvPr/>
        </p:nvSpPr>
        <p:spPr>
          <a:xfrm>
            <a:off x="228600" y="280171"/>
            <a:ext cx="3395417" cy="461665"/>
          </a:xfrm>
          <a:prstGeom prst="rect">
            <a:avLst/>
          </a:prstGeom>
          <a:noFill/>
        </p:spPr>
        <p:txBody>
          <a:bodyPr wrap="none" rtlCol="0">
            <a:spAutoFit/>
          </a:bodyPr>
          <a:lstStyle/>
          <a:p>
            <a:r>
              <a:rPr kumimoji="1" lang="en-US" altLang="ja-JP" sz="2400" dirty="0" smtClean="0"/>
              <a:t>Results</a:t>
            </a:r>
            <a:r>
              <a:rPr lang="en-US" altLang="ja-JP" sz="2400" dirty="0" smtClean="0"/>
              <a:t> (Subjective affect)</a:t>
            </a:r>
            <a:endParaRPr kumimoji="1" lang="ja-JP" altLang="en-US" sz="2400" dirty="0"/>
          </a:p>
        </p:txBody>
      </p:sp>
      <p:sp>
        <p:nvSpPr>
          <p:cNvPr id="26" name="テキスト ボックス 25"/>
          <p:cNvSpPr txBox="1"/>
          <p:nvPr/>
        </p:nvSpPr>
        <p:spPr>
          <a:xfrm>
            <a:off x="395536" y="3964994"/>
            <a:ext cx="8640960" cy="707886"/>
          </a:xfrm>
          <a:prstGeom prst="rect">
            <a:avLst/>
          </a:prstGeom>
          <a:noFill/>
        </p:spPr>
        <p:txBody>
          <a:bodyPr wrap="square" rtlCol="0">
            <a:spAutoFit/>
          </a:bodyPr>
          <a:lstStyle/>
          <a:p>
            <a:r>
              <a:rPr lang="ja-JP" altLang="en-US" sz="2000" dirty="0" smtClean="0"/>
              <a:t>・</a:t>
            </a:r>
            <a:r>
              <a:rPr lang="en-US" altLang="ja-JP" sz="2000" dirty="0"/>
              <a:t>Significant effect of period was found </a:t>
            </a:r>
            <a:r>
              <a:rPr lang="en-US" altLang="ja-JP" sz="2000" dirty="0" smtClean="0"/>
              <a:t>for all dimensions</a:t>
            </a:r>
          </a:p>
          <a:p>
            <a:r>
              <a:rPr lang="en-US" altLang="ja-JP" sz="2000" dirty="0"/>
              <a:t> (PA: </a:t>
            </a:r>
            <a:r>
              <a:rPr lang="en-US" altLang="ja-JP" sz="2000" i="1" dirty="0"/>
              <a:t>F</a:t>
            </a:r>
            <a:r>
              <a:rPr lang="en-US" altLang="ja-JP" sz="2000" dirty="0"/>
              <a:t>(2,64) = </a:t>
            </a:r>
            <a:r>
              <a:rPr lang="en-US" altLang="ja-JP" sz="2000" dirty="0" smtClean="0"/>
              <a:t>15.5, </a:t>
            </a:r>
            <a:r>
              <a:rPr lang="en-US" altLang="ja-JP" sz="2000" i="1" dirty="0"/>
              <a:t>p</a:t>
            </a:r>
            <a:r>
              <a:rPr lang="en-US" altLang="ja-JP" sz="2000" dirty="0"/>
              <a:t>&lt;.001</a:t>
            </a:r>
            <a:r>
              <a:rPr lang="en-US" altLang="ja-JP" sz="2000" dirty="0" smtClean="0"/>
              <a:t>;</a:t>
            </a:r>
            <a:r>
              <a:rPr lang="en-US" altLang="ja-JP" sz="2000" dirty="0"/>
              <a:t> PA: </a:t>
            </a:r>
            <a:r>
              <a:rPr lang="en-US" altLang="ja-JP" sz="2000" i="1" dirty="0"/>
              <a:t>F</a:t>
            </a:r>
            <a:r>
              <a:rPr lang="en-US" altLang="ja-JP" sz="2000" dirty="0"/>
              <a:t>(2,64) = </a:t>
            </a:r>
            <a:r>
              <a:rPr lang="en-US" altLang="ja-JP" sz="2000" dirty="0" smtClean="0"/>
              <a:t>46.2, </a:t>
            </a:r>
            <a:r>
              <a:rPr lang="en-US" altLang="ja-JP" sz="2000" i="1" dirty="0"/>
              <a:t>p</a:t>
            </a:r>
            <a:r>
              <a:rPr lang="en-US" altLang="ja-JP" sz="2000" dirty="0"/>
              <a:t>&lt;.001</a:t>
            </a:r>
            <a:r>
              <a:rPr lang="en-US" altLang="ja-JP" sz="2000" dirty="0" smtClean="0"/>
              <a:t>;</a:t>
            </a:r>
            <a:r>
              <a:rPr lang="en-US" altLang="ja-JP" sz="2000" dirty="0"/>
              <a:t> </a:t>
            </a:r>
            <a:r>
              <a:rPr lang="en-US" altLang="ja-JP" sz="2000" dirty="0" smtClean="0"/>
              <a:t>CA</a:t>
            </a:r>
            <a:r>
              <a:rPr lang="en-US" altLang="ja-JP" sz="2000" dirty="0"/>
              <a:t>: </a:t>
            </a:r>
            <a:r>
              <a:rPr lang="en-US" altLang="ja-JP" sz="2000" i="1" dirty="0"/>
              <a:t>F</a:t>
            </a:r>
            <a:r>
              <a:rPr lang="en-US" altLang="ja-JP" sz="2000" dirty="0"/>
              <a:t>(2,64) = </a:t>
            </a:r>
            <a:r>
              <a:rPr lang="en-US" altLang="ja-JP" sz="2000" dirty="0" smtClean="0"/>
              <a:t>57.3, </a:t>
            </a:r>
            <a:r>
              <a:rPr lang="en-US" altLang="ja-JP" sz="2000" i="1" dirty="0"/>
              <a:t>p</a:t>
            </a:r>
            <a:r>
              <a:rPr lang="en-US" altLang="ja-JP" sz="2000" dirty="0"/>
              <a:t>&lt;.</a:t>
            </a:r>
            <a:r>
              <a:rPr lang="en-US" altLang="ja-JP" sz="2000" dirty="0" smtClean="0"/>
              <a:t>001).</a:t>
            </a:r>
            <a:endParaRPr lang="ja-JP" altLang="ja-JP" sz="2000" dirty="0"/>
          </a:p>
        </p:txBody>
      </p:sp>
      <p:sp>
        <p:nvSpPr>
          <p:cNvPr id="27" name="テキスト ボックス 26"/>
          <p:cNvSpPr txBox="1"/>
          <p:nvPr/>
        </p:nvSpPr>
        <p:spPr>
          <a:xfrm>
            <a:off x="395536" y="4901098"/>
            <a:ext cx="8352928" cy="707886"/>
          </a:xfrm>
          <a:prstGeom prst="rect">
            <a:avLst/>
          </a:prstGeom>
          <a:noFill/>
        </p:spPr>
        <p:txBody>
          <a:bodyPr wrap="square" rtlCol="0">
            <a:spAutoFit/>
          </a:bodyPr>
          <a:lstStyle/>
          <a:p>
            <a:r>
              <a:rPr lang="ja-JP" altLang="en-US" sz="2000" dirty="0" smtClean="0"/>
              <a:t>・</a:t>
            </a:r>
            <a:r>
              <a:rPr lang="en-US" altLang="ja-JP" sz="2000" dirty="0" smtClean="0"/>
              <a:t>Significant interaction between group and period was found in NA and CA</a:t>
            </a:r>
          </a:p>
          <a:p>
            <a:pPr algn="r"/>
            <a:r>
              <a:rPr lang="en-US" altLang="ja-JP" sz="2000" dirty="0" smtClean="0"/>
              <a:t>(NA: </a:t>
            </a:r>
            <a:r>
              <a:rPr lang="en-US" altLang="ja-JP" sz="2000" i="1" dirty="0" smtClean="0"/>
              <a:t>F</a:t>
            </a:r>
            <a:r>
              <a:rPr lang="en-US" altLang="ja-JP" sz="2000" dirty="0" smtClean="0"/>
              <a:t>(6,90) </a:t>
            </a:r>
            <a:r>
              <a:rPr lang="en-US" altLang="ja-JP" sz="2000" dirty="0"/>
              <a:t>= </a:t>
            </a:r>
            <a:r>
              <a:rPr lang="en-US" altLang="ja-JP" sz="2000" dirty="0" smtClean="0"/>
              <a:t>8.26 </a:t>
            </a:r>
            <a:r>
              <a:rPr lang="en-US" altLang="ja-JP" sz="2000" dirty="0"/>
              <a:t>,</a:t>
            </a:r>
            <a:r>
              <a:rPr lang="en-US" altLang="ja-JP" sz="2000" i="1" dirty="0"/>
              <a:t>p</a:t>
            </a:r>
            <a:r>
              <a:rPr lang="en-US" altLang="ja-JP" sz="2000" dirty="0"/>
              <a:t>&lt;.001; </a:t>
            </a:r>
            <a:r>
              <a:rPr lang="en-US" altLang="ja-JP" sz="2000" dirty="0" smtClean="0"/>
              <a:t>CA: </a:t>
            </a:r>
            <a:r>
              <a:rPr lang="en-US" altLang="ja-JP" sz="2000" i="1" dirty="0" smtClean="0"/>
              <a:t>F</a:t>
            </a:r>
            <a:r>
              <a:rPr lang="en-US" altLang="ja-JP" sz="2000" dirty="0" smtClean="0"/>
              <a:t>(6,90)=1.02, </a:t>
            </a:r>
            <a:r>
              <a:rPr lang="en-US" altLang="ja-JP" sz="2000" i="1" dirty="0" err="1" smtClean="0"/>
              <a:t>n.s</a:t>
            </a:r>
            <a:r>
              <a:rPr lang="en-US" altLang="ja-JP" sz="2000" i="1" dirty="0" smtClean="0"/>
              <a:t>.</a:t>
            </a:r>
            <a:r>
              <a:rPr lang="en-US" altLang="ja-JP" sz="2000" dirty="0" smtClean="0"/>
              <a:t>).</a:t>
            </a:r>
          </a:p>
        </p:txBody>
      </p:sp>
      <p:sp>
        <p:nvSpPr>
          <p:cNvPr id="28" name="テキスト ボックス 27"/>
          <p:cNvSpPr txBox="1"/>
          <p:nvPr/>
        </p:nvSpPr>
        <p:spPr>
          <a:xfrm>
            <a:off x="395536" y="5765194"/>
            <a:ext cx="8352928" cy="400110"/>
          </a:xfrm>
          <a:prstGeom prst="rect">
            <a:avLst/>
          </a:prstGeom>
          <a:noFill/>
        </p:spPr>
        <p:txBody>
          <a:bodyPr wrap="square" rtlCol="0">
            <a:spAutoFit/>
          </a:bodyPr>
          <a:lstStyle/>
          <a:p>
            <a:r>
              <a:rPr lang="ja-JP" altLang="en-US" sz="2000" dirty="0" smtClean="0"/>
              <a:t>・</a:t>
            </a:r>
            <a:r>
              <a:rPr lang="en-US" altLang="ja-JP" sz="2000" dirty="0"/>
              <a:t>Significant simple effects of period were found for all groups in NA and CA.</a:t>
            </a:r>
            <a:endParaRPr lang="ja-JP" altLang="ja-JP" sz="2000" dirty="0"/>
          </a:p>
        </p:txBody>
      </p:sp>
      <p:sp>
        <p:nvSpPr>
          <p:cNvPr id="22" name="Text Box 21"/>
          <p:cNvSpPr txBox="1">
            <a:spLocks noChangeArrowheads="1"/>
          </p:cNvSpPr>
          <p:nvPr/>
        </p:nvSpPr>
        <p:spPr bwMode="auto">
          <a:xfrm>
            <a:off x="510676" y="3265239"/>
            <a:ext cx="823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400" dirty="0" smtClean="0">
                <a:latin typeface="Calibri" pitchFamily="34" charset="0"/>
                <a:cs typeface="Calibri" pitchFamily="34" charset="0"/>
              </a:rPr>
              <a:t>Figure 2-10</a:t>
            </a:r>
            <a:r>
              <a:rPr lang="en-US" altLang="ja-JP" sz="1400" dirty="0">
                <a:latin typeface="Calibri" pitchFamily="34" charset="0"/>
                <a:cs typeface="Calibri" pitchFamily="34" charset="0"/>
              </a:rPr>
              <a:t>. Mean </a:t>
            </a:r>
            <a:r>
              <a:rPr lang="en-US" altLang="ja-JP" sz="1400" dirty="0" smtClean="0">
                <a:latin typeface="Calibri" pitchFamily="34" charset="0"/>
                <a:cs typeface="Calibri" pitchFamily="34" charset="0"/>
              </a:rPr>
              <a:t>score </a:t>
            </a:r>
            <a:r>
              <a:rPr lang="en-US" altLang="ja-JP" sz="1400" dirty="0">
                <a:latin typeface="Calibri" pitchFamily="34" charset="0"/>
                <a:cs typeface="Calibri" pitchFamily="34" charset="0"/>
              </a:rPr>
              <a:t>of general affect scale for each condition.</a:t>
            </a:r>
            <a:endParaRPr lang="ja-JP" altLang="en-US" sz="1400" dirty="0">
              <a:latin typeface="Calibri" pitchFamily="34" charset="0"/>
              <a:cs typeface="Calibri" pitchFamily="34" charset="0"/>
            </a:endParaRPr>
          </a:p>
        </p:txBody>
      </p:sp>
      <p:grpSp>
        <p:nvGrpSpPr>
          <p:cNvPr id="23" name="グループ化 22"/>
          <p:cNvGrpSpPr/>
          <p:nvPr/>
        </p:nvGrpSpPr>
        <p:grpSpPr>
          <a:xfrm>
            <a:off x="2381024" y="1240907"/>
            <a:ext cx="682410" cy="638159"/>
            <a:chOff x="5617782" y="1727305"/>
            <a:chExt cx="682410" cy="638159"/>
          </a:xfrm>
        </p:grpSpPr>
        <p:sp>
          <p:nvSpPr>
            <p:cNvPr id="24" name="正方形/長方形 23"/>
            <p:cNvSpPr/>
            <p:nvPr/>
          </p:nvSpPr>
          <p:spPr>
            <a:xfrm>
              <a:off x="5625929" y="1804341"/>
              <a:ext cx="674263" cy="489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617782" y="1727305"/>
              <a:ext cx="481222" cy="246221"/>
            </a:xfrm>
            <a:prstGeom prst="rect">
              <a:avLst/>
            </a:prstGeom>
            <a:noFill/>
          </p:spPr>
          <p:txBody>
            <a:bodyPr wrap="none" rtlCol="0">
              <a:spAutoFit/>
            </a:bodyPr>
            <a:lstStyle/>
            <a:p>
              <a:r>
                <a:rPr kumimoji="1" lang="en-US" altLang="ja-JP" sz="1000" dirty="0" smtClean="0"/>
                <a:t>VG     </a:t>
              </a:r>
              <a:endParaRPr kumimoji="1" lang="ja-JP" altLang="en-US" sz="1000" dirty="0"/>
            </a:p>
          </p:txBody>
        </p:sp>
        <p:sp>
          <p:nvSpPr>
            <p:cNvPr id="30" name="テキスト ボックス 29"/>
            <p:cNvSpPr txBox="1"/>
            <p:nvPr/>
          </p:nvSpPr>
          <p:spPr>
            <a:xfrm>
              <a:off x="5617782" y="1916832"/>
              <a:ext cx="365806" cy="246221"/>
            </a:xfrm>
            <a:prstGeom prst="rect">
              <a:avLst/>
            </a:prstGeom>
            <a:noFill/>
          </p:spPr>
          <p:txBody>
            <a:bodyPr wrap="none" rtlCol="0">
              <a:spAutoFit/>
            </a:bodyPr>
            <a:lstStyle/>
            <a:p>
              <a:r>
                <a:rPr kumimoji="1" lang="en-US" altLang="ja-JP" sz="1000" dirty="0" smtClean="0"/>
                <a:t>MV</a:t>
              </a:r>
              <a:endParaRPr kumimoji="1" lang="ja-JP" altLang="en-US" sz="1000" dirty="0"/>
            </a:p>
          </p:txBody>
        </p:sp>
        <p:sp>
          <p:nvSpPr>
            <p:cNvPr id="31" name="テキスト ボックス 30"/>
            <p:cNvSpPr txBox="1"/>
            <p:nvPr/>
          </p:nvSpPr>
          <p:spPr>
            <a:xfrm>
              <a:off x="5617782" y="2119243"/>
              <a:ext cx="320922" cy="246221"/>
            </a:xfrm>
            <a:prstGeom prst="rect">
              <a:avLst/>
            </a:prstGeom>
            <a:noFill/>
          </p:spPr>
          <p:txBody>
            <a:bodyPr wrap="none" rtlCol="0">
              <a:spAutoFit/>
            </a:bodyPr>
            <a:lstStyle/>
            <a:p>
              <a:r>
                <a:rPr kumimoji="1" lang="en-US" altLang="ja-JP" sz="1000" dirty="0" smtClean="0"/>
                <a:t>BP</a:t>
              </a:r>
              <a:endParaRPr kumimoji="1" lang="ja-JP" altLang="en-US" sz="1000" dirty="0"/>
            </a:p>
          </p:txBody>
        </p:sp>
      </p:grpSp>
      <p:grpSp>
        <p:nvGrpSpPr>
          <p:cNvPr id="32" name="グループ化 31"/>
          <p:cNvGrpSpPr/>
          <p:nvPr/>
        </p:nvGrpSpPr>
        <p:grpSpPr>
          <a:xfrm>
            <a:off x="5165450" y="1230094"/>
            <a:ext cx="682410" cy="638159"/>
            <a:chOff x="5617782" y="1727305"/>
            <a:chExt cx="682410" cy="638159"/>
          </a:xfrm>
        </p:grpSpPr>
        <p:sp>
          <p:nvSpPr>
            <p:cNvPr id="33" name="正方形/長方形 32"/>
            <p:cNvSpPr/>
            <p:nvPr/>
          </p:nvSpPr>
          <p:spPr>
            <a:xfrm>
              <a:off x="5625929" y="1804341"/>
              <a:ext cx="674263" cy="489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617782" y="1727305"/>
              <a:ext cx="481222" cy="246221"/>
            </a:xfrm>
            <a:prstGeom prst="rect">
              <a:avLst/>
            </a:prstGeom>
            <a:noFill/>
          </p:spPr>
          <p:txBody>
            <a:bodyPr wrap="none" rtlCol="0">
              <a:spAutoFit/>
            </a:bodyPr>
            <a:lstStyle/>
            <a:p>
              <a:r>
                <a:rPr kumimoji="1" lang="en-US" altLang="ja-JP" sz="1000" dirty="0" smtClean="0"/>
                <a:t>VG     </a:t>
              </a:r>
              <a:endParaRPr kumimoji="1" lang="ja-JP" altLang="en-US" sz="1000" dirty="0"/>
            </a:p>
          </p:txBody>
        </p:sp>
        <p:sp>
          <p:nvSpPr>
            <p:cNvPr id="35" name="テキスト ボックス 34"/>
            <p:cNvSpPr txBox="1"/>
            <p:nvPr/>
          </p:nvSpPr>
          <p:spPr>
            <a:xfrm>
              <a:off x="5617782" y="1916832"/>
              <a:ext cx="365806" cy="246221"/>
            </a:xfrm>
            <a:prstGeom prst="rect">
              <a:avLst/>
            </a:prstGeom>
            <a:noFill/>
          </p:spPr>
          <p:txBody>
            <a:bodyPr wrap="none" rtlCol="0">
              <a:spAutoFit/>
            </a:bodyPr>
            <a:lstStyle/>
            <a:p>
              <a:r>
                <a:rPr kumimoji="1" lang="en-US" altLang="ja-JP" sz="1000" dirty="0" smtClean="0"/>
                <a:t>MV</a:t>
              </a:r>
              <a:endParaRPr kumimoji="1" lang="ja-JP" altLang="en-US" sz="1000" dirty="0"/>
            </a:p>
          </p:txBody>
        </p:sp>
        <p:sp>
          <p:nvSpPr>
            <p:cNvPr id="36" name="テキスト ボックス 35"/>
            <p:cNvSpPr txBox="1"/>
            <p:nvPr/>
          </p:nvSpPr>
          <p:spPr>
            <a:xfrm>
              <a:off x="5617782" y="2119243"/>
              <a:ext cx="320922" cy="246221"/>
            </a:xfrm>
            <a:prstGeom prst="rect">
              <a:avLst/>
            </a:prstGeom>
            <a:noFill/>
          </p:spPr>
          <p:txBody>
            <a:bodyPr wrap="none" rtlCol="0">
              <a:spAutoFit/>
            </a:bodyPr>
            <a:lstStyle/>
            <a:p>
              <a:r>
                <a:rPr kumimoji="1" lang="en-US" altLang="ja-JP" sz="1000" dirty="0" smtClean="0"/>
                <a:t>BP</a:t>
              </a:r>
              <a:endParaRPr kumimoji="1" lang="ja-JP" altLang="en-US" sz="1000" dirty="0"/>
            </a:p>
          </p:txBody>
        </p:sp>
      </p:grpSp>
      <p:grpSp>
        <p:nvGrpSpPr>
          <p:cNvPr id="37" name="グループ化 36"/>
          <p:cNvGrpSpPr/>
          <p:nvPr/>
        </p:nvGrpSpPr>
        <p:grpSpPr>
          <a:xfrm>
            <a:off x="7121550" y="1120368"/>
            <a:ext cx="682410" cy="638159"/>
            <a:chOff x="5617782" y="1727305"/>
            <a:chExt cx="682410" cy="638159"/>
          </a:xfrm>
        </p:grpSpPr>
        <p:sp>
          <p:nvSpPr>
            <p:cNvPr id="38" name="正方形/長方形 37"/>
            <p:cNvSpPr/>
            <p:nvPr/>
          </p:nvSpPr>
          <p:spPr>
            <a:xfrm>
              <a:off x="5625929" y="1804341"/>
              <a:ext cx="674263" cy="489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617782" y="1727305"/>
              <a:ext cx="481222" cy="246221"/>
            </a:xfrm>
            <a:prstGeom prst="rect">
              <a:avLst/>
            </a:prstGeom>
            <a:noFill/>
          </p:spPr>
          <p:txBody>
            <a:bodyPr wrap="none" rtlCol="0">
              <a:spAutoFit/>
            </a:bodyPr>
            <a:lstStyle/>
            <a:p>
              <a:r>
                <a:rPr kumimoji="1" lang="en-US" altLang="ja-JP" sz="1000" dirty="0" smtClean="0"/>
                <a:t>VG     </a:t>
              </a:r>
              <a:endParaRPr kumimoji="1" lang="ja-JP" altLang="en-US" sz="1000" dirty="0"/>
            </a:p>
          </p:txBody>
        </p:sp>
        <p:sp>
          <p:nvSpPr>
            <p:cNvPr id="40" name="テキスト ボックス 39"/>
            <p:cNvSpPr txBox="1"/>
            <p:nvPr/>
          </p:nvSpPr>
          <p:spPr>
            <a:xfrm>
              <a:off x="5617782" y="1916832"/>
              <a:ext cx="365806" cy="246221"/>
            </a:xfrm>
            <a:prstGeom prst="rect">
              <a:avLst/>
            </a:prstGeom>
            <a:noFill/>
          </p:spPr>
          <p:txBody>
            <a:bodyPr wrap="none" rtlCol="0">
              <a:spAutoFit/>
            </a:bodyPr>
            <a:lstStyle/>
            <a:p>
              <a:r>
                <a:rPr kumimoji="1" lang="en-US" altLang="ja-JP" sz="1000" dirty="0" smtClean="0"/>
                <a:t>MV</a:t>
              </a:r>
              <a:endParaRPr kumimoji="1" lang="ja-JP" altLang="en-US" sz="1000" dirty="0"/>
            </a:p>
          </p:txBody>
        </p:sp>
        <p:sp>
          <p:nvSpPr>
            <p:cNvPr id="41" name="テキスト ボックス 40"/>
            <p:cNvSpPr txBox="1"/>
            <p:nvPr/>
          </p:nvSpPr>
          <p:spPr>
            <a:xfrm>
              <a:off x="5617782" y="2119243"/>
              <a:ext cx="320922" cy="246221"/>
            </a:xfrm>
            <a:prstGeom prst="rect">
              <a:avLst/>
            </a:prstGeom>
            <a:noFill/>
          </p:spPr>
          <p:txBody>
            <a:bodyPr wrap="none" rtlCol="0">
              <a:spAutoFit/>
            </a:bodyPr>
            <a:lstStyle/>
            <a:p>
              <a:r>
                <a:rPr kumimoji="1" lang="en-US" altLang="ja-JP" sz="1000" dirty="0" smtClean="0"/>
                <a:t>BP</a:t>
              </a:r>
              <a:endParaRPr kumimoji="1" lang="ja-JP" altLang="en-US" sz="1000" dirty="0"/>
            </a:p>
          </p:txBody>
        </p:sp>
      </p:grpSp>
    </p:spTree>
    <p:extLst>
      <p:ext uri="{BB962C8B-B14F-4D97-AF65-F5344CB8AC3E}">
        <p14:creationId xmlns:p14="http://schemas.microsoft.com/office/powerpoint/2010/main" val="4032551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
          <p:cNvSpPr txBox="1">
            <a:spLocks noChangeArrowheads="1"/>
          </p:cNvSpPr>
          <p:nvPr/>
        </p:nvSpPr>
        <p:spPr bwMode="auto">
          <a:xfrm>
            <a:off x="142844" y="142852"/>
            <a:ext cx="1491114" cy="461665"/>
          </a:xfrm>
          <a:prstGeom prst="rect">
            <a:avLst/>
          </a:prstGeom>
          <a:noFill/>
          <a:ln w="9525">
            <a:noFill/>
            <a:miter lim="800000"/>
            <a:headEnd/>
            <a:tailEnd/>
          </a:ln>
        </p:spPr>
        <p:txBody>
          <a:bodyPr wrap="none">
            <a:spAutoFit/>
          </a:bodyPr>
          <a:lstStyle/>
          <a:p>
            <a:r>
              <a:rPr lang="en-US" altLang="ja-JP" sz="2400" dirty="0" smtClean="0">
                <a:latin typeface="+mj-lt"/>
                <a:ea typeface="HGP創英角ｺﾞｼｯｸUB" pitchFamily="50" charset="-128"/>
              </a:rPr>
              <a:t>Discussion</a:t>
            </a:r>
            <a:endParaRPr lang="ja-JP" altLang="en-US" sz="2400" dirty="0">
              <a:latin typeface="+mj-lt"/>
              <a:ea typeface="HGP創英角ｺﾞｼｯｸUB" pitchFamily="50" charset="-128"/>
            </a:endParaRPr>
          </a:p>
        </p:txBody>
      </p:sp>
      <p:sp>
        <p:nvSpPr>
          <p:cNvPr id="5" name="テキスト ボックス 4"/>
          <p:cNvSpPr txBox="1"/>
          <p:nvPr/>
        </p:nvSpPr>
        <p:spPr>
          <a:xfrm>
            <a:off x="1115616" y="2670011"/>
            <a:ext cx="7344816" cy="830997"/>
          </a:xfrm>
          <a:prstGeom prst="rect">
            <a:avLst/>
          </a:prstGeom>
          <a:noFill/>
        </p:spPr>
        <p:txBody>
          <a:bodyPr wrap="square" rtlCol="0">
            <a:spAutoFit/>
          </a:bodyPr>
          <a:lstStyle/>
          <a:p>
            <a:pPr marL="180975" indent="-180975" algn="just"/>
            <a:r>
              <a:rPr lang="en-US" altLang="ja-JP" sz="2400" dirty="0" smtClean="0"/>
              <a:t>-&gt; Physiological changes mainly </a:t>
            </a:r>
            <a:r>
              <a:rPr lang="en-US" altLang="ja-JP" sz="2400" dirty="0"/>
              <a:t>induced by its active coping </a:t>
            </a:r>
            <a:r>
              <a:rPr lang="en-US" altLang="ja-JP" sz="2400" dirty="0" smtClean="0"/>
              <a:t>process?</a:t>
            </a:r>
            <a:endParaRPr kumimoji="1" lang="en-US" altLang="ja-JP" sz="2400" dirty="0" smtClean="0"/>
          </a:p>
        </p:txBody>
      </p:sp>
      <p:sp>
        <p:nvSpPr>
          <p:cNvPr id="2" name="正方形/長方形 1"/>
          <p:cNvSpPr/>
          <p:nvPr/>
        </p:nvSpPr>
        <p:spPr>
          <a:xfrm>
            <a:off x="467544" y="692696"/>
            <a:ext cx="7920880" cy="830997"/>
          </a:xfrm>
          <a:prstGeom prst="rect">
            <a:avLst/>
          </a:prstGeom>
        </p:spPr>
        <p:txBody>
          <a:bodyPr wrap="square">
            <a:spAutoFit/>
          </a:bodyPr>
          <a:lstStyle/>
          <a:p>
            <a:r>
              <a:rPr lang="ja-JP" altLang="en-US" sz="2400" dirty="0"/>
              <a:t>・</a:t>
            </a:r>
            <a:r>
              <a:rPr lang="en-US" altLang="ja-JP" sz="2400" dirty="0" smtClean="0"/>
              <a:t>In </a:t>
            </a:r>
            <a:r>
              <a:rPr lang="en-US" altLang="ja-JP" sz="2400" dirty="0"/>
              <a:t>general, physiological changes of the MV group were fairly modest compared with those of the VG </a:t>
            </a:r>
            <a:r>
              <a:rPr lang="en-US" altLang="ja-JP" sz="2400" dirty="0" smtClean="0"/>
              <a:t>group.</a:t>
            </a:r>
            <a:endParaRPr lang="ja-JP" altLang="en-US" sz="2400" dirty="0"/>
          </a:p>
        </p:txBody>
      </p:sp>
      <p:sp>
        <p:nvSpPr>
          <p:cNvPr id="10" name="テキスト ボックス 9"/>
          <p:cNvSpPr txBox="1"/>
          <p:nvPr/>
        </p:nvSpPr>
        <p:spPr>
          <a:xfrm>
            <a:off x="435213" y="1661899"/>
            <a:ext cx="8496944" cy="830997"/>
          </a:xfrm>
          <a:prstGeom prst="rect">
            <a:avLst/>
          </a:prstGeom>
          <a:noFill/>
        </p:spPr>
        <p:txBody>
          <a:bodyPr wrap="square" rtlCol="0">
            <a:spAutoFit/>
          </a:bodyPr>
          <a:lstStyle/>
          <a:p>
            <a:r>
              <a:rPr lang="ja-JP" altLang="en-US" sz="2400" dirty="0"/>
              <a:t>・</a:t>
            </a:r>
            <a:r>
              <a:rPr lang="en-US" altLang="ja-JP" sz="2400" dirty="0" smtClean="0"/>
              <a:t>The </a:t>
            </a:r>
            <a:r>
              <a:rPr lang="en-US" altLang="ja-JP" sz="2400" dirty="0"/>
              <a:t>BP group showed no significant physiological change despite their considerable body movement.</a:t>
            </a:r>
            <a:endParaRPr lang="ja-JP" altLang="ja-JP" sz="2400" dirty="0"/>
          </a:p>
        </p:txBody>
      </p:sp>
      <p:grpSp>
        <p:nvGrpSpPr>
          <p:cNvPr id="9" name="グループ化 8"/>
          <p:cNvGrpSpPr/>
          <p:nvPr/>
        </p:nvGrpSpPr>
        <p:grpSpPr>
          <a:xfrm>
            <a:off x="931822" y="3971410"/>
            <a:ext cx="3328346" cy="2161406"/>
            <a:chOff x="643790" y="4120877"/>
            <a:chExt cx="3328346" cy="2161406"/>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22411" y="4120877"/>
              <a:ext cx="3039963" cy="216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円/楕円 14"/>
            <p:cNvSpPr/>
            <p:nvPr/>
          </p:nvSpPr>
          <p:spPr>
            <a:xfrm>
              <a:off x="2775620" y="4627509"/>
              <a:ext cx="1196516" cy="612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t>Body</a:t>
              </a:r>
            </a:p>
            <a:p>
              <a:pPr algn="ctr"/>
              <a:r>
                <a:rPr lang="en-US" altLang="ja-JP" sz="1100" dirty="0" smtClean="0"/>
                <a:t>movement</a:t>
              </a:r>
              <a:endParaRPr lang="en-US" altLang="ja-JP" sz="1200" dirty="0"/>
            </a:p>
          </p:txBody>
        </p:sp>
        <p:sp>
          <p:nvSpPr>
            <p:cNvPr id="16" name="円/楕円 15"/>
            <p:cNvSpPr/>
            <p:nvPr/>
          </p:nvSpPr>
          <p:spPr>
            <a:xfrm>
              <a:off x="643790" y="4969743"/>
              <a:ext cx="154817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Active Coping</a:t>
              </a:r>
            </a:p>
          </p:txBody>
        </p:sp>
      </p:grpSp>
      <p:grpSp>
        <p:nvGrpSpPr>
          <p:cNvPr id="21" name="グループ化 20"/>
          <p:cNvGrpSpPr/>
          <p:nvPr/>
        </p:nvGrpSpPr>
        <p:grpSpPr>
          <a:xfrm>
            <a:off x="5052256" y="3927605"/>
            <a:ext cx="3250933" cy="2161406"/>
            <a:chOff x="5413902" y="4077072"/>
            <a:chExt cx="3250933" cy="2161406"/>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077072"/>
              <a:ext cx="2946690" cy="216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円/楕円 17"/>
            <p:cNvSpPr/>
            <p:nvPr/>
          </p:nvSpPr>
          <p:spPr>
            <a:xfrm>
              <a:off x="5413902" y="4588454"/>
              <a:ext cx="1196516" cy="612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t>Active</a:t>
              </a:r>
            </a:p>
            <a:p>
              <a:pPr algn="ctr"/>
              <a:r>
                <a:rPr lang="en-US" altLang="ja-JP" sz="1100" dirty="0" smtClean="0"/>
                <a:t>Coping</a:t>
              </a:r>
              <a:endParaRPr lang="en-US" altLang="ja-JP" sz="1200" dirty="0"/>
            </a:p>
          </p:txBody>
        </p:sp>
        <p:sp>
          <p:nvSpPr>
            <p:cNvPr id="19" name="円/楕円 18"/>
            <p:cNvSpPr/>
            <p:nvPr/>
          </p:nvSpPr>
          <p:spPr>
            <a:xfrm>
              <a:off x="7116663" y="4936579"/>
              <a:ext cx="154817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t>Body</a:t>
              </a:r>
            </a:p>
            <a:p>
              <a:pPr algn="ctr"/>
              <a:r>
                <a:rPr lang="en-US" altLang="ja-JP" sz="1600" dirty="0" smtClean="0"/>
                <a:t>movement</a:t>
              </a:r>
              <a:endParaRPr lang="en-US" altLang="ja-JP" sz="1600" dirty="0"/>
            </a:p>
          </p:txBody>
        </p:sp>
      </p:grpSp>
      <p:pic>
        <p:nvPicPr>
          <p:cNvPr id="23" name="Picture 2" descr="http://108zenbooks.files.wordpress.com/2009/12/enso_21.gif"/>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000000">
            <a:off x="878174" y="3886433"/>
            <a:ext cx="2528560" cy="260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6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21"/>
                                        </p:tgtEl>
                                        <p:attrNameLst>
                                          <p:attrName>ppt_w</p:attrName>
                                        </p:attrNameLst>
                                      </p:cBhvr>
                                      <p:tavLst>
                                        <p:tav tm="0">
                                          <p:val>
                                            <p:strVal val="ppt_w"/>
                                          </p:val>
                                        </p:tav>
                                        <p:tav tm="100000">
                                          <p:val>
                                            <p:fltVal val="0"/>
                                          </p:val>
                                        </p:tav>
                                      </p:tavLst>
                                    </p:anim>
                                    <p:anim calcmode="lin" valueType="num">
                                      <p:cBhvr>
                                        <p:cTn id="7" dur="1000"/>
                                        <p:tgtEl>
                                          <p:spTgt spid="21"/>
                                        </p:tgtEl>
                                        <p:attrNameLst>
                                          <p:attrName>ppt_h</p:attrName>
                                        </p:attrNameLst>
                                      </p:cBhvr>
                                      <p:tavLst>
                                        <p:tav tm="0">
                                          <p:val>
                                            <p:strVal val="ppt_h"/>
                                          </p:val>
                                        </p:tav>
                                        <p:tav tm="100000">
                                          <p:val>
                                            <p:fltVal val="0"/>
                                          </p:val>
                                        </p:tav>
                                      </p:tavLst>
                                    </p:anim>
                                    <p:anim calcmode="lin" valueType="num">
                                      <p:cBhvr>
                                        <p:cTn id="8" dur="1000"/>
                                        <p:tgtEl>
                                          <p:spTgt spid="21"/>
                                        </p:tgtEl>
                                        <p:attrNameLst>
                                          <p:attrName>style.rotation</p:attrName>
                                        </p:attrNameLst>
                                      </p:cBhvr>
                                      <p:tavLst>
                                        <p:tav tm="0">
                                          <p:val>
                                            <p:fltVal val="0"/>
                                          </p:val>
                                        </p:tav>
                                        <p:tav tm="100000">
                                          <p:val>
                                            <p:fltVal val="90"/>
                                          </p:val>
                                        </p:tav>
                                      </p:tavLst>
                                    </p:anim>
                                    <p:animEffect transition="out" filter="fade">
                                      <p:cBhvr>
                                        <p:cTn id="9" dur="1000"/>
                                        <p:tgtEl>
                                          <p:spTgt spid="21"/>
                                        </p:tgtEl>
                                      </p:cBhvr>
                                    </p:animEffect>
                                    <p:set>
                                      <p:cBhvr>
                                        <p:cTn id="10" dur="1" fill="hold">
                                          <p:stCondLst>
                                            <p:cond delay="999"/>
                                          </p:stCondLst>
                                        </p:cTn>
                                        <p:tgtEl>
                                          <p:spTgt spid="21"/>
                                        </p:tgtEl>
                                        <p:attrNameLst>
                                          <p:attrName>style.visibility</p:attrName>
                                        </p:attrNameLst>
                                      </p:cBhvr>
                                      <p:to>
                                        <p:strVal val="hidden"/>
                                      </p:to>
                                    </p:set>
                                  </p:childTnLst>
                                </p:cTn>
                              </p:par>
                              <p:par>
                                <p:cTn id="11" presetID="21" presetClass="entr" presetSubtype="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
          <p:cNvSpPr txBox="1">
            <a:spLocks noChangeArrowheads="1"/>
          </p:cNvSpPr>
          <p:nvPr/>
        </p:nvSpPr>
        <p:spPr bwMode="auto">
          <a:xfrm>
            <a:off x="142844" y="142852"/>
            <a:ext cx="1491114" cy="461665"/>
          </a:xfrm>
          <a:prstGeom prst="rect">
            <a:avLst/>
          </a:prstGeom>
          <a:noFill/>
          <a:ln w="9525">
            <a:noFill/>
            <a:miter lim="800000"/>
            <a:headEnd/>
            <a:tailEnd/>
          </a:ln>
        </p:spPr>
        <p:txBody>
          <a:bodyPr wrap="none">
            <a:spAutoFit/>
          </a:bodyPr>
          <a:lstStyle/>
          <a:p>
            <a:r>
              <a:rPr lang="en-US" altLang="ja-JP" sz="2400" dirty="0" smtClean="0">
                <a:latin typeface="+mj-lt"/>
                <a:ea typeface="HGP創英角ｺﾞｼｯｸUB" pitchFamily="50" charset="-128"/>
              </a:rPr>
              <a:t>Discussion</a:t>
            </a:r>
            <a:endParaRPr lang="ja-JP" altLang="en-US" sz="2400" dirty="0">
              <a:latin typeface="+mj-lt"/>
              <a:ea typeface="HGP創英角ｺﾞｼｯｸUB" pitchFamily="50" charset="-128"/>
            </a:endParaRPr>
          </a:p>
        </p:txBody>
      </p:sp>
      <p:sp>
        <p:nvSpPr>
          <p:cNvPr id="6" name="テキスト ボックス 5"/>
          <p:cNvSpPr txBox="1"/>
          <p:nvPr/>
        </p:nvSpPr>
        <p:spPr>
          <a:xfrm>
            <a:off x="1115616" y="1589891"/>
            <a:ext cx="7344816" cy="830997"/>
          </a:xfrm>
          <a:prstGeom prst="rect">
            <a:avLst/>
          </a:prstGeom>
          <a:noFill/>
        </p:spPr>
        <p:txBody>
          <a:bodyPr wrap="square" rtlCol="0">
            <a:spAutoFit/>
          </a:bodyPr>
          <a:lstStyle/>
          <a:p>
            <a:pPr marL="180975" indent="-180975" algn="just"/>
            <a:r>
              <a:rPr lang="en-US" altLang="ja-JP" sz="2400" dirty="0" smtClean="0"/>
              <a:t>-&gt; </a:t>
            </a:r>
            <a:r>
              <a:rPr lang="en-US" altLang="ja-JP" sz="2400" dirty="0"/>
              <a:t>Possibility of the occurrence of a highly immersive state of fight or flight.</a:t>
            </a:r>
            <a:endParaRPr kumimoji="1" lang="en-US" altLang="ja-JP" sz="2400" dirty="0" smtClean="0"/>
          </a:p>
        </p:txBody>
      </p:sp>
      <p:sp>
        <p:nvSpPr>
          <p:cNvPr id="11" name="テキスト ボックス 10"/>
          <p:cNvSpPr txBox="1"/>
          <p:nvPr/>
        </p:nvSpPr>
        <p:spPr>
          <a:xfrm>
            <a:off x="539552" y="548680"/>
            <a:ext cx="8352928" cy="830997"/>
          </a:xfrm>
          <a:prstGeom prst="rect">
            <a:avLst/>
          </a:prstGeom>
          <a:noFill/>
        </p:spPr>
        <p:txBody>
          <a:bodyPr wrap="square" rtlCol="0">
            <a:spAutoFit/>
          </a:bodyPr>
          <a:lstStyle/>
          <a:p>
            <a:r>
              <a:rPr lang="ja-JP" altLang="en-US" sz="2400" dirty="0"/>
              <a:t>・</a:t>
            </a:r>
            <a:r>
              <a:rPr lang="en-US" altLang="ja-JP" sz="2400" dirty="0"/>
              <a:t>The CO increases and the TPR decrease in the VG group were similar to the reaction during physical activity.</a:t>
            </a:r>
            <a:endParaRPr kumimoji="1" lang="en-US" altLang="ja-JP" sz="2400" dirty="0"/>
          </a:p>
        </p:txBody>
      </p:sp>
      <p:sp>
        <p:nvSpPr>
          <p:cNvPr id="12" name="テキスト ボックス 11"/>
          <p:cNvSpPr txBox="1"/>
          <p:nvPr/>
        </p:nvSpPr>
        <p:spPr>
          <a:xfrm>
            <a:off x="611560" y="2453987"/>
            <a:ext cx="8352928" cy="830997"/>
          </a:xfrm>
          <a:prstGeom prst="rect">
            <a:avLst/>
          </a:prstGeom>
          <a:noFill/>
        </p:spPr>
        <p:txBody>
          <a:bodyPr wrap="square" rtlCol="0">
            <a:spAutoFit/>
          </a:bodyPr>
          <a:lstStyle/>
          <a:p>
            <a:r>
              <a:rPr lang="ja-JP" altLang="en-US" sz="2400" dirty="0" smtClean="0"/>
              <a:t>・</a:t>
            </a:r>
            <a:r>
              <a:rPr lang="en-US" altLang="ja-JP" sz="2400" dirty="0"/>
              <a:t>Contrary to the VG group, the MV group indicated a slight TPR increase and HR deceleration.</a:t>
            </a:r>
            <a:endParaRPr kumimoji="1" lang="en-US" altLang="ja-JP" sz="2400" dirty="0"/>
          </a:p>
        </p:txBody>
      </p:sp>
      <p:sp>
        <p:nvSpPr>
          <p:cNvPr id="15" name="テキスト ボックス 14"/>
          <p:cNvSpPr txBox="1"/>
          <p:nvPr/>
        </p:nvSpPr>
        <p:spPr>
          <a:xfrm>
            <a:off x="755576" y="3246075"/>
            <a:ext cx="7776864" cy="830997"/>
          </a:xfrm>
          <a:prstGeom prst="rect">
            <a:avLst/>
          </a:prstGeom>
          <a:noFill/>
        </p:spPr>
        <p:txBody>
          <a:bodyPr wrap="square" rtlCol="0">
            <a:spAutoFit/>
          </a:bodyPr>
          <a:lstStyle/>
          <a:p>
            <a:pPr marL="180975" indent="-180975" algn="just"/>
            <a:r>
              <a:rPr lang="en-US" altLang="ja-JP" sz="2400" dirty="0" smtClean="0"/>
              <a:t>-&gt;</a:t>
            </a:r>
            <a:r>
              <a:rPr lang="ja-JP" altLang="en-US" sz="2400" dirty="0" smtClean="0"/>
              <a:t>　</a:t>
            </a:r>
            <a:r>
              <a:rPr lang="en-US" altLang="ja-JP" sz="2400" dirty="0" smtClean="0"/>
              <a:t>Hemodynamic regulation observed in the MV group was a responses commonly  found in </a:t>
            </a:r>
            <a:r>
              <a:rPr lang="en-US" altLang="ja-JP" sz="2400" dirty="0"/>
              <a:t>visual </a:t>
            </a:r>
            <a:r>
              <a:rPr lang="en-US" altLang="ja-JP" sz="2400" dirty="0" smtClean="0"/>
              <a:t>presentation tasks</a:t>
            </a:r>
            <a:r>
              <a:rPr lang="en-US" altLang="ja-JP" sz="2400" dirty="0" smtClean="0"/>
              <a:t>. </a:t>
            </a:r>
            <a:endParaRPr kumimoji="1" lang="en-US" altLang="ja-JP"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958" y="4588475"/>
            <a:ext cx="2468885" cy="193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617386"/>
            <a:ext cx="2707382" cy="190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573460" y="4033138"/>
            <a:ext cx="8560164" cy="307777"/>
          </a:xfrm>
          <a:prstGeom prst="rect">
            <a:avLst/>
          </a:prstGeom>
        </p:spPr>
        <p:txBody>
          <a:bodyPr wrap="none">
            <a:spAutoFit/>
          </a:bodyPr>
          <a:lstStyle/>
          <a:p>
            <a:r>
              <a:rPr lang="en-US" altLang="ja-JP" sz="1400" dirty="0" smtClean="0"/>
              <a:t>(</a:t>
            </a:r>
            <a:r>
              <a:rPr lang="en-US" altLang="ja-JP" sz="1400" dirty="0" err="1" smtClean="0"/>
              <a:t>Kasprowicz</a:t>
            </a:r>
            <a:r>
              <a:rPr lang="en-US" altLang="ja-JP" sz="1400" dirty="0"/>
              <a:t>, </a:t>
            </a:r>
            <a:r>
              <a:rPr lang="en-US" altLang="ja-JP" sz="1400" dirty="0" err="1"/>
              <a:t>Manuck</a:t>
            </a:r>
            <a:r>
              <a:rPr lang="en-US" altLang="ja-JP" sz="1400" dirty="0"/>
              <a:t>, </a:t>
            </a:r>
            <a:r>
              <a:rPr lang="en-US" altLang="ja-JP" sz="1400" dirty="0" err="1"/>
              <a:t>Malkoff</a:t>
            </a:r>
            <a:r>
              <a:rPr lang="en-US" altLang="ja-JP" sz="1400" dirty="0"/>
              <a:t> &amp; Krantz,1990; Sawada, Nagano, &amp; Tanaka, </a:t>
            </a:r>
            <a:r>
              <a:rPr lang="en-US" altLang="ja-JP" sz="1400" dirty="0" smtClean="0"/>
              <a:t>2002; </a:t>
            </a:r>
            <a:r>
              <a:rPr lang="en-US" altLang="ja-JP" sz="1400" dirty="0" err="1" smtClean="0"/>
              <a:t>Waldstein</a:t>
            </a:r>
            <a:r>
              <a:rPr lang="en-US" altLang="ja-JP" sz="1400" dirty="0"/>
              <a:t>, </a:t>
            </a:r>
            <a:r>
              <a:rPr lang="en-US" altLang="ja-JP" sz="1400" dirty="0" err="1"/>
              <a:t>Bachen</a:t>
            </a:r>
            <a:r>
              <a:rPr lang="en-US" altLang="ja-JP" sz="1400" dirty="0"/>
              <a:t> &amp; </a:t>
            </a:r>
            <a:r>
              <a:rPr lang="en-US" altLang="ja-JP" sz="1400" dirty="0" smtClean="0"/>
              <a:t>Manuck,1997)</a:t>
            </a:r>
            <a:endParaRPr lang="ja-JP" altLang="en-US" sz="1400" dirty="0"/>
          </a:p>
        </p:txBody>
      </p:sp>
      <p:sp>
        <p:nvSpPr>
          <p:cNvPr id="3" name="テキスト ボックス 2"/>
          <p:cNvSpPr txBox="1"/>
          <p:nvPr/>
        </p:nvSpPr>
        <p:spPr>
          <a:xfrm>
            <a:off x="755576" y="1282893"/>
            <a:ext cx="7992888" cy="307777"/>
          </a:xfrm>
          <a:prstGeom prst="rect">
            <a:avLst/>
          </a:prstGeom>
          <a:noFill/>
        </p:spPr>
        <p:txBody>
          <a:bodyPr wrap="square" rtlCol="0">
            <a:spAutoFit/>
          </a:bodyPr>
          <a:lstStyle/>
          <a:p>
            <a:r>
              <a:rPr lang="en-US" altLang="ja-JP" sz="1400" dirty="0" smtClean="0"/>
              <a:t>(</a:t>
            </a:r>
            <a:r>
              <a:rPr lang="en-US" altLang="ja-JP" sz="1400" dirty="0" err="1" smtClean="0"/>
              <a:t>Paulev</a:t>
            </a:r>
            <a:r>
              <a:rPr lang="en-US" altLang="ja-JP" sz="1400" dirty="0" smtClean="0"/>
              <a:t>, </a:t>
            </a:r>
            <a:r>
              <a:rPr lang="en-US" altLang="ja-JP" sz="1400" dirty="0" err="1" smtClean="0"/>
              <a:t>Jordal</a:t>
            </a:r>
            <a:r>
              <a:rPr lang="en-US" altLang="ja-JP" sz="1400" dirty="0" smtClean="0"/>
              <a:t>, </a:t>
            </a:r>
            <a:r>
              <a:rPr lang="en-US" altLang="ja-JP" sz="1400" dirty="0" err="1" smtClean="0"/>
              <a:t>Kristensen</a:t>
            </a:r>
            <a:r>
              <a:rPr lang="en-US" altLang="ja-JP" sz="1400" dirty="0" smtClean="0"/>
              <a:t>, </a:t>
            </a:r>
            <a:r>
              <a:rPr lang="en-US" altLang="ja-JP" sz="1400" dirty="0" err="1" smtClean="0"/>
              <a:t>Ladefoged</a:t>
            </a:r>
            <a:r>
              <a:rPr lang="en-US" altLang="ja-JP" sz="1400" dirty="0" smtClean="0"/>
              <a:t>, 1984; </a:t>
            </a:r>
            <a:r>
              <a:rPr lang="en-US" altLang="ja-JP" sz="1400" dirty="0" err="1"/>
              <a:t>Rueckert</a:t>
            </a:r>
            <a:r>
              <a:rPr lang="en-US" altLang="ja-JP" sz="1400" dirty="0" smtClean="0"/>
              <a:t>, </a:t>
            </a:r>
            <a:r>
              <a:rPr lang="en-US" altLang="ja-JP" sz="1400" dirty="0" err="1" smtClean="0"/>
              <a:t>Slane</a:t>
            </a:r>
            <a:r>
              <a:rPr lang="en-US" altLang="ja-JP" sz="1400" dirty="0" smtClean="0"/>
              <a:t>, Lillis, &amp; Hanson, 1996)</a:t>
            </a:r>
            <a:endParaRPr kumimoji="1" lang="ja-JP" altLang="en-US" sz="1400" dirty="0"/>
          </a:p>
        </p:txBody>
      </p:sp>
    </p:spTree>
    <p:extLst>
      <p:ext uri="{BB962C8B-B14F-4D97-AF65-F5344CB8AC3E}">
        <p14:creationId xmlns:p14="http://schemas.microsoft.com/office/powerpoint/2010/main" val="24704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75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out)">
                                      <p:cBhvr>
                                        <p:cTn id="12" dur="75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142844" y="142852"/>
            <a:ext cx="1491114" cy="461665"/>
          </a:xfrm>
          <a:prstGeom prst="rect">
            <a:avLst/>
          </a:prstGeom>
          <a:noFill/>
          <a:ln w="9525">
            <a:noFill/>
            <a:miter lim="800000"/>
            <a:headEnd/>
            <a:tailEnd/>
          </a:ln>
        </p:spPr>
        <p:txBody>
          <a:bodyPr wrap="none">
            <a:spAutoFit/>
          </a:bodyPr>
          <a:lstStyle/>
          <a:p>
            <a:r>
              <a:rPr lang="en-US" altLang="ja-JP" sz="2400" dirty="0" smtClean="0">
                <a:latin typeface="+mj-lt"/>
                <a:ea typeface="HGP創英角ｺﾞｼｯｸUB" pitchFamily="50" charset="-128"/>
              </a:rPr>
              <a:t>Discussion</a:t>
            </a:r>
            <a:endParaRPr lang="ja-JP" altLang="en-US" sz="2400" dirty="0">
              <a:latin typeface="+mj-lt"/>
              <a:ea typeface="HGP創英角ｺﾞｼｯｸUB" pitchFamily="50" charset="-128"/>
            </a:endParaRPr>
          </a:p>
        </p:txBody>
      </p:sp>
      <p:sp>
        <p:nvSpPr>
          <p:cNvPr id="5" name="正方形/長方形 4"/>
          <p:cNvSpPr/>
          <p:nvPr/>
        </p:nvSpPr>
        <p:spPr>
          <a:xfrm>
            <a:off x="395536" y="980728"/>
            <a:ext cx="7992888" cy="830997"/>
          </a:xfrm>
          <a:prstGeom prst="rect">
            <a:avLst/>
          </a:prstGeom>
        </p:spPr>
        <p:txBody>
          <a:bodyPr wrap="square">
            <a:spAutoFit/>
          </a:bodyPr>
          <a:lstStyle/>
          <a:p>
            <a:r>
              <a:rPr lang="ja-JP" altLang="en-US" sz="2400" dirty="0"/>
              <a:t>・</a:t>
            </a:r>
            <a:r>
              <a:rPr lang="en-US" altLang="ja-JP" sz="2400" dirty="0" smtClean="0"/>
              <a:t>Unlike </a:t>
            </a:r>
            <a:r>
              <a:rPr lang="en-US" altLang="ja-JP" sz="2400" dirty="0"/>
              <a:t>the physiological indices, </a:t>
            </a:r>
            <a:r>
              <a:rPr lang="en-US" altLang="ja-JP" sz="2400" dirty="0" smtClean="0"/>
              <a:t>the</a:t>
            </a:r>
            <a:r>
              <a:rPr lang="ja-JP" altLang="en-US" sz="2400" dirty="0"/>
              <a:t> </a:t>
            </a:r>
            <a:r>
              <a:rPr lang="en-US" altLang="ja-JP" sz="2400" dirty="0" smtClean="0"/>
              <a:t>differences in subjective </a:t>
            </a:r>
            <a:r>
              <a:rPr lang="en-US" altLang="ja-JP" sz="2400" dirty="0"/>
              <a:t>affect between the VG and MV groups were ambiguous. </a:t>
            </a:r>
            <a:endParaRPr lang="ja-JP" altLang="en-US" sz="2400" dirty="0"/>
          </a:p>
        </p:txBody>
      </p:sp>
      <p:sp>
        <p:nvSpPr>
          <p:cNvPr id="7" name="テキスト ボックス 6"/>
          <p:cNvSpPr txBox="1"/>
          <p:nvPr/>
        </p:nvSpPr>
        <p:spPr>
          <a:xfrm>
            <a:off x="1115616" y="1916832"/>
            <a:ext cx="7344816" cy="830997"/>
          </a:xfrm>
          <a:prstGeom prst="rect">
            <a:avLst/>
          </a:prstGeom>
          <a:noFill/>
        </p:spPr>
        <p:txBody>
          <a:bodyPr wrap="square" rtlCol="0">
            <a:spAutoFit/>
          </a:bodyPr>
          <a:lstStyle/>
          <a:p>
            <a:pPr marL="180975" indent="-180975" algn="just"/>
            <a:r>
              <a:rPr lang="en-US" altLang="ja-JP" sz="2400" dirty="0" smtClean="0"/>
              <a:t>-&gt; </a:t>
            </a:r>
            <a:r>
              <a:rPr lang="en-US" altLang="ja-JP" sz="2400" dirty="0"/>
              <a:t>The results of the </a:t>
            </a:r>
            <a:r>
              <a:rPr lang="en-US" altLang="ja-JP" sz="2400" dirty="0" smtClean="0"/>
              <a:t>questionnaire</a:t>
            </a:r>
            <a:r>
              <a:rPr lang="ja-JP" altLang="en-US" sz="2400" dirty="0" smtClean="0"/>
              <a:t>　</a:t>
            </a:r>
            <a:r>
              <a:rPr lang="en-US" altLang="ja-JP" sz="2400" dirty="0" smtClean="0"/>
              <a:t>seemed to be susceptible </a:t>
            </a:r>
            <a:r>
              <a:rPr lang="en-US" altLang="ja-JP" sz="2400" dirty="0"/>
              <a:t>to </a:t>
            </a:r>
            <a:r>
              <a:rPr lang="en-US" altLang="ja-JP" sz="2400" dirty="0" smtClean="0"/>
              <a:t>audiovisual </a:t>
            </a:r>
            <a:r>
              <a:rPr lang="en-US" altLang="ja-JP" sz="2400" dirty="0"/>
              <a:t>stimuli</a:t>
            </a:r>
            <a:r>
              <a:rPr lang="en-US" altLang="ja-JP" sz="2400" dirty="0" smtClean="0"/>
              <a:t>?</a:t>
            </a:r>
            <a:endParaRPr kumimoji="1" lang="en-US" altLang="ja-JP" sz="2400" dirty="0" smtClean="0"/>
          </a:p>
        </p:txBody>
      </p:sp>
      <p:sp>
        <p:nvSpPr>
          <p:cNvPr id="9" name="テキスト ボックス 8"/>
          <p:cNvSpPr txBox="1"/>
          <p:nvPr/>
        </p:nvSpPr>
        <p:spPr>
          <a:xfrm>
            <a:off x="1115616" y="2814027"/>
            <a:ext cx="7344816" cy="1200329"/>
          </a:xfrm>
          <a:prstGeom prst="rect">
            <a:avLst/>
          </a:prstGeom>
          <a:noFill/>
        </p:spPr>
        <p:txBody>
          <a:bodyPr wrap="square" rtlCol="0">
            <a:spAutoFit/>
          </a:bodyPr>
          <a:lstStyle/>
          <a:p>
            <a:pPr marL="180975" indent="-180975" algn="just"/>
            <a:r>
              <a:rPr lang="en-US" altLang="ja-JP" sz="2400" dirty="0" smtClean="0"/>
              <a:t>-&gt; The possibility that </a:t>
            </a:r>
            <a:r>
              <a:rPr lang="en-US" altLang="ja-JP" sz="2400" dirty="0"/>
              <a:t>biological information can be </a:t>
            </a:r>
            <a:r>
              <a:rPr lang="en-US" altLang="ja-JP" sz="2400" dirty="0" smtClean="0"/>
              <a:t>advantageous </a:t>
            </a:r>
            <a:r>
              <a:rPr lang="en-US" altLang="ja-JP" sz="2400" dirty="0" smtClean="0"/>
              <a:t>to investigate </a:t>
            </a:r>
            <a:r>
              <a:rPr lang="en-US" altLang="ja-JP" sz="2400" dirty="0" smtClean="0"/>
              <a:t>emotional change </a:t>
            </a:r>
            <a:r>
              <a:rPr lang="en-US" altLang="ja-JP" sz="2400" dirty="0" smtClean="0"/>
              <a:t>in </a:t>
            </a:r>
            <a:r>
              <a:rPr lang="en-US" altLang="ja-JP" sz="2400" dirty="0"/>
              <a:t>more realistic </a:t>
            </a:r>
            <a:r>
              <a:rPr lang="en-US" altLang="ja-JP" sz="2400" dirty="0" smtClean="0"/>
              <a:t>situations</a:t>
            </a:r>
            <a:r>
              <a:rPr lang="en-US" altLang="ja-JP" sz="2400" dirty="0" smtClean="0"/>
              <a:t>.</a:t>
            </a:r>
            <a:endParaRPr kumimoji="1" lang="en-US" altLang="ja-JP" sz="2400" dirty="0" smtClean="0"/>
          </a:p>
        </p:txBody>
      </p:sp>
    </p:spTree>
    <p:extLst>
      <p:ext uri="{BB962C8B-B14F-4D97-AF65-F5344CB8AC3E}">
        <p14:creationId xmlns:p14="http://schemas.microsoft.com/office/powerpoint/2010/main" val="1862737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4452" y="3596823"/>
            <a:ext cx="7920880" cy="830997"/>
          </a:xfrm>
          <a:prstGeom prst="rect">
            <a:avLst/>
          </a:prstGeom>
          <a:noFill/>
        </p:spPr>
        <p:txBody>
          <a:bodyPr wrap="square" rtlCol="0">
            <a:spAutoFit/>
          </a:bodyPr>
          <a:lstStyle/>
          <a:p>
            <a:r>
              <a:rPr lang="ja-JP" altLang="en-US" sz="2400" dirty="0" smtClean="0"/>
              <a:t>・</a:t>
            </a:r>
            <a:r>
              <a:rPr lang="en-US" altLang="ja-JP" sz="2400" dirty="0" smtClean="0"/>
              <a:t>Video games can be understood as a form of entertainment that involves greater emotional reaction utilizing active coping.</a:t>
            </a:r>
            <a:endParaRPr lang="ja-JP" altLang="ja-JP" sz="2400" dirty="0"/>
          </a:p>
        </p:txBody>
      </p:sp>
      <p:sp>
        <p:nvSpPr>
          <p:cNvPr id="4" name="テキスト ボックス 3"/>
          <p:cNvSpPr txBox="1">
            <a:spLocks noChangeArrowheads="1"/>
          </p:cNvSpPr>
          <p:nvPr/>
        </p:nvSpPr>
        <p:spPr bwMode="auto">
          <a:xfrm>
            <a:off x="142844" y="142852"/>
            <a:ext cx="1548822" cy="461665"/>
          </a:xfrm>
          <a:prstGeom prst="rect">
            <a:avLst/>
          </a:prstGeom>
          <a:noFill/>
          <a:ln w="9525">
            <a:noFill/>
            <a:miter lim="800000"/>
            <a:headEnd/>
            <a:tailEnd/>
          </a:ln>
        </p:spPr>
        <p:txBody>
          <a:bodyPr wrap="none">
            <a:spAutoFit/>
          </a:bodyPr>
          <a:lstStyle/>
          <a:p>
            <a:r>
              <a:rPr lang="en-US" altLang="ja-JP" sz="2400" dirty="0" smtClean="0">
                <a:latin typeface="+mj-lt"/>
                <a:ea typeface="HGP創英角ｺﾞｼｯｸUB" pitchFamily="50" charset="-128"/>
              </a:rPr>
              <a:t>Conclusion</a:t>
            </a:r>
            <a:endParaRPr lang="ja-JP" altLang="en-US" sz="2400" dirty="0">
              <a:latin typeface="+mj-lt"/>
              <a:ea typeface="HGP創英角ｺﾞｼｯｸUB" pitchFamily="50" charset="-128"/>
            </a:endParaRPr>
          </a:p>
        </p:txBody>
      </p:sp>
      <p:sp>
        <p:nvSpPr>
          <p:cNvPr id="2" name="テキスト ボックス 1"/>
          <p:cNvSpPr txBox="1"/>
          <p:nvPr/>
        </p:nvSpPr>
        <p:spPr>
          <a:xfrm>
            <a:off x="464452" y="908720"/>
            <a:ext cx="7779956" cy="1200329"/>
          </a:xfrm>
          <a:prstGeom prst="rect">
            <a:avLst/>
          </a:prstGeom>
          <a:noFill/>
        </p:spPr>
        <p:txBody>
          <a:bodyPr wrap="square" rtlCol="0">
            <a:spAutoFit/>
          </a:bodyPr>
          <a:lstStyle/>
          <a:p>
            <a:pPr algn="just"/>
            <a:r>
              <a:rPr kumimoji="1" lang="ja-JP" altLang="en-US" sz="2400" dirty="0" smtClean="0"/>
              <a:t>・</a:t>
            </a:r>
            <a:r>
              <a:rPr kumimoji="1" lang="en-US" altLang="ja-JP" sz="2400" dirty="0" smtClean="0"/>
              <a:t>In the a</a:t>
            </a:r>
            <a:r>
              <a:rPr lang="en-US" altLang="ja-JP" sz="2400" dirty="0" smtClean="0"/>
              <a:t>utonomic responses </a:t>
            </a:r>
            <a:r>
              <a:rPr lang="en-US" altLang="ja-JP" sz="2400" dirty="0"/>
              <a:t>obtained during </a:t>
            </a:r>
            <a:r>
              <a:rPr lang="en-US" altLang="ja-JP" sz="2400" dirty="0" smtClean="0"/>
              <a:t>video game playing, </a:t>
            </a:r>
            <a:r>
              <a:rPr lang="en-US" altLang="ja-JP" sz="2400" dirty="0"/>
              <a:t>the component </a:t>
            </a:r>
            <a:r>
              <a:rPr lang="en-US" altLang="ja-JP" sz="2400" dirty="0" smtClean="0"/>
              <a:t>derived from </a:t>
            </a:r>
            <a:r>
              <a:rPr lang="en-US" altLang="ja-JP" sz="2400" dirty="0" smtClean="0"/>
              <a:t>body movement is </a:t>
            </a:r>
            <a:r>
              <a:rPr lang="en-US" altLang="ja-JP" sz="2400" dirty="0" smtClean="0"/>
              <a:t>relatively small. </a:t>
            </a:r>
            <a:endParaRPr kumimoji="1" lang="ja-JP" altLang="en-US" sz="2400" dirty="0"/>
          </a:p>
        </p:txBody>
      </p:sp>
      <p:sp>
        <p:nvSpPr>
          <p:cNvPr id="7" name="テキスト ボックス 6"/>
          <p:cNvSpPr txBox="1"/>
          <p:nvPr/>
        </p:nvSpPr>
        <p:spPr>
          <a:xfrm>
            <a:off x="467544" y="2381979"/>
            <a:ext cx="8208912" cy="830997"/>
          </a:xfrm>
          <a:prstGeom prst="rect">
            <a:avLst/>
          </a:prstGeom>
          <a:noFill/>
        </p:spPr>
        <p:txBody>
          <a:bodyPr wrap="square" rtlCol="0">
            <a:spAutoFit/>
          </a:bodyPr>
          <a:lstStyle/>
          <a:p>
            <a:r>
              <a:rPr kumimoji="1" lang="ja-JP" altLang="en-US" sz="2400" dirty="0" smtClean="0"/>
              <a:t>・</a:t>
            </a:r>
            <a:r>
              <a:rPr lang="en-US" altLang="ja-JP" sz="2400" dirty="0"/>
              <a:t> </a:t>
            </a:r>
            <a:r>
              <a:rPr lang="en-US" altLang="ja-JP" sz="2400" dirty="0" smtClean="0"/>
              <a:t>Only </a:t>
            </a:r>
            <a:r>
              <a:rPr lang="en-US" altLang="ja-JP" sz="2400" dirty="0"/>
              <a:t>a combination of active coping and audiovisual stimulus can elicit </a:t>
            </a:r>
            <a:r>
              <a:rPr lang="en-US" altLang="ja-JP" sz="2400" dirty="0" smtClean="0"/>
              <a:t>physiological response, </a:t>
            </a:r>
            <a:r>
              <a:rPr lang="en-US" altLang="ja-JP" sz="2400" dirty="0"/>
              <a:t>such as occurs in </a:t>
            </a:r>
            <a:r>
              <a:rPr lang="en-US" altLang="ja-JP" sz="2400" dirty="0" smtClean="0"/>
              <a:t>real situations.</a:t>
            </a:r>
          </a:p>
        </p:txBody>
      </p:sp>
      <p:sp>
        <p:nvSpPr>
          <p:cNvPr id="6" name="テキスト ボックス 5"/>
          <p:cNvSpPr txBox="1"/>
          <p:nvPr/>
        </p:nvSpPr>
        <p:spPr>
          <a:xfrm>
            <a:off x="467544" y="4758243"/>
            <a:ext cx="7920880" cy="830997"/>
          </a:xfrm>
          <a:prstGeom prst="rect">
            <a:avLst/>
          </a:prstGeom>
          <a:noFill/>
        </p:spPr>
        <p:txBody>
          <a:bodyPr wrap="square" rtlCol="0">
            <a:spAutoFit/>
          </a:bodyPr>
          <a:lstStyle/>
          <a:p>
            <a:r>
              <a:rPr lang="ja-JP" altLang="en-US" sz="2400" dirty="0" smtClean="0"/>
              <a:t>・</a:t>
            </a:r>
            <a:r>
              <a:rPr lang="en-US" altLang="ja-JP" sz="2400" dirty="0" smtClean="0"/>
              <a:t>Video games have a great potential </a:t>
            </a:r>
            <a:r>
              <a:rPr lang="en-US" altLang="ja-JP" sz="2400" dirty="0"/>
              <a:t>to become an excellent </a:t>
            </a:r>
            <a:r>
              <a:rPr lang="en-US" altLang="ja-JP" sz="2400" dirty="0" smtClean="0"/>
              <a:t>choice</a:t>
            </a:r>
            <a:r>
              <a:rPr lang="en-US" altLang="ja-JP" sz="2400" dirty="0"/>
              <a:t> </a:t>
            </a:r>
            <a:r>
              <a:rPr lang="en-US" altLang="ja-JP" sz="2400" dirty="0" smtClean="0"/>
              <a:t>as an </a:t>
            </a:r>
            <a:r>
              <a:rPr lang="en-US" altLang="ja-JP" sz="2400" dirty="0"/>
              <a:t>emotional arousing </a:t>
            </a:r>
            <a:r>
              <a:rPr lang="en-US" altLang="ja-JP" sz="2400" dirty="0" smtClean="0"/>
              <a:t>task</a:t>
            </a:r>
            <a:r>
              <a:rPr lang="en-US" altLang="ja-JP" sz="2400" dirty="0"/>
              <a:t> in the laboratory </a:t>
            </a:r>
            <a:r>
              <a:rPr lang="en-US" altLang="ja-JP" sz="2400" dirty="0" smtClean="0"/>
              <a:t>setting.</a:t>
            </a:r>
            <a:endParaRPr lang="en-US" altLang="ja-JP" sz="2400" dirty="0">
              <a:effectLst/>
            </a:endParaRPr>
          </a:p>
        </p:txBody>
      </p:sp>
    </p:spTree>
    <p:extLst>
      <p:ext uri="{BB962C8B-B14F-4D97-AF65-F5344CB8AC3E}">
        <p14:creationId xmlns:p14="http://schemas.microsoft.com/office/powerpoint/2010/main" val="3075351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3568" y="3091607"/>
            <a:ext cx="7776864" cy="769441"/>
          </a:xfrm>
          <a:prstGeom prst="rect">
            <a:avLst/>
          </a:prstGeom>
          <a:noFill/>
        </p:spPr>
        <p:txBody>
          <a:bodyPr wrap="square" rtlCol="0">
            <a:spAutoFit/>
          </a:bodyPr>
          <a:lstStyle/>
          <a:p>
            <a:pPr algn="ctr"/>
            <a:r>
              <a:rPr lang="en-US" altLang="ja-JP" sz="4400" dirty="0" smtClean="0"/>
              <a:t>Thank you </a:t>
            </a:r>
            <a:r>
              <a:rPr lang="en-US" altLang="ja-JP" sz="4400" dirty="0"/>
              <a:t>all for </a:t>
            </a:r>
            <a:r>
              <a:rPr lang="en-US" altLang="ja-JP" sz="4400" dirty="0" smtClean="0"/>
              <a:t>listening!</a:t>
            </a:r>
            <a:endParaRPr kumimoji="1" lang="ja-JP" altLang="en-US" sz="4400" dirty="0"/>
          </a:p>
        </p:txBody>
      </p:sp>
    </p:spTree>
    <p:extLst>
      <p:ext uri="{BB962C8B-B14F-4D97-AF65-F5344CB8AC3E}">
        <p14:creationId xmlns:p14="http://schemas.microsoft.com/office/powerpoint/2010/main" val="2855485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548680"/>
            <a:ext cx="7823647" cy="1384995"/>
          </a:xfrm>
          <a:prstGeom prst="rect">
            <a:avLst/>
          </a:prstGeom>
          <a:noFill/>
        </p:spPr>
        <p:txBody>
          <a:bodyPr wrap="square" rtlCol="0">
            <a:spAutoFit/>
          </a:bodyPr>
          <a:lstStyle/>
          <a:p>
            <a:r>
              <a:rPr lang="ja-JP" altLang="en-US" sz="2800" dirty="0"/>
              <a:t>・</a:t>
            </a:r>
            <a:r>
              <a:rPr lang="en-US" altLang="ja-JP" sz="2800" dirty="0"/>
              <a:t>Sophisticated </a:t>
            </a:r>
            <a:r>
              <a:rPr lang="en-US" altLang="ja-JP" sz="2800" dirty="0" smtClean="0"/>
              <a:t>visual audio stimulus</a:t>
            </a:r>
          </a:p>
          <a:p>
            <a:r>
              <a:rPr lang="ja-JP" altLang="en-US" sz="2800" dirty="0" smtClean="0"/>
              <a:t>・</a:t>
            </a:r>
            <a:r>
              <a:rPr lang="en-US" altLang="ja-JP" sz="2800" dirty="0" smtClean="0"/>
              <a:t>Inducing various types of emotion</a:t>
            </a:r>
          </a:p>
          <a:p>
            <a:r>
              <a:rPr lang="ja-JP" altLang="en-US" sz="2800" dirty="0"/>
              <a:t>・</a:t>
            </a:r>
            <a:r>
              <a:rPr lang="en-US" altLang="ja-JP" sz="2800" dirty="0"/>
              <a:t>Highly immersive </a:t>
            </a:r>
            <a:r>
              <a:rPr lang="en-US" altLang="ja-JP" sz="2800" dirty="0" smtClean="0"/>
              <a:t>state</a:t>
            </a:r>
            <a:endParaRPr lang="en-US" altLang="ja-JP" sz="28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124" y="4293096"/>
            <a:ext cx="3607123" cy="232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611" y="2507828"/>
            <a:ext cx="3310860" cy="357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124744"/>
            <a:ext cx="294322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736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212976"/>
            <a:ext cx="2979679" cy="327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26238">
            <a:off x="7301904" y="5394453"/>
            <a:ext cx="1526211" cy="109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620688"/>
            <a:ext cx="3761097" cy="280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0873" y="404664"/>
            <a:ext cx="3554136" cy="266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996" y="3573016"/>
            <a:ext cx="421666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9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3407110" y="2733303"/>
            <a:ext cx="237626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t>Autonomic </a:t>
            </a:r>
          </a:p>
          <a:p>
            <a:pPr algn="ctr"/>
            <a:r>
              <a:rPr lang="en-US" altLang="ja-JP" sz="2400" dirty="0" smtClean="0"/>
              <a:t>response</a:t>
            </a:r>
            <a:endParaRPr lang="en-US" altLang="ja-JP" sz="2400" dirty="0"/>
          </a:p>
        </p:txBody>
      </p:sp>
      <p:sp>
        <p:nvSpPr>
          <p:cNvPr id="5" name="正方形/長方形 4"/>
          <p:cNvSpPr/>
          <p:nvPr/>
        </p:nvSpPr>
        <p:spPr>
          <a:xfrm>
            <a:off x="1907704" y="980728"/>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Active Coping</a:t>
            </a:r>
            <a:endParaRPr lang="en-US" altLang="ja-JP" sz="2800" dirty="0"/>
          </a:p>
        </p:txBody>
      </p:sp>
      <p:sp>
        <p:nvSpPr>
          <p:cNvPr id="6" name="正方形/長方形 5"/>
          <p:cNvSpPr/>
          <p:nvPr/>
        </p:nvSpPr>
        <p:spPr>
          <a:xfrm>
            <a:off x="4716016" y="980728"/>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Body movement</a:t>
            </a:r>
            <a:endParaRPr lang="en-US" altLang="ja-JP" sz="2800" dirty="0"/>
          </a:p>
        </p:txBody>
      </p:sp>
      <p:cxnSp>
        <p:nvCxnSpPr>
          <p:cNvPr id="8" name="カギ線コネクタ 7"/>
          <p:cNvCxnSpPr/>
          <p:nvPr/>
        </p:nvCxnSpPr>
        <p:spPr>
          <a:xfrm rot="16200000" flipH="1">
            <a:off x="3455306" y="1665374"/>
            <a:ext cx="744463" cy="1391394"/>
          </a:xfrm>
          <a:prstGeom prst="bentConnector3">
            <a:avLst/>
          </a:prstGeom>
          <a:ln w="635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カギ線コネクタ 9"/>
          <p:cNvCxnSpPr/>
          <p:nvPr/>
        </p:nvCxnSpPr>
        <p:spPr>
          <a:xfrm rot="5400000">
            <a:off x="5052244" y="1652612"/>
            <a:ext cx="744463" cy="1416918"/>
          </a:xfrm>
          <a:prstGeom prst="bentConnector3">
            <a:avLst/>
          </a:prstGeom>
          <a:ln w="635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643790" y="4336901"/>
            <a:ext cx="3328346" cy="2161406"/>
            <a:chOff x="643790" y="4336901"/>
            <a:chExt cx="3328346" cy="2161406"/>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22411" y="4336901"/>
              <a:ext cx="3039963" cy="216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円/楕円 10"/>
            <p:cNvSpPr/>
            <p:nvPr/>
          </p:nvSpPr>
          <p:spPr>
            <a:xfrm>
              <a:off x="2775620" y="4843533"/>
              <a:ext cx="1196516" cy="612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t>Body</a:t>
              </a:r>
            </a:p>
            <a:p>
              <a:pPr algn="ctr"/>
              <a:r>
                <a:rPr lang="en-US" altLang="ja-JP" sz="1100" dirty="0" smtClean="0"/>
                <a:t>movement</a:t>
              </a:r>
              <a:endParaRPr lang="en-US" altLang="ja-JP" sz="1200" dirty="0"/>
            </a:p>
          </p:txBody>
        </p:sp>
        <p:sp>
          <p:nvSpPr>
            <p:cNvPr id="12" name="円/楕円 11"/>
            <p:cNvSpPr/>
            <p:nvPr/>
          </p:nvSpPr>
          <p:spPr>
            <a:xfrm>
              <a:off x="643790" y="5185767"/>
              <a:ext cx="154817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Active Coping</a:t>
              </a:r>
            </a:p>
          </p:txBody>
        </p:sp>
      </p:grpSp>
      <p:grpSp>
        <p:nvGrpSpPr>
          <p:cNvPr id="7" name="グループ化 6"/>
          <p:cNvGrpSpPr/>
          <p:nvPr/>
        </p:nvGrpSpPr>
        <p:grpSpPr>
          <a:xfrm>
            <a:off x="5413902" y="4293096"/>
            <a:ext cx="3250933" cy="2161406"/>
            <a:chOff x="5413902" y="4293096"/>
            <a:chExt cx="3250933" cy="2161406"/>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293096"/>
              <a:ext cx="2946690" cy="216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円/楕円 16"/>
            <p:cNvSpPr/>
            <p:nvPr/>
          </p:nvSpPr>
          <p:spPr>
            <a:xfrm>
              <a:off x="5413902" y="4804478"/>
              <a:ext cx="1196516" cy="612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t>Active</a:t>
              </a:r>
            </a:p>
            <a:p>
              <a:pPr algn="ctr"/>
              <a:r>
                <a:rPr lang="en-US" altLang="ja-JP" sz="1100" dirty="0" smtClean="0"/>
                <a:t>Coping</a:t>
              </a:r>
              <a:endParaRPr lang="en-US" altLang="ja-JP" sz="1200" dirty="0"/>
            </a:p>
          </p:txBody>
        </p:sp>
        <p:sp>
          <p:nvSpPr>
            <p:cNvPr id="18" name="円/楕円 17"/>
            <p:cNvSpPr/>
            <p:nvPr/>
          </p:nvSpPr>
          <p:spPr>
            <a:xfrm>
              <a:off x="7116663" y="5152603"/>
              <a:ext cx="154817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t>Body</a:t>
              </a:r>
            </a:p>
            <a:p>
              <a:pPr algn="ctr"/>
              <a:r>
                <a:rPr lang="en-US" altLang="ja-JP" sz="1600" dirty="0" smtClean="0"/>
                <a:t>movement</a:t>
              </a:r>
              <a:endParaRPr lang="en-US" altLang="ja-JP" sz="1600" dirty="0"/>
            </a:p>
          </p:txBody>
        </p:sp>
      </p:grpSp>
      <p:sp>
        <p:nvSpPr>
          <p:cNvPr id="15" name="テキスト ボックス 14"/>
          <p:cNvSpPr txBox="1"/>
          <p:nvPr/>
        </p:nvSpPr>
        <p:spPr>
          <a:xfrm>
            <a:off x="4427984" y="5661248"/>
            <a:ext cx="588623" cy="646331"/>
          </a:xfrm>
          <a:prstGeom prst="rect">
            <a:avLst/>
          </a:prstGeom>
          <a:noFill/>
        </p:spPr>
        <p:txBody>
          <a:bodyPr wrap="none" rtlCol="0">
            <a:spAutoFit/>
          </a:bodyPr>
          <a:lstStyle/>
          <a:p>
            <a:r>
              <a:rPr kumimoji="1" lang="en-US" altLang="ja-JP" sz="3600" dirty="0" smtClean="0"/>
              <a:t>or</a:t>
            </a:r>
            <a:endParaRPr kumimoji="1" lang="ja-JP" altLang="en-US" sz="3600" dirty="0"/>
          </a:p>
        </p:txBody>
      </p:sp>
    </p:spTree>
    <p:extLst>
      <p:ext uri="{BB962C8B-B14F-4D97-AF65-F5344CB8AC3E}">
        <p14:creationId xmlns:p14="http://schemas.microsoft.com/office/powerpoint/2010/main" val="319669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43808" y="2780928"/>
            <a:ext cx="3373744" cy="830997"/>
          </a:xfrm>
          <a:prstGeom prst="rect">
            <a:avLst/>
          </a:prstGeom>
          <a:noFill/>
        </p:spPr>
        <p:txBody>
          <a:bodyPr wrap="none" rtlCol="0">
            <a:spAutoFit/>
          </a:bodyPr>
          <a:lstStyle/>
          <a:p>
            <a:r>
              <a:rPr kumimoji="1" lang="en-US" altLang="ja-JP" sz="4800" dirty="0" smtClean="0"/>
              <a:t>Experiment1</a:t>
            </a:r>
          </a:p>
        </p:txBody>
      </p:sp>
    </p:spTree>
    <p:extLst>
      <p:ext uri="{BB962C8B-B14F-4D97-AF65-F5344CB8AC3E}">
        <p14:creationId xmlns:p14="http://schemas.microsoft.com/office/powerpoint/2010/main" val="254267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3993" y="220578"/>
            <a:ext cx="4412234" cy="461665"/>
          </a:xfrm>
          <a:prstGeom prst="rect">
            <a:avLst/>
          </a:prstGeom>
          <a:noFill/>
        </p:spPr>
        <p:txBody>
          <a:bodyPr wrap="none" rtlCol="0">
            <a:spAutoFit/>
          </a:bodyPr>
          <a:lstStyle/>
          <a:p>
            <a:r>
              <a:rPr lang="en-US" altLang="ja-JP" sz="2400" dirty="0"/>
              <a:t>Quantification </a:t>
            </a:r>
            <a:r>
              <a:rPr lang="en-US" altLang="ja-JP" sz="2400" dirty="0" smtClean="0"/>
              <a:t>of body movement</a:t>
            </a:r>
            <a:endParaRPr kumimoji="1" lang="ja-JP" alt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029" y="878582"/>
            <a:ext cx="3048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445" y="878582"/>
            <a:ext cx="242887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4087341" y="1742678"/>
            <a:ext cx="529312" cy="923330"/>
          </a:xfrm>
          <a:prstGeom prst="rect">
            <a:avLst/>
          </a:prstGeom>
          <a:noFill/>
        </p:spPr>
        <p:txBody>
          <a:bodyPr wrap="none" rtlCol="0">
            <a:spAutoFit/>
          </a:bodyPr>
          <a:lstStyle/>
          <a:p>
            <a:r>
              <a:rPr lang="en-US" altLang="ja-JP" sz="5400" dirty="0"/>
              <a:t>+</a:t>
            </a:r>
            <a:endParaRPr kumimoji="1" lang="ja-JP" altLang="en-US" sz="5400" dirty="0"/>
          </a:p>
        </p:txBody>
      </p:sp>
      <p:sp>
        <p:nvSpPr>
          <p:cNvPr id="7" name="正方形/長方形 6"/>
          <p:cNvSpPr/>
          <p:nvPr/>
        </p:nvSpPr>
        <p:spPr>
          <a:xfrm>
            <a:off x="971600" y="3420289"/>
            <a:ext cx="3580681" cy="584775"/>
          </a:xfrm>
          <a:prstGeom prst="rect">
            <a:avLst/>
          </a:prstGeom>
        </p:spPr>
        <p:txBody>
          <a:bodyPr wrap="square">
            <a:spAutoFit/>
          </a:bodyPr>
          <a:lstStyle/>
          <a:p>
            <a:r>
              <a:rPr lang="en-US" altLang="ja-JP" sz="1600" dirty="0" smtClean="0"/>
              <a:t>3D accelerometer and magnetometer</a:t>
            </a:r>
          </a:p>
          <a:p>
            <a:r>
              <a:rPr lang="en-US" altLang="ja-JP" sz="1600" dirty="0" smtClean="0"/>
              <a:t> LSM303DLHC (ST Microsystems)</a:t>
            </a:r>
            <a:endParaRPr lang="en-US" altLang="ja-JP" sz="1600" dirty="0"/>
          </a:p>
        </p:txBody>
      </p:sp>
      <p:sp>
        <p:nvSpPr>
          <p:cNvPr id="11" name="正方形/長方形 10"/>
          <p:cNvSpPr/>
          <p:nvPr/>
        </p:nvSpPr>
        <p:spPr>
          <a:xfrm>
            <a:off x="4951759" y="3429000"/>
            <a:ext cx="3580681" cy="584775"/>
          </a:xfrm>
          <a:prstGeom prst="rect">
            <a:avLst/>
          </a:prstGeom>
        </p:spPr>
        <p:txBody>
          <a:bodyPr wrap="square">
            <a:spAutoFit/>
          </a:bodyPr>
          <a:lstStyle/>
          <a:p>
            <a:r>
              <a:rPr lang="en-US" altLang="ja-JP" sz="1600" dirty="0" err="1" smtClean="0"/>
              <a:t>ArduinoFIO</a:t>
            </a:r>
            <a:r>
              <a:rPr lang="en-US" altLang="ja-JP" sz="1600" dirty="0" smtClean="0"/>
              <a:t> (</a:t>
            </a:r>
            <a:r>
              <a:rPr lang="en-US" altLang="ja-JP" sz="1600" dirty="0" err="1" smtClean="0"/>
              <a:t>Sparkfun</a:t>
            </a:r>
            <a:r>
              <a:rPr lang="en-US" altLang="ja-JP" sz="1600" dirty="0" smtClean="0"/>
              <a:t> Electronics)+</a:t>
            </a:r>
          </a:p>
          <a:p>
            <a:r>
              <a:rPr lang="en-US" altLang="ja-JP" sz="1600" dirty="0" smtClean="0"/>
              <a:t>XBEE Series1(Digi international)</a:t>
            </a:r>
            <a:endParaRPr lang="en-US" altLang="ja-JP" sz="16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293096"/>
            <a:ext cx="2784309"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306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9489" y="188640"/>
            <a:ext cx="4786567" cy="461665"/>
          </a:xfrm>
          <a:prstGeom prst="rect">
            <a:avLst/>
          </a:prstGeom>
          <a:noFill/>
        </p:spPr>
        <p:txBody>
          <a:bodyPr wrap="none" rtlCol="0">
            <a:spAutoFit/>
          </a:bodyPr>
          <a:lstStyle/>
          <a:p>
            <a:r>
              <a:rPr lang="en-US" altLang="ja-JP" sz="2400" dirty="0"/>
              <a:t>Validation of wireless accelerometer </a:t>
            </a:r>
            <a:endParaRPr kumimoji="1" lang="ja-JP" altLang="en-US" sz="2400" dirty="0"/>
          </a:p>
        </p:txBody>
      </p:sp>
      <p:sp>
        <p:nvSpPr>
          <p:cNvPr id="2" name="テキスト ボックス 1"/>
          <p:cNvSpPr txBox="1"/>
          <p:nvPr/>
        </p:nvSpPr>
        <p:spPr>
          <a:xfrm>
            <a:off x="4716016" y="980728"/>
            <a:ext cx="4104456" cy="923330"/>
          </a:xfrm>
          <a:prstGeom prst="rect">
            <a:avLst/>
          </a:prstGeom>
          <a:noFill/>
        </p:spPr>
        <p:txBody>
          <a:bodyPr wrap="square" rtlCol="0">
            <a:spAutoFit/>
          </a:bodyPr>
          <a:lstStyle/>
          <a:p>
            <a:pPr algn="just"/>
            <a:r>
              <a:rPr lang="en-US" altLang="ja-JP" dirty="0"/>
              <a:t>Evaluated the relationship between the frequency of button pushing and the measured value of acceleration.</a:t>
            </a:r>
            <a:endParaRPr kumimoji="1" lang="ja-JP" altLang="en-US" dirty="0"/>
          </a:p>
        </p:txBody>
      </p:sp>
      <p:sp>
        <p:nvSpPr>
          <p:cNvPr id="7" name="テキスト ボックス 6"/>
          <p:cNvSpPr txBox="1"/>
          <p:nvPr/>
        </p:nvSpPr>
        <p:spPr>
          <a:xfrm>
            <a:off x="4716016" y="2141215"/>
            <a:ext cx="3024336" cy="923330"/>
          </a:xfrm>
          <a:prstGeom prst="rect">
            <a:avLst/>
          </a:prstGeom>
          <a:noFill/>
        </p:spPr>
        <p:txBody>
          <a:bodyPr wrap="square" rtlCol="0">
            <a:spAutoFit/>
          </a:bodyPr>
          <a:lstStyle/>
          <a:p>
            <a:r>
              <a:rPr lang="en-US" altLang="ja-JP" dirty="0" smtClean="0">
                <a:solidFill>
                  <a:schemeClr val="accent3"/>
                </a:solidFill>
                <a:effectLst/>
              </a:rPr>
              <a:t>Low condition</a:t>
            </a:r>
            <a:r>
              <a:rPr lang="ja-JP" altLang="en-US" dirty="0" smtClean="0"/>
              <a:t>：</a:t>
            </a:r>
            <a:r>
              <a:rPr lang="en-US" altLang="ja-JP" dirty="0" smtClean="0">
                <a:effectLst/>
              </a:rPr>
              <a:t>1 time/s</a:t>
            </a:r>
          </a:p>
          <a:p>
            <a:r>
              <a:rPr lang="en-US" altLang="ja-JP" dirty="0">
                <a:solidFill>
                  <a:schemeClr val="accent2"/>
                </a:solidFill>
              </a:rPr>
              <a:t>Middle condition</a:t>
            </a:r>
            <a:r>
              <a:rPr lang="ja-JP" altLang="en-US" dirty="0"/>
              <a:t>：</a:t>
            </a:r>
            <a:r>
              <a:rPr lang="en-US" altLang="ja-JP" dirty="0" smtClean="0"/>
              <a:t>2 times/s</a:t>
            </a:r>
            <a:endParaRPr lang="en-US" altLang="ja-JP" dirty="0"/>
          </a:p>
          <a:p>
            <a:r>
              <a:rPr lang="en-US" altLang="ja-JP" dirty="0" smtClean="0">
                <a:solidFill>
                  <a:schemeClr val="accent1"/>
                </a:solidFill>
              </a:rPr>
              <a:t>High </a:t>
            </a:r>
            <a:r>
              <a:rPr lang="en-US" altLang="ja-JP" dirty="0">
                <a:solidFill>
                  <a:schemeClr val="accent1"/>
                </a:solidFill>
              </a:rPr>
              <a:t>condition</a:t>
            </a:r>
            <a:r>
              <a:rPr lang="ja-JP" altLang="en-US" dirty="0" smtClean="0"/>
              <a:t>：</a:t>
            </a:r>
            <a:r>
              <a:rPr lang="en-US" altLang="ja-JP" dirty="0" smtClean="0"/>
              <a:t>4 times/s</a:t>
            </a:r>
            <a:endParaRPr lang="en-US" altLang="ja-JP" dirty="0"/>
          </a:p>
        </p:txBody>
      </p:sp>
      <p:sp>
        <p:nvSpPr>
          <p:cNvPr id="4" name="テキスト ボックス 3"/>
          <p:cNvSpPr txBox="1"/>
          <p:nvPr/>
        </p:nvSpPr>
        <p:spPr>
          <a:xfrm>
            <a:off x="4788024" y="5169966"/>
            <a:ext cx="3888432" cy="923330"/>
          </a:xfrm>
          <a:prstGeom prst="rect">
            <a:avLst/>
          </a:prstGeom>
          <a:noFill/>
        </p:spPr>
        <p:txBody>
          <a:bodyPr wrap="square" rtlCol="0">
            <a:spAutoFit/>
          </a:bodyPr>
          <a:lstStyle/>
          <a:p>
            <a:pPr algn="just"/>
            <a:r>
              <a:rPr lang="en-US" altLang="ja-JP" dirty="0"/>
              <a:t>The relationship between acceleration and the button pushing frequency was in the acceptable range.</a:t>
            </a:r>
            <a:endParaRPr lang="ja-JP" altLang="ja-JP" dirty="0"/>
          </a:p>
        </p:txBody>
      </p:sp>
      <p:grpSp>
        <p:nvGrpSpPr>
          <p:cNvPr id="8" name="グループ化 7"/>
          <p:cNvGrpSpPr/>
          <p:nvPr/>
        </p:nvGrpSpPr>
        <p:grpSpPr>
          <a:xfrm>
            <a:off x="481267" y="717491"/>
            <a:ext cx="3861885" cy="2744277"/>
            <a:chOff x="481267" y="211500"/>
            <a:chExt cx="3861885" cy="2744277"/>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04664"/>
              <a:ext cx="3370263"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2321074" y="2464360"/>
              <a:ext cx="325730" cy="261610"/>
            </a:xfrm>
            <a:prstGeom prst="rect">
              <a:avLst/>
            </a:prstGeom>
            <a:noFill/>
          </p:spPr>
          <p:txBody>
            <a:bodyPr wrap="none" rtlCol="0">
              <a:spAutoFit/>
            </a:bodyPr>
            <a:lstStyle/>
            <a:p>
              <a:r>
                <a:rPr kumimoji="1" lang="en-US" altLang="ja-JP" sz="1050" dirty="0" smtClean="0">
                  <a:latin typeface="+mj-lt"/>
                  <a:ea typeface="+mj-ea"/>
                </a:rPr>
                <a:t>60</a:t>
              </a:r>
              <a:endParaRPr kumimoji="1" lang="ja-JP" altLang="en-US" sz="1050" dirty="0">
                <a:latin typeface="+mj-lt"/>
                <a:ea typeface="+mj-ea"/>
              </a:endParaRPr>
            </a:p>
          </p:txBody>
        </p:sp>
        <p:sp>
          <p:nvSpPr>
            <p:cNvPr id="11" name="テキスト ボックス 10"/>
            <p:cNvSpPr txBox="1"/>
            <p:nvPr/>
          </p:nvSpPr>
          <p:spPr>
            <a:xfrm>
              <a:off x="3748806" y="2458988"/>
              <a:ext cx="396262" cy="261610"/>
            </a:xfrm>
            <a:prstGeom prst="rect">
              <a:avLst/>
            </a:prstGeom>
            <a:noFill/>
          </p:spPr>
          <p:txBody>
            <a:bodyPr wrap="none" rtlCol="0">
              <a:spAutoFit/>
            </a:bodyPr>
            <a:lstStyle/>
            <a:p>
              <a:r>
                <a:rPr kumimoji="1" lang="en-US" altLang="ja-JP" sz="1050" dirty="0" smtClean="0">
                  <a:latin typeface="+mj-lt"/>
                  <a:ea typeface="+mj-ea"/>
                </a:rPr>
                <a:t>120</a:t>
              </a:r>
              <a:endParaRPr kumimoji="1" lang="ja-JP" altLang="en-US" sz="1050" dirty="0">
                <a:latin typeface="+mj-lt"/>
                <a:ea typeface="+mj-ea"/>
              </a:endParaRPr>
            </a:p>
          </p:txBody>
        </p:sp>
        <p:sp>
          <p:nvSpPr>
            <p:cNvPr id="12" name="テキスト ボックス 11"/>
            <p:cNvSpPr txBox="1"/>
            <p:nvPr/>
          </p:nvSpPr>
          <p:spPr>
            <a:xfrm>
              <a:off x="4025436" y="2558554"/>
              <a:ext cx="317716" cy="253916"/>
            </a:xfrm>
            <a:prstGeom prst="rect">
              <a:avLst/>
            </a:prstGeom>
            <a:noFill/>
          </p:spPr>
          <p:txBody>
            <a:bodyPr wrap="none" rtlCol="0">
              <a:spAutoFit/>
            </a:bodyPr>
            <a:lstStyle/>
            <a:p>
              <a:r>
                <a:rPr kumimoji="1" lang="en-US" altLang="ja-JP" sz="1050" dirty="0" smtClean="0">
                  <a:latin typeface="+mj-lt"/>
                  <a:ea typeface="+mj-ea"/>
                </a:rPr>
                <a:t>(s)</a:t>
              </a:r>
              <a:endParaRPr kumimoji="1" lang="ja-JP" altLang="en-US" sz="1050" dirty="0">
                <a:latin typeface="+mj-lt"/>
                <a:ea typeface="+mj-ea"/>
              </a:endParaRPr>
            </a:p>
          </p:txBody>
        </p:sp>
        <p:sp>
          <p:nvSpPr>
            <p:cNvPr id="13" name="テキスト ボックス 12"/>
            <p:cNvSpPr txBox="1"/>
            <p:nvPr/>
          </p:nvSpPr>
          <p:spPr>
            <a:xfrm rot="16200000">
              <a:off x="-163140" y="1567861"/>
              <a:ext cx="1550424" cy="261610"/>
            </a:xfrm>
            <a:prstGeom prst="rect">
              <a:avLst/>
            </a:prstGeom>
            <a:noFill/>
          </p:spPr>
          <p:txBody>
            <a:bodyPr wrap="none" rtlCol="0">
              <a:spAutoFit/>
            </a:bodyPr>
            <a:lstStyle/>
            <a:p>
              <a:r>
                <a:rPr lang="en-US" altLang="ja-JP" sz="1100" dirty="0" smtClean="0"/>
                <a:t>Integrated acceleration </a:t>
              </a:r>
              <a:endParaRPr kumimoji="1" lang="ja-JP" altLang="en-US" sz="1100" dirty="0"/>
            </a:p>
          </p:txBody>
        </p:sp>
        <p:sp>
          <p:nvSpPr>
            <p:cNvPr id="14" name="テキスト ボックス 13"/>
            <p:cNvSpPr txBox="1"/>
            <p:nvPr/>
          </p:nvSpPr>
          <p:spPr>
            <a:xfrm>
              <a:off x="581876" y="211500"/>
              <a:ext cx="429926" cy="253916"/>
            </a:xfrm>
            <a:prstGeom prst="rect">
              <a:avLst/>
            </a:prstGeom>
            <a:noFill/>
          </p:spPr>
          <p:txBody>
            <a:bodyPr wrap="none" rtlCol="0">
              <a:spAutoFit/>
            </a:bodyPr>
            <a:lstStyle/>
            <a:p>
              <a:r>
                <a:rPr kumimoji="1" lang="en-US" altLang="ja-JP" sz="1050" dirty="0" smtClean="0">
                  <a:latin typeface="+mj-lt"/>
                  <a:ea typeface="+mj-ea"/>
                </a:rPr>
                <a:t>(AU)</a:t>
              </a:r>
              <a:endParaRPr kumimoji="1" lang="ja-JP" altLang="en-US" sz="1050" dirty="0">
                <a:latin typeface="+mj-lt"/>
                <a:ea typeface="+mj-ea"/>
              </a:endParaRPr>
            </a:p>
          </p:txBody>
        </p:sp>
        <p:sp>
          <p:nvSpPr>
            <p:cNvPr id="15" name="テキスト ボックス 14"/>
            <p:cNvSpPr txBox="1"/>
            <p:nvPr/>
          </p:nvSpPr>
          <p:spPr>
            <a:xfrm>
              <a:off x="1403648" y="1705503"/>
              <a:ext cx="407484" cy="253916"/>
            </a:xfrm>
            <a:prstGeom prst="rect">
              <a:avLst/>
            </a:prstGeom>
            <a:noFill/>
          </p:spPr>
          <p:txBody>
            <a:bodyPr wrap="none" rtlCol="0">
              <a:spAutoFit/>
            </a:bodyPr>
            <a:lstStyle/>
            <a:p>
              <a:r>
                <a:rPr kumimoji="1" lang="en-US" altLang="ja-JP" sz="1050" dirty="0" smtClean="0">
                  <a:latin typeface="+mj-lt"/>
                  <a:ea typeface="+mj-ea"/>
                </a:rPr>
                <a:t>N=7</a:t>
              </a:r>
              <a:endParaRPr kumimoji="1" lang="ja-JP" altLang="en-US" sz="1050" dirty="0">
                <a:latin typeface="+mj-lt"/>
                <a:ea typeface="+mj-ea"/>
              </a:endParaRPr>
            </a:p>
          </p:txBody>
        </p:sp>
      </p:grpSp>
      <p:grpSp>
        <p:nvGrpSpPr>
          <p:cNvPr id="16" name="グループ化 15"/>
          <p:cNvGrpSpPr/>
          <p:nvPr/>
        </p:nvGrpSpPr>
        <p:grpSpPr>
          <a:xfrm>
            <a:off x="467544" y="3789040"/>
            <a:ext cx="3605337" cy="2615753"/>
            <a:chOff x="467544" y="3547616"/>
            <a:chExt cx="3605337" cy="2615753"/>
          </a:xfrm>
        </p:grpSpPr>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717032"/>
              <a:ext cx="3389313" cy="24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rot="16200000">
              <a:off x="-148811" y="4742531"/>
              <a:ext cx="1494320" cy="261610"/>
            </a:xfrm>
            <a:prstGeom prst="rect">
              <a:avLst/>
            </a:prstGeom>
            <a:noFill/>
          </p:spPr>
          <p:txBody>
            <a:bodyPr wrap="none" rtlCol="0">
              <a:spAutoFit/>
            </a:bodyPr>
            <a:lstStyle/>
            <a:p>
              <a:r>
                <a:rPr lang="en-US" altLang="ja-JP" sz="1100" dirty="0" smtClean="0"/>
                <a:t>Averaged acceleration </a:t>
              </a:r>
              <a:endParaRPr kumimoji="1" lang="ja-JP" altLang="en-US" sz="1100" dirty="0"/>
            </a:p>
          </p:txBody>
        </p:sp>
        <p:sp>
          <p:nvSpPr>
            <p:cNvPr id="19" name="テキスト ボックス 18"/>
            <p:cNvSpPr txBox="1"/>
            <p:nvPr/>
          </p:nvSpPr>
          <p:spPr>
            <a:xfrm>
              <a:off x="579810" y="3547616"/>
              <a:ext cx="429926" cy="253916"/>
            </a:xfrm>
            <a:prstGeom prst="rect">
              <a:avLst/>
            </a:prstGeom>
            <a:noFill/>
          </p:spPr>
          <p:txBody>
            <a:bodyPr wrap="none" rtlCol="0">
              <a:spAutoFit/>
            </a:bodyPr>
            <a:lstStyle/>
            <a:p>
              <a:r>
                <a:rPr kumimoji="1" lang="en-US" altLang="ja-JP" sz="1050" dirty="0" smtClean="0">
                  <a:latin typeface="+mj-lt"/>
                  <a:ea typeface="+mj-ea"/>
                </a:rPr>
                <a:t>(AU)</a:t>
              </a:r>
              <a:endParaRPr kumimoji="1" lang="ja-JP" altLang="en-US" sz="1050" dirty="0">
                <a:latin typeface="+mj-lt"/>
                <a:ea typeface="+mj-ea"/>
              </a:endParaRPr>
            </a:p>
          </p:txBody>
        </p:sp>
        <p:sp>
          <p:nvSpPr>
            <p:cNvPr id="20" name="テキスト ボックス 19"/>
            <p:cNvSpPr txBox="1"/>
            <p:nvPr/>
          </p:nvSpPr>
          <p:spPr>
            <a:xfrm>
              <a:off x="3084396" y="4293096"/>
              <a:ext cx="407484" cy="253916"/>
            </a:xfrm>
            <a:prstGeom prst="rect">
              <a:avLst/>
            </a:prstGeom>
            <a:noFill/>
          </p:spPr>
          <p:txBody>
            <a:bodyPr wrap="none" rtlCol="0">
              <a:spAutoFit/>
            </a:bodyPr>
            <a:lstStyle/>
            <a:p>
              <a:r>
                <a:rPr kumimoji="1" lang="en-US" altLang="ja-JP" sz="1050" dirty="0" smtClean="0">
                  <a:latin typeface="+mj-lt"/>
                  <a:ea typeface="+mj-ea"/>
                </a:rPr>
                <a:t>N=7</a:t>
              </a:r>
              <a:endParaRPr kumimoji="1" lang="ja-JP" altLang="en-US" sz="1050" dirty="0">
                <a:latin typeface="+mj-lt"/>
                <a:ea typeface="+mj-ea"/>
              </a:endParaRPr>
            </a:p>
          </p:txBody>
        </p:sp>
      </p:grpSp>
      <p:sp>
        <p:nvSpPr>
          <p:cNvPr id="21" name="Text Box 21"/>
          <p:cNvSpPr txBox="1">
            <a:spLocks noChangeArrowheads="1"/>
          </p:cNvSpPr>
          <p:nvPr/>
        </p:nvSpPr>
        <p:spPr bwMode="auto">
          <a:xfrm>
            <a:off x="395536" y="3375654"/>
            <a:ext cx="43924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400" dirty="0" smtClean="0">
                <a:latin typeface="Calibri" pitchFamily="34" charset="0"/>
                <a:cs typeface="Calibri" pitchFamily="34" charset="0"/>
              </a:rPr>
              <a:t>Figure 1-1. Integrated</a:t>
            </a:r>
            <a:r>
              <a:rPr lang="en-US" altLang="ja-JP" sz="1400" dirty="0"/>
              <a:t> </a:t>
            </a:r>
            <a:r>
              <a:rPr lang="en-US" altLang="ja-JP" sz="1400" dirty="0" smtClean="0"/>
              <a:t>acceleration</a:t>
            </a:r>
            <a:r>
              <a:rPr lang="en-US" altLang="ja-JP" sz="1400" dirty="0" smtClean="0">
                <a:latin typeface="Calibri" pitchFamily="34" charset="0"/>
                <a:cs typeface="Calibri" pitchFamily="34" charset="0"/>
              </a:rPr>
              <a:t> during button pushing.</a:t>
            </a:r>
            <a:endParaRPr lang="ja-JP" altLang="en-US" sz="1400" dirty="0">
              <a:latin typeface="Calibri" pitchFamily="34" charset="0"/>
              <a:cs typeface="Calibri" pitchFamily="34" charset="0"/>
            </a:endParaRPr>
          </a:p>
        </p:txBody>
      </p:sp>
      <p:sp>
        <p:nvSpPr>
          <p:cNvPr id="22" name="Text Box 21"/>
          <p:cNvSpPr txBox="1">
            <a:spLocks noChangeArrowheads="1"/>
          </p:cNvSpPr>
          <p:nvPr/>
        </p:nvSpPr>
        <p:spPr bwMode="auto">
          <a:xfrm>
            <a:off x="395536" y="6309320"/>
            <a:ext cx="43924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400" dirty="0" smtClean="0">
                <a:latin typeface="Calibri" pitchFamily="34" charset="0"/>
                <a:cs typeface="Calibri" pitchFamily="34" charset="0"/>
              </a:rPr>
              <a:t>Figure 1-2. Averaged</a:t>
            </a:r>
            <a:r>
              <a:rPr lang="en-US" altLang="ja-JP" sz="1400" dirty="0" smtClean="0"/>
              <a:t> acceleration</a:t>
            </a:r>
            <a:r>
              <a:rPr lang="en-US" altLang="ja-JP" sz="1400" dirty="0" smtClean="0">
                <a:latin typeface="Calibri" pitchFamily="34" charset="0"/>
                <a:cs typeface="Calibri" pitchFamily="34" charset="0"/>
              </a:rPr>
              <a:t> of each condition.</a:t>
            </a:r>
            <a:endParaRPr lang="ja-JP" altLang="en-US" sz="1400" dirty="0">
              <a:latin typeface="Calibri" pitchFamily="34" charset="0"/>
              <a:cs typeface="Calibri" pitchFamily="34" charset="0"/>
            </a:endParaRPr>
          </a:p>
        </p:txBody>
      </p:sp>
    </p:spTree>
    <p:extLst>
      <p:ext uri="{BB962C8B-B14F-4D97-AF65-F5344CB8AC3E}">
        <p14:creationId xmlns:p14="http://schemas.microsoft.com/office/powerpoint/2010/main" val="4032614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43808" y="2780928"/>
            <a:ext cx="3373744" cy="830997"/>
          </a:xfrm>
          <a:prstGeom prst="rect">
            <a:avLst/>
          </a:prstGeom>
          <a:noFill/>
        </p:spPr>
        <p:txBody>
          <a:bodyPr wrap="none" rtlCol="0">
            <a:spAutoFit/>
          </a:bodyPr>
          <a:lstStyle/>
          <a:p>
            <a:r>
              <a:rPr kumimoji="1" lang="en-US" altLang="ja-JP" sz="4800" dirty="0" smtClean="0"/>
              <a:t>Experiment2</a:t>
            </a:r>
          </a:p>
        </p:txBody>
      </p:sp>
    </p:spTree>
    <p:extLst>
      <p:ext uri="{BB962C8B-B14F-4D97-AF65-F5344CB8AC3E}">
        <p14:creationId xmlns:p14="http://schemas.microsoft.com/office/powerpoint/2010/main" val="3382774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6070</TotalTime>
  <Words>2986</Words>
  <Application>Microsoft Office PowerPoint</Application>
  <PresentationFormat>画面に合わせる (4:3)</PresentationFormat>
  <Paragraphs>328</Paragraphs>
  <Slides>25</Slides>
  <Notes>22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27" baseType="lpstr">
      <vt:lpstr>Office ​​テーマ</vt:lpstr>
      <vt:lpstr>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nagano</dc:creator>
  <cp:lastModifiedBy>nagano</cp:lastModifiedBy>
  <cp:revision>1431</cp:revision>
  <cp:lastPrinted>2014-09-07T05:50:57Z</cp:lastPrinted>
  <dcterms:created xsi:type="dcterms:W3CDTF">2012-08-21T13:31:51Z</dcterms:created>
  <dcterms:modified xsi:type="dcterms:W3CDTF">2014-09-25T15:54:21Z</dcterms:modified>
</cp:coreProperties>
</file>