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6" d="100"/>
          <a:sy n="116" d="100"/>
        </p:scale>
        <p:origin x="-19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3FC5E7A-5440-4EEE-B658-D5A1A09D972E}" type="datetimeFigureOut">
              <a:rPr kumimoji="1" lang="ja-JP" altLang="en-US" smtClean="0"/>
              <a:t>2015/4/6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42045B3-A8E9-4942-8456-8604EFE12FDA}" type="slidenum">
              <a:rPr kumimoji="1" lang="ja-JP" altLang="en-US" smtClean="0"/>
              <a:t>‹#›</a:t>
            </a:fld>
            <a:endParaRPr kumimoji="1" lang="ja-JP" altLang="en-US"/>
          </a:p>
        </p:txBody>
      </p:sp>
    </p:spTree>
    <p:extLst>
      <p:ext uri="{BB962C8B-B14F-4D97-AF65-F5344CB8AC3E}">
        <p14:creationId xmlns:p14="http://schemas.microsoft.com/office/powerpoint/2010/main" val="156952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3FC5E7A-5440-4EEE-B658-D5A1A09D972E}" type="datetimeFigureOut">
              <a:rPr kumimoji="1" lang="ja-JP" altLang="en-US" smtClean="0"/>
              <a:t>2015/4/6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42045B3-A8E9-4942-8456-8604EFE12FDA}" type="slidenum">
              <a:rPr kumimoji="1" lang="ja-JP" altLang="en-US" smtClean="0"/>
              <a:t>‹#›</a:t>
            </a:fld>
            <a:endParaRPr kumimoji="1" lang="ja-JP" altLang="en-US"/>
          </a:p>
        </p:txBody>
      </p:sp>
    </p:spTree>
    <p:extLst>
      <p:ext uri="{BB962C8B-B14F-4D97-AF65-F5344CB8AC3E}">
        <p14:creationId xmlns:p14="http://schemas.microsoft.com/office/powerpoint/2010/main" val="3124223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3FC5E7A-5440-4EEE-B658-D5A1A09D972E}" type="datetimeFigureOut">
              <a:rPr kumimoji="1" lang="ja-JP" altLang="en-US" smtClean="0"/>
              <a:t>2015/4/6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42045B3-A8E9-4942-8456-8604EFE12FDA}" type="slidenum">
              <a:rPr kumimoji="1" lang="ja-JP" altLang="en-US" smtClean="0"/>
              <a:t>‹#›</a:t>
            </a:fld>
            <a:endParaRPr kumimoji="1" lang="ja-JP" altLang="en-US"/>
          </a:p>
        </p:txBody>
      </p:sp>
    </p:spTree>
    <p:extLst>
      <p:ext uri="{BB962C8B-B14F-4D97-AF65-F5344CB8AC3E}">
        <p14:creationId xmlns:p14="http://schemas.microsoft.com/office/powerpoint/2010/main" val="4112052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3FC5E7A-5440-4EEE-B658-D5A1A09D972E}" type="datetimeFigureOut">
              <a:rPr kumimoji="1" lang="ja-JP" altLang="en-US" smtClean="0"/>
              <a:t>2015/4/6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42045B3-A8E9-4942-8456-8604EFE12FDA}" type="slidenum">
              <a:rPr kumimoji="1" lang="ja-JP" altLang="en-US" smtClean="0"/>
              <a:t>‹#›</a:t>
            </a:fld>
            <a:endParaRPr kumimoji="1" lang="ja-JP" altLang="en-US"/>
          </a:p>
        </p:txBody>
      </p:sp>
    </p:spTree>
    <p:extLst>
      <p:ext uri="{BB962C8B-B14F-4D97-AF65-F5344CB8AC3E}">
        <p14:creationId xmlns:p14="http://schemas.microsoft.com/office/powerpoint/2010/main" val="253022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3FC5E7A-5440-4EEE-B658-D5A1A09D972E}" type="datetimeFigureOut">
              <a:rPr kumimoji="1" lang="ja-JP" altLang="en-US" smtClean="0"/>
              <a:t>2015/4/6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42045B3-A8E9-4942-8456-8604EFE12FDA}" type="slidenum">
              <a:rPr kumimoji="1" lang="ja-JP" altLang="en-US" smtClean="0"/>
              <a:t>‹#›</a:t>
            </a:fld>
            <a:endParaRPr kumimoji="1" lang="ja-JP" altLang="en-US"/>
          </a:p>
        </p:txBody>
      </p:sp>
    </p:spTree>
    <p:extLst>
      <p:ext uri="{BB962C8B-B14F-4D97-AF65-F5344CB8AC3E}">
        <p14:creationId xmlns:p14="http://schemas.microsoft.com/office/powerpoint/2010/main" val="1563866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3FC5E7A-5440-4EEE-B658-D5A1A09D972E}" type="datetimeFigureOut">
              <a:rPr kumimoji="1" lang="ja-JP" altLang="en-US" smtClean="0"/>
              <a:t>2015/4/6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42045B3-A8E9-4942-8456-8604EFE12FDA}" type="slidenum">
              <a:rPr kumimoji="1" lang="ja-JP" altLang="en-US" smtClean="0"/>
              <a:t>‹#›</a:t>
            </a:fld>
            <a:endParaRPr kumimoji="1" lang="ja-JP" altLang="en-US"/>
          </a:p>
        </p:txBody>
      </p:sp>
    </p:spTree>
    <p:extLst>
      <p:ext uri="{BB962C8B-B14F-4D97-AF65-F5344CB8AC3E}">
        <p14:creationId xmlns:p14="http://schemas.microsoft.com/office/powerpoint/2010/main" val="4082534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3FC5E7A-5440-4EEE-B658-D5A1A09D972E}" type="datetimeFigureOut">
              <a:rPr kumimoji="1" lang="ja-JP" altLang="en-US" smtClean="0"/>
              <a:t>2015/4/6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42045B3-A8E9-4942-8456-8604EFE12FDA}" type="slidenum">
              <a:rPr kumimoji="1" lang="ja-JP" altLang="en-US" smtClean="0"/>
              <a:t>‹#›</a:t>
            </a:fld>
            <a:endParaRPr kumimoji="1" lang="ja-JP" altLang="en-US"/>
          </a:p>
        </p:txBody>
      </p:sp>
    </p:spTree>
    <p:extLst>
      <p:ext uri="{BB962C8B-B14F-4D97-AF65-F5344CB8AC3E}">
        <p14:creationId xmlns:p14="http://schemas.microsoft.com/office/powerpoint/2010/main" val="2683194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3FC5E7A-5440-4EEE-B658-D5A1A09D972E}" type="datetimeFigureOut">
              <a:rPr kumimoji="1" lang="ja-JP" altLang="en-US" smtClean="0"/>
              <a:t>2015/4/6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42045B3-A8E9-4942-8456-8604EFE12FDA}" type="slidenum">
              <a:rPr kumimoji="1" lang="ja-JP" altLang="en-US" smtClean="0"/>
              <a:t>‹#›</a:t>
            </a:fld>
            <a:endParaRPr kumimoji="1" lang="ja-JP" altLang="en-US"/>
          </a:p>
        </p:txBody>
      </p:sp>
    </p:spTree>
    <p:extLst>
      <p:ext uri="{BB962C8B-B14F-4D97-AF65-F5344CB8AC3E}">
        <p14:creationId xmlns:p14="http://schemas.microsoft.com/office/powerpoint/2010/main" val="913618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3FC5E7A-5440-4EEE-B658-D5A1A09D972E}" type="datetimeFigureOut">
              <a:rPr kumimoji="1" lang="ja-JP" altLang="en-US" smtClean="0"/>
              <a:t>2015/4/6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42045B3-A8E9-4942-8456-8604EFE12FDA}" type="slidenum">
              <a:rPr kumimoji="1" lang="ja-JP" altLang="en-US" smtClean="0"/>
              <a:t>‹#›</a:t>
            </a:fld>
            <a:endParaRPr kumimoji="1" lang="ja-JP" altLang="en-US"/>
          </a:p>
        </p:txBody>
      </p:sp>
    </p:spTree>
    <p:extLst>
      <p:ext uri="{BB962C8B-B14F-4D97-AF65-F5344CB8AC3E}">
        <p14:creationId xmlns:p14="http://schemas.microsoft.com/office/powerpoint/2010/main" val="1068078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3FC5E7A-5440-4EEE-B658-D5A1A09D972E}" type="datetimeFigureOut">
              <a:rPr kumimoji="1" lang="ja-JP" altLang="en-US" smtClean="0"/>
              <a:t>2015/4/6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42045B3-A8E9-4942-8456-8604EFE12FDA}" type="slidenum">
              <a:rPr kumimoji="1" lang="ja-JP" altLang="en-US" smtClean="0"/>
              <a:t>‹#›</a:t>
            </a:fld>
            <a:endParaRPr kumimoji="1" lang="ja-JP" altLang="en-US"/>
          </a:p>
        </p:txBody>
      </p:sp>
    </p:spTree>
    <p:extLst>
      <p:ext uri="{BB962C8B-B14F-4D97-AF65-F5344CB8AC3E}">
        <p14:creationId xmlns:p14="http://schemas.microsoft.com/office/powerpoint/2010/main" val="4061367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3FC5E7A-5440-4EEE-B658-D5A1A09D972E}" type="datetimeFigureOut">
              <a:rPr kumimoji="1" lang="ja-JP" altLang="en-US" smtClean="0"/>
              <a:t>2015/4/6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42045B3-A8E9-4942-8456-8604EFE12FDA}" type="slidenum">
              <a:rPr kumimoji="1" lang="ja-JP" altLang="en-US" smtClean="0"/>
              <a:t>‹#›</a:t>
            </a:fld>
            <a:endParaRPr kumimoji="1" lang="ja-JP" altLang="en-US"/>
          </a:p>
        </p:txBody>
      </p:sp>
    </p:spTree>
    <p:extLst>
      <p:ext uri="{BB962C8B-B14F-4D97-AF65-F5344CB8AC3E}">
        <p14:creationId xmlns:p14="http://schemas.microsoft.com/office/powerpoint/2010/main" val="3436587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FC5E7A-5440-4EEE-B658-D5A1A09D972E}" type="datetimeFigureOut">
              <a:rPr kumimoji="1" lang="ja-JP" altLang="en-US" smtClean="0"/>
              <a:t>2015/4/6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2045B3-A8E9-4942-8456-8604EFE12FDA}" type="slidenum">
              <a:rPr kumimoji="1" lang="ja-JP" altLang="en-US" smtClean="0"/>
              <a:t>‹#›</a:t>
            </a:fld>
            <a:endParaRPr kumimoji="1" lang="ja-JP" altLang="en-US"/>
          </a:p>
        </p:txBody>
      </p:sp>
    </p:spTree>
    <p:extLst>
      <p:ext uri="{BB962C8B-B14F-4D97-AF65-F5344CB8AC3E}">
        <p14:creationId xmlns:p14="http://schemas.microsoft.com/office/powerpoint/2010/main" val="37616502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hiramine.com/physicalcomputing/arduino/steppingmotordriver.html"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http://startelc.com/H8/H8_16StpMoter1.html" TargetMode="External"/><Relationship Id="rId4" Type="http://schemas.openxmlformats.org/officeDocument/2006/relationships/hyperlink" Target="http://www.geocities.jp/zattouka/GarageHouse/micon/Motor/Stepping1.ht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926699"/>
            <a:ext cx="5286375" cy="2295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81315" y="4128003"/>
            <a:ext cx="4133850" cy="2114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テキスト ボックス 3"/>
          <p:cNvSpPr txBox="1"/>
          <p:nvPr/>
        </p:nvSpPr>
        <p:spPr>
          <a:xfrm>
            <a:off x="539552" y="1920572"/>
            <a:ext cx="436338" cy="307777"/>
          </a:xfrm>
          <a:prstGeom prst="rect">
            <a:avLst/>
          </a:prstGeom>
          <a:noFill/>
        </p:spPr>
        <p:txBody>
          <a:bodyPr wrap="none" rtlCol="0">
            <a:spAutoFit/>
          </a:bodyPr>
          <a:lstStyle/>
          <a:p>
            <a:r>
              <a:rPr kumimoji="1" lang="en-US" altLang="ja-JP" sz="1400" dirty="0" smtClean="0">
                <a:solidFill>
                  <a:srgbClr val="FF0000"/>
                </a:solidFill>
              </a:rPr>
              <a:t>IN1</a:t>
            </a:r>
            <a:endParaRPr kumimoji="1" lang="ja-JP" altLang="en-US" sz="1400" dirty="0">
              <a:solidFill>
                <a:srgbClr val="FF0000"/>
              </a:solidFill>
            </a:endParaRPr>
          </a:p>
        </p:txBody>
      </p:sp>
      <p:sp>
        <p:nvSpPr>
          <p:cNvPr id="7" name="テキスト ボックス 6"/>
          <p:cNvSpPr txBox="1"/>
          <p:nvPr/>
        </p:nvSpPr>
        <p:spPr>
          <a:xfrm>
            <a:off x="1691680" y="1923640"/>
            <a:ext cx="436338" cy="307777"/>
          </a:xfrm>
          <a:prstGeom prst="rect">
            <a:avLst/>
          </a:prstGeom>
          <a:noFill/>
        </p:spPr>
        <p:txBody>
          <a:bodyPr wrap="none" rtlCol="0">
            <a:spAutoFit/>
          </a:bodyPr>
          <a:lstStyle/>
          <a:p>
            <a:r>
              <a:rPr kumimoji="1" lang="en-US" altLang="ja-JP" sz="1400" dirty="0" smtClean="0">
                <a:solidFill>
                  <a:srgbClr val="FF0000"/>
                </a:solidFill>
              </a:rPr>
              <a:t>IN2</a:t>
            </a:r>
            <a:endParaRPr kumimoji="1" lang="ja-JP" altLang="en-US" sz="1400" dirty="0">
              <a:solidFill>
                <a:srgbClr val="FF0000"/>
              </a:solidFill>
            </a:endParaRPr>
          </a:p>
        </p:txBody>
      </p:sp>
      <p:sp>
        <p:nvSpPr>
          <p:cNvPr id="8" name="テキスト ボックス 7"/>
          <p:cNvSpPr txBox="1"/>
          <p:nvPr/>
        </p:nvSpPr>
        <p:spPr>
          <a:xfrm>
            <a:off x="2757282" y="1919083"/>
            <a:ext cx="436338" cy="307777"/>
          </a:xfrm>
          <a:prstGeom prst="rect">
            <a:avLst/>
          </a:prstGeom>
          <a:noFill/>
        </p:spPr>
        <p:txBody>
          <a:bodyPr wrap="none" rtlCol="0">
            <a:spAutoFit/>
          </a:bodyPr>
          <a:lstStyle/>
          <a:p>
            <a:r>
              <a:rPr kumimoji="1" lang="en-US" altLang="ja-JP" sz="1400" dirty="0" smtClean="0">
                <a:solidFill>
                  <a:srgbClr val="FF0000"/>
                </a:solidFill>
              </a:rPr>
              <a:t>IN3</a:t>
            </a:r>
            <a:endParaRPr kumimoji="1" lang="ja-JP" altLang="en-US" sz="1400" dirty="0">
              <a:solidFill>
                <a:srgbClr val="FF0000"/>
              </a:solidFill>
            </a:endParaRPr>
          </a:p>
        </p:txBody>
      </p:sp>
      <p:sp>
        <p:nvSpPr>
          <p:cNvPr id="9" name="テキスト ボックス 8"/>
          <p:cNvSpPr txBox="1"/>
          <p:nvPr/>
        </p:nvSpPr>
        <p:spPr>
          <a:xfrm>
            <a:off x="3792120" y="1922151"/>
            <a:ext cx="436338" cy="307777"/>
          </a:xfrm>
          <a:prstGeom prst="rect">
            <a:avLst/>
          </a:prstGeom>
          <a:noFill/>
        </p:spPr>
        <p:txBody>
          <a:bodyPr wrap="none" rtlCol="0">
            <a:spAutoFit/>
          </a:bodyPr>
          <a:lstStyle/>
          <a:p>
            <a:r>
              <a:rPr kumimoji="1" lang="en-US" altLang="ja-JP" sz="1400" dirty="0" smtClean="0">
                <a:solidFill>
                  <a:srgbClr val="FF0000"/>
                </a:solidFill>
              </a:rPr>
              <a:t>IN4</a:t>
            </a:r>
            <a:endParaRPr kumimoji="1" lang="ja-JP" altLang="en-US" sz="1400" dirty="0">
              <a:solidFill>
                <a:srgbClr val="FF0000"/>
              </a:solidFill>
            </a:endParaRPr>
          </a:p>
        </p:txBody>
      </p:sp>
      <p:sp>
        <p:nvSpPr>
          <p:cNvPr id="10" name="テキスト ボックス 9"/>
          <p:cNvSpPr txBox="1"/>
          <p:nvPr/>
        </p:nvSpPr>
        <p:spPr>
          <a:xfrm>
            <a:off x="1047285" y="638466"/>
            <a:ext cx="598241" cy="307777"/>
          </a:xfrm>
          <a:prstGeom prst="rect">
            <a:avLst/>
          </a:prstGeom>
          <a:noFill/>
        </p:spPr>
        <p:txBody>
          <a:bodyPr wrap="none" rtlCol="0">
            <a:spAutoFit/>
          </a:bodyPr>
          <a:lstStyle/>
          <a:p>
            <a:r>
              <a:rPr kumimoji="1" lang="en-US" altLang="ja-JP" sz="1400" dirty="0" smtClean="0">
                <a:solidFill>
                  <a:srgbClr val="FF0000"/>
                </a:solidFill>
              </a:rPr>
              <a:t>OUT1</a:t>
            </a:r>
            <a:endParaRPr kumimoji="1" lang="ja-JP" altLang="en-US" sz="1400" dirty="0">
              <a:solidFill>
                <a:srgbClr val="FF0000"/>
              </a:solidFill>
            </a:endParaRPr>
          </a:p>
        </p:txBody>
      </p:sp>
      <p:sp>
        <p:nvSpPr>
          <p:cNvPr id="11" name="テキスト ボックス 10"/>
          <p:cNvSpPr txBox="1"/>
          <p:nvPr/>
        </p:nvSpPr>
        <p:spPr>
          <a:xfrm>
            <a:off x="2128018" y="638667"/>
            <a:ext cx="598241" cy="307777"/>
          </a:xfrm>
          <a:prstGeom prst="rect">
            <a:avLst/>
          </a:prstGeom>
          <a:noFill/>
        </p:spPr>
        <p:txBody>
          <a:bodyPr wrap="none" rtlCol="0">
            <a:spAutoFit/>
          </a:bodyPr>
          <a:lstStyle/>
          <a:p>
            <a:r>
              <a:rPr kumimoji="1" lang="en-US" altLang="ja-JP" sz="1400" dirty="0" smtClean="0">
                <a:solidFill>
                  <a:srgbClr val="FF0000"/>
                </a:solidFill>
              </a:rPr>
              <a:t>OUT2</a:t>
            </a:r>
            <a:endParaRPr kumimoji="1" lang="ja-JP" altLang="en-US" sz="1400" dirty="0">
              <a:solidFill>
                <a:srgbClr val="FF0000"/>
              </a:solidFill>
            </a:endParaRPr>
          </a:p>
        </p:txBody>
      </p:sp>
      <p:sp>
        <p:nvSpPr>
          <p:cNvPr id="12" name="テキスト ボックス 11"/>
          <p:cNvSpPr txBox="1"/>
          <p:nvPr/>
        </p:nvSpPr>
        <p:spPr>
          <a:xfrm>
            <a:off x="3199668" y="638667"/>
            <a:ext cx="598241" cy="307777"/>
          </a:xfrm>
          <a:prstGeom prst="rect">
            <a:avLst/>
          </a:prstGeom>
          <a:noFill/>
        </p:spPr>
        <p:txBody>
          <a:bodyPr wrap="none" rtlCol="0">
            <a:spAutoFit/>
          </a:bodyPr>
          <a:lstStyle/>
          <a:p>
            <a:r>
              <a:rPr kumimoji="1" lang="en-US" altLang="ja-JP" sz="1400" dirty="0" smtClean="0">
                <a:solidFill>
                  <a:srgbClr val="FF0000"/>
                </a:solidFill>
              </a:rPr>
              <a:t>OUT3</a:t>
            </a:r>
            <a:endParaRPr kumimoji="1" lang="ja-JP" altLang="en-US" sz="1400" dirty="0">
              <a:solidFill>
                <a:srgbClr val="FF0000"/>
              </a:solidFill>
            </a:endParaRPr>
          </a:p>
        </p:txBody>
      </p:sp>
      <p:sp>
        <p:nvSpPr>
          <p:cNvPr id="13" name="テキスト ボックス 12"/>
          <p:cNvSpPr txBox="1"/>
          <p:nvPr/>
        </p:nvSpPr>
        <p:spPr>
          <a:xfrm>
            <a:off x="4189783" y="638868"/>
            <a:ext cx="598241" cy="307777"/>
          </a:xfrm>
          <a:prstGeom prst="rect">
            <a:avLst/>
          </a:prstGeom>
          <a:noFill/>
        </p:spPr>
        <p:txBody>
          <a:bodyPr wrap="none" rtlCol="0">
            <a:spAutoFit/>
          </a:bodyPr>
          <a:lstStyle/>
          <a:p>
            <a:r>
              <a:rPr kumimoji="1" lang="en-US" altLang="ja-JP" sz="1400" dirty="0" smtClean="0">
                <a:solidFill>
                  <a:srgbClr val="FF0000"/>
                </a:solidFill>
              </a:rPr>
              <a:t>OUT4</a:t>
            </a:r>
            <a:endParaRPr kumimoji="1" lang="ja-JP" altLang="en-US" sz="1400" dirty="0">
              <a:solidFill>
                <a:srgbClr val="FF0000"/>
              </a:solidFill>
            </a:endParaRPr>
          </a:p>
        </p:txBody>
      </p:sp>
      <p:sp>
        <p:nvSpPr>
          <p:cNvPr id="14" name="テキスト ボックス 13"/>
          <p:cNvSpPr txBox="1"/>
          <p:nvPr/>
        </p:nvSpPr>
        <p:spPr>
          <a:xfrm>
            <a:off x="1692000" y="749676"/>
            <a:ext cx="378630" cy="307777"/>
          </a:xfrm>
          <a:prstGeom prst="rect">
            <a:avLst/>
          </a:prstGeom>
          <a:noFill/>
        </p:spPr>
        <p:txBody>
          <a:bodyPr wrap="none" rtlCol="0">
            <a:spAutoFit/>
          </a:bodyPr>
          <a:lstStyle/>
          <a:p>
            <a:r>
              <a:rPr kumimoji="1" lang="en-US" altLang="ja-JP" sz="1400" dirty="0" smtClean="0">
                <a:solidFill>
                  <a:srgbClr val="FF0000"/>
                </a:solidFill>
              </a:rPr>
              <a:t>9V</a:t>
            </a:r>
            <a:endParaRPr kumimoji="1" lang="ja-JP" altLang="en-US" sz="1400" dirty="0">
              <a:solidFill>
                <a:srgbClr val="FF0000"/>
              </a:solidFill>
            </a:endParaRPr>
          </a:p>
        </p:txBody>
      </p:sp>
      <p:sp>
        <p:nvSpPr>
          <p:cNvPr id="15" name="テキスト ボックス 14"/>
          <p:cNvSpPr txBox="1"/>
          <p:nvPr/>
        </p:nvSpPr>
        <p:spPr>
          <a:xfrm>
            <a:off x="3844383" y="749877"/>
            <a:ext cx="378630" cy="307777"/>
          </a:xfrm>
          <a:prstGeom prst="rect">
            <a:avLst/>
          </a:prstGeom>
          <a:noFill/>
        </p:spPr>
        <p:txBody>
          <a:bodyPr wrap="none" rtlCol="0">
            <a:spAutoFit/>
          </a:bodyPr>
          <a:lstStyle/>
          <a:p>
            <a:r>
              <a:rPr kumimoji="1" lang="en-US" altLang="ja-JP" sz="1400" dirty="0" smtClean="0">
                <a:solidFill>
                  <a:srgbClr val="FF0000"/>
                </a:solidFill>
              </a:rPr>
              <a:t>9V</a:t>
            </a:r>
            <a:endParaRPr kumimoji="1" lang="ja-JP" altLang="en-US" sz="1400" dirty="0">
              <a:solidFill>
                <a:srgbClr val="FF0000"/>
              </a:solidFill>
            </a:endParaRPr>
          </a:p>
        </p:txBody>
      </p:sp>
      <p:sp>
        <p:nvSpPr>
          <p:cNvPr id="16" name="テキスト ボックス 15"/>
          <p:cNvSpPr txBox="1"/>
          <p:nvPr/>
        </p:nvSpPr>
        <p:spPr>
          <a:xfrm>
            <a:off x="539552" y="3098567"/>
            <a:ext cx="524503" cy="307777"/>
          </a:xfrm>
          <a:prstGeom prst="rect">
            <a:avLst/>
          </a:prstGeom>
          <a:noFill/>
        </p:spPr>
        <p:txBody>
          <a:bodyPr wrap="none" rtlCol="0">
            <a:spAutoFit/>
          </a:bodyPr>
          <a:lstStyle/>
          <a:p>
            <a:r>
              <a:rPr kumimoji="1" lang="en-US" altLang="ja-JP" sz="1400" dirty="0" smtClean="0">
                <a:solidFill>
                  <a:srgbClr val="FF0000"/>
                </a:solidFill>
              </a:rPr>
              <a:t>GND</a:t>
            </a:r>
            <a:endParaRPr kumimoji="1" lang="ja-JP" altLang="en-US" sz="1400" dirty="0">
              <a:solidFill>
                <a:srgbClr val="FF0000"/>
              </a:solidFill>
            </a:endParaRPr>
          </a:p>
        </p:txBody>
      </p:sp>
      <p:sp>
        <p:nvSpPr>
          <p:cNvPr id="17" name="テキスト ボックス 16"/>
          <p:cNvSpPr txBox="1"/>
          <p:nvPr/>
        </p:nvSpPr>
        <p:spPr>
          <a:xfrm>
            <a:off x="4752916" y="3100146"/>
            <a:ext cx="524503" cy="307777"/>
          </a:xfrm>
          <a:prstGeom prst="rect">
            <a:avLst/>
          </a:prstGeom>
          <a:noFill/>
        </p:spPr>
        <p:txBody>
          <a:bodyPr wrap="none" rtlCol="0">
            <a:spAutoFit/>
          </a:bodyPr>
          <a:lstStyle/>
          <a:p>
            <a:r>
              <a:rPr kumimoji="1" lang="en-US" altLang="ja-JP" sz="1400" dirty="0" smtClean="0">
                <a:solidFill>
                  <a:srgbClr val="FF0000"/>
                </a:solidFill>
              </a:rPr>
              <a:t>GND</a:t>
            </a:r>
            <a:endParaRPr kumimoji="1" lang="ja-JP" altLang="en-US" sz="1400" dirty="0">
              <a:solidFill>
                <a:srgbClr val="FF0000"/>
              </a:solidFill>
            </a:endParaRPr>
          </a:p>
        </p:txBody>
      </p:sp>
      <p:pic>
        <p:nvPicPr>
          <p:cNvPr id="1029" name="Picture 5" descr="http://nekosan0.bake-neko.net/stepper_motor_witn_arduin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56176" y="1219124"/>
            <a:ext cx="2557485" cy="1716807"/>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p:nvSpPr>
        <p:spPr>
          <a:xfrm>
            <a:off x="368395" y="188640"/>
            <a:ext cx="4196983" cy="369332"/>
          </a:xfrm>
          <a:prstGeom prst="rect">
            <a:avLst/>
          </a:prstGeom>
          <a:noFill/>
        </p:spPr>
        <p:txBody>
          <a:bodyPr wrap="none" rtlCol="0">
            <a:spAutoFit/>
          </a:bodyPr>
          <a:lstStyle/>
          <a:p>
            <a:r>
              <a:rPr kumimoji="1" lang="en-US" altLang="ja-JP" dirty="0" smtClean="0"/>
              <a:t>MP4401</a:t>
            </a:r>
            <a:r>
              <a:rPr kumimoji="1" lang="ja-JP" altLang="en-US" dirty="0" smtClean="0"/>
              <a:t>をどうするか→</a:t>
            </a:r>
            <a:r>
              <a:rPr kumimoji="1" lang="en-US" altLang="ja-JP" dirty="0" smtClean="0"/>
              <a:t>SMA4032</a:t>
            </a:r>
            <a:r>
              <a:rPr kumimoji="1" lang="ja-JP" altLang="en-US" dirty="0" smtClean="0"/>
              <a:t>で代替案</a:t>
            </a:r>
            <a:endParaRPr kumimoji="1" lang="ja-JP" altLang="en-US" dirty="0"/>
          </a:p>
        </p:txBody>
      </p:sp>
      <p:sp>
        <p:nvSpPr>
          <p:cNvPr id="6" name="テキスト ボックス 5"/>
          <p:cNvSpPr txBox="1"/>
          <p:nvPr/>
        </p:nvSpPr>
        <p:spPr>
          <a:xfrm>
            <a:off x="6516216" y="671619"/>
            <a:ext cx="2089098" cy="369332"/>
          </a:xfrm>
          <a:prstGeom prst="rect">
            <a:avLst/>
          </a:prstGeom>
          <a:noFill/>
        </p:spPr>
        <p:txBody>
          <a:bodyPr wrap="none" rtlCol="0">
            <a:spAutoFit/>
          </a:bodyPr>
          <a:lstStyle/>
          <a:p>
            <a:r>
              <a:rPr kumimoji="1" lang="en-US" altLang="ja-JP" dirty="0" smtClean="0"/>
              <a:t>Arduino</a:t>
            </a:r>
            <a:r>
              <a:rPr lang="ja-JP" altLang="en-US" dirty="0" err="1"/>
              <a:t>へ</a:t>
            </a:r>
            <a:r>
              <a:rPr lang="ja-JP" altLang="en-US" dirty="0" err="1" smtClean="0"/>
              <a:t>の</a:t>
            </a:r>
            <a:r>
              <a:rPr lang="ja-JP" altLang="en-US" dirty="0" smtClean="0"/>
              <a:t>接続例</a:t>
            </a:r>
            <a:endParaRPr kumimoji="1" lang="en-US" altLang="ja-JP" dirty="0" smtClean="0"/>
          </a:p>
        </p:txBody>
      </p:sp>
      <p:sp>
        <p:nvSpPr>
          <p:cNvPr id="18" name="テキスト ボックス 17"/>
          <p:cNvSpPr txBox="1"/>
          <p:nvPr/>
        </p:nvSpPr>
        <p:spPr>
          <a:xfrm>
            <a:off x="683568" y="4815946"/>
            <a:ext cx="1088760" cy="369332"/>
          </a:xfrm>
          <a:prstGeom prst="rect">
            <a:avLst/>
          </a:prstGeom>
          <a:noFill/>
        </p:spPr>
        <p:txBody>
          <a:bodyPr wrap="none" rtlCol="0">
            <a:spAutoFit/>
          </a:bodyPr>
          <a:lstStyle/>
          <a:p>
            <a:r>
              <a:rPr kumimoji="1" lang="en-US" altLang="ja-JP" dirty="0" smtClean="0"/>
              <a:t>SMA4032</a:t>
            </a:r>
            <a:endParaRPr kumimoji="1" lang="ja-JP" altLang="en-US" dirty="0"/>
          </a:p>
        </p:txBody>
      </p:sp>
      <p:sp>
        <p:nvSpPr>
          <p:cNvPr id="19" name="テキスト ボックス 18"/>
          <p:cNvSpPr txBox="1"/>
          <p:nvPr/>
        </p:nvSpPr>
        <p:spPr>
          <a:xfrm>
            <a:off x="6015165" y="4416035"/>
            <a:ext cx="2949324" cy="1569660"/>
          </a:xfrm>
          <a:prstGeom prst="rect">
            <a:avLst/>
          </a:prstGeom>
          <a:noFill/>
        </p:spPr>
        <p:txBody>
          <a:bodyPr wrap="square" rtlCol="0">
            <a:spAutoFit/>
          </a:bodyPr>
          <a:lstStyle/>
          <a:p>
            <a:r>
              <a:rPr kumimoji="1" lang="ja-JP" altLang="en-US" sz="1200" dirty="0" smtClean="0"/>
              <a:t>アプリケーションに</a:t>
            </a:r>
            <a:r>
              <a:rPr lang="ja-JP" altLang="en-US" sz="1200" dirty="0" smtClean="0"/>
              <a:t>ステッピングモータ駆動とある。モーターなどから帰ってくる電流を電源側へ流す，フライバック（フライホイール？）ダイオードのあたりも</a:t>
            </a:r>
            <a:r>
              <a:rPr lang="en-US" altLang="ja-JP" sz="1200" dirty="0" smtClean="0"/>
              <a:t>MP4401</a:t>
            </a:r>
            <a:r>
              <a:rPr lang="ja-JP" altLang="en-US" sz="1200" dirty="0" smtClean="0"/>
              <a:t>に類似。フライバックダイオードがあるのは，モーター駆動を意識した構造と言える？</a:t>
            </a:r>
            <a:r>
              <a:rPr lang="en-US" altLang="ja-JP" sz="1200" dirty="0" smtClean="0"/>
              <a:t>MP4401</a:t>
            </a:r>
            <a:r>
              <a:rPr lang="ja-JP" altLang="en-US" sz="1200" dirty="0" smtClean="0"/>
              <a:t>は</a:t>
            </a:r>
            <a:r>
              <a:rPr lang="en-US" altLang="ja-JP" sz="1200" dirty="0" smtClean="0"/>
              <a:t>MOSFET</a:t>
            </a:r>
            <a:r>
              <a:rPr lang="ja-JP" altLang="en-US" sz="1200" dirty="0" smtClean="0"/>
              <a:t>で，</a:t>
            </a:r>
            <a:r>
              <a:rPr lang="en-US" altLang="ja-JP" sz="1200" dirty="0" smtClean="0"/>
              <a:t>SMA4032</a:t>
            </a:r>
            <a:r>
              <a:rPr lang="ja-JP" altLang="en-US" sz="1200" dirty="0" smtClean="0"/>
              <a:t>はダーリントントランジスタという違いがあるが。</a:t>
            </a:r>
            <a:endParaRPr kumimoji="1" lang="ja-JP" altLang="en-US" sz="1200" dirty="0"/>
          </a:p>
        </p:txBody>
      </p:sp>
      <p:sp>
        <p:nvSpPr>
          <p:cNvPr id="20" name="テキスト ボックス 19"/>
          <p:cNvSpPr txBox="1"/>
          <p:nvPr/>
        </p:nvSpPr>
        <p:spPr>
          <a:xfrm>
            <a:off x="6300191" y="2975875"/>
            <a:ext cx="2808313" cy="261610"/>
          </a:xfrm>
          <a:prstGeom prst="rect">
            <a:avLst/>
          </a:prstGeom>
          <a:noFill/>
        </p:spPr>
        <p:txBody>
          <a:bodyPr wrap="square" rtlCol="0">
            <a:spAutoFit/>
          </a:bodyPr>
          <a:lstStyle/>
          <a:p>
            <a:r>
              <a:rPr kumimoji="1" lang="ja-JP" altLang="en-US" sz="1100" dirty="0" smtClean="0"/>
              <a:t>↑入力部に</a:t>
            </a:r>
            <a:r>
              <a:rPr kumimoji="1" lang="en-US" altLang="ja-JP" sz="1100" dirty="0" smtClean="0"/>
              <a:t>300Ω</a:t>
            </a:r>
            <a:r>
              <a:rPr kumimoji="1" lang="ja-JP" altLang="en-US" sz="1100" dirty="0" err="1" smtClean="0"/>
              <a:t>ほど</a:t>
            </a:r>
            <a:r>
              <a:rPr kumimoji="1" lang="ja-JP" altLang="en-US" sz="1100" dirty="0" smtClean="0"/>
              <a:t>入れるようだ。</a:t>
            </a:r>
            <a:endParaRPr kumimoji="1" lang="ja-JP" altLang="en-US" sz="1100" dirty="0"/>
          </a:p>
        </p:txBody>
      </p:sp>
      <p:sp>
        <p:nvSpPr>
          <p:cNvPr id="24" name="テキスト ボックス 23"/>
          <p:cNvSpPr txBox="1"/>
          <p:nvPr/>
        </p:nvSpPr>
        <p:spPr>
          <a:xfrm>
            <a:off x="1460201" y="3594330"/>
            <a:ext cx="4047903" cy="461665"/>
          </a:xfrm>
          <a:prstGeom prst="rect">
            <a:avLst/>
          </a:prstGeom>
          <a:noFill/>
        </p:spPr>
        <p:txBody>
          <a:bodyPr wrap="none" rtlCol="0">
            <a:spAutoFit/>
          </a:bodyPr>
          <a:lstStyle/>
          <a:p>
            <a:r>
              <a:rPr kumimoji="1" lang="ja-JP" altLang="en-US" sz="1200" dirty="0" smtClean="0"/>
              <a:t>ディスコン（製造中止）になったので代替品を操作中・・・</a:t>
            </a:r>
            <a:r>
              <a:rPr kumimoji="1" lang="en-US" altLang="ja-JP" sz="1200" dirty="0" smtClean="0"/>
              <a:t>(T_T)</a:t>
            </a:r>
          </a:p>
          <a:p>
            <a:r>
              <a:rPr lang="ja-JP" altLang="en-US" sz="1200" dirty="0"/>
              <a:t>これ</a:t>
            </a:r>
            <a:r>
              <a:rPr lang="ja-JP" altLang="en-US" sz="1200" dirty="0" smtClean="0"/>
              <a:t>なんてどうかね？↓</a:t>
            </a:r>
            <a:endParaRPr kumimoji="1" lang="ja-JP" altLang="en-US" sz="1200" dirty="0"/>
          </a:p>
        </p:txBody>
      </p:sp>
      <p:sp>
        <p:nvSpPr>
          <p:cNvPr id="25" name="テキスト ボックス 24"/>
          <p:cNvSpPr txBox="1"/>
          <p:nvPr/>
        </p:nvSpPr>
        <p:spPr>
          <a:xfrm>
            <a:off x="4838165" y="6309320"/>
            <a:ext cx="4054315" cy="369332"/>
          </a:xfrm>
          <a:prstGeom prst="rect">
            <a:avLst/>
          </a:prstGeom>
          <a:noFill/>
        </p:spPr>
        <p:txBody>
          <a:bodyPr wrap="none" rtlCol="0">
            <a:spAutoFit/>
          </a:bodyPr>
          <a:lstStyle/>
          <a:p>
            <a:r>
              <a:rPr kumimoji="1" lang="ja-JP" altLang="en-US" dirty="0" smtClean="0"/>
              <a:t>これがそのまま使えるのが一番幸せ・・・</a:t>
            </a:r>
            <a:endParaRPr kumimoji="1" lang="ja-JP" altLang="en-US" dirty="0"/>
          </a:p>
        </p:txBody>
      </p:sp>
    </p:spTree>
    <p:extLst>
      <p:ext uri="{BB962C8B-B14F-4D97-AF65-F5344CB8AC3E}">
        <p14:creationId xmlns:p14="http://schemas.microsoft.com/office/powerpoint/2010/main" val="20356560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68395" y="188640"/>
            <a:ext cx="2914580" cy="369332"/>
          </a:xfrm>
          <a:prstGeom prst="rect">
            <a:avLst/>
          </a:prstGeom>
          <a:noFill/>
        </p:spPr>
        <p:txBody>
          <a:bodyPr wrap="none" rtlCol="0">
            <a:spAutoFit/>
          </a:bodyPr>
          <a:lstStyle/>
          <a:p>
            <a:r>
              <a:rPr kumimoji="1" lang="ja-JP" altLang="en-US" dirty="0" smtClean="0"/>
              <a:t>そもそもなんでこんな目に？</a:t>
            </a:r>
            <a:endParaRPr kumimoji="1" lang="ja-JP" altLang="en-US" dirty="0"/>
          </a:p>
        </p:txBody>
      </p:sp>
      <p:sp>
        <p:nvSpPr>
          <p:cNvPr id="5" name="テキスト ボックス 4"/>
          <p:cNvSpPr txBox="1"/>
          <p:nvPr/>
        </p:nvSpPr>
        <p:spPr>
          <a:xfrm>
            <a:off x="539552" y="620688"/>
            <a:ext cx="7560840" cy="830997"/>
          </a:xfrm>
          <a:prstGeom prst="rect">
            <a:avLst/>
          </a:prstGeom>
          <a:noFill/>
        </p:spPr>
        <p:txBody>
          <a:bodyPr wrap="square" rtlCol="0">
            <a:spAutoFit/>
          </a:bodyPr>
          <a:lstStyle/>
          <a:p>
            <a:r>
              <a:rPr kumimoji="1" lang="en-US" altLang="ja-JP" sz="1200" dirty="0" smtClean="0"/>
              <a:t>Web</a:t>
            </a:r>
            <a:r>
              <a:rPr kumimoji="1" lang="ja-JP" altLang="en-US" sz="1200" dirty="0" smtClean="0"/>
              <a:t>上には，</a:t>
            </a:r>
            <a:r>
              <a:rPr lang="ja-JP" altLang="en-US" sz="1200" dirty="0" smtClean="0"/>
              <a:t>ＴＡ７７７４ＰＧを使ってステッピングモーターを回すサンプルが割りとある。</a:t>
            </a:r>
            <a:endParaRPr lang="en-US" altLang="ja-JP" sz="1200" dirty="0" smtClean="0"/>
          </a:p>
          <a:p>
            <a:r>
              <a:rPr lang="en-US" altLang="ja-JP" sz="1200" dirty="0" smtClean="0">
                <a:hlinkClick r:id="rId2"/>
              </a:rPr>
              <a:t>http://www.hiramine.com/physicalcomputing/arduino/steppingmotordriver.html</a:t>
            </a:r>
            <a:r>
              <a:rPr lang="ja-JP" altLang="en-US" sz="1200" dirty="0" smtClean="0"/>
              <a:t>　とか・・・</a:t>
            </a:r>
            <a:endParaRPr lang="en-US" altLang="ja-JP" sz="1200" dirty="0" smtClean="0"/>
          </a:p>
          <a:p>
            <a:r>
              <a:rPr lang="ja-JP" altLang="en-US" sz="1200" dirty="0" smtClean="0"/>
              <a:t>見たところ</a:t>
            </a:r>
            <a:r>
              <a:rPr lang="en-US" altLang="ja-JP" sz="1200" dirty="0" smtClean="0"/>
              <a:t>5V</a:t>
            </a:r>
            <a:r>
              <a:rPr lang="ja-JP" altLang="en-US" sz="1200" dirty="0" smtClean="0"/>
              <a:t>電源でも回っているようなので，</a:t>
            </a:r>
            <a:r>
              <a:rPr lang="en-US" altLang="ja-JP" sz="1200" dirty="0" smtClean="0"/>
              <a:t>MP4401</a:t>
            </a:r>
            <a:r>
              <a:rPr lang="ja-JP" altLang="en-US" sz="1200" dirty="0" smtClean="0"/>
              <a:t>に入れ替えを模索するが・・・そもそも</a:t>
            </a:r>
            <a:r>
              <a:rPr lang="en-US" altLang="ja-JP" sz="1200" dirty="0" smtClean="0"/>
              <a:t>TA7774</a:t>
            </a:r>
            <a:r>
              <a:rPr lang="ja-JP" altLang="en-US" sz="1200" dirty="0" smtClean="0"/>
              <a:t>がもう流通しておらず，代替の</a:t>
            </a:r>
            <a:r>
              <a:rPr lang="ja-JP" altLang="en-US" sz="1200" b="1" dirty="0" smtClean="0"/>
              <a:t>ＴＢ６６７４ＰＧ</a:t>
            </a:r>
            <a:r>
              <a:rPr kumimoji="1" lang="ja-JP" altLang="en-US" sz="1200" dirty="0" smtClean="0"/>
              <a:t>なるものを使ってみるが・・・同じようにサンプルを組んでも全然動かない。</a:t>
            </a:r>
            <a:endParaRPr kumimoji="1" lang="ja-JP" altLang="en-US" sz="12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712" y="1844824"/>
            <a:ext cx="1838325" cy="3419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テキスト ボックス 5"/>
          <p:cNvSpPr txBox="1"/>
          <p:nvPr/>
        </p:nvSpPr>
        <p:spPr>
          <a:xfrm>
            <a:off x="1475909" y="1994356"/>
            <a:ext cx="349776" cy="276999"/>
          </a:xfrm>
          <a:prstGeom prst="rect">
            <a:avLst/>
          </a:prstGeom>
          <a:noFill/>
        </p:spPr>
        <p:txBody>
          <a:bodyPr wrap="none" rtlCol="0">
            <a:spAutoFit/>
          </a:bodyPr>
          <a:lstStyle/>
          <a:p>
            <a:r>
              <a:rPr kumimoji="1" lang="en-US" altLang="ja-JP" sz="1200" dirty="0" smtClean="0"/>
              <a:t>5V</a:t>
            </a:r>
            <a:endParaRPr kumimoji="1" lang="ja-JP" altLang="en-US" sz="1200" dirty="0"/>
          </a:p>
        </p:txBody>
      </p:sp>
      <p:sp>
        <p:nvSpPr>
          <p:cNvPr id="8" name="テキスト ボックス 7"/>
          <p:cNvSpPr txBox="1"/>
          <p:nvPr/>
        </p:nvSpPr>
        <p:spPr>
          <a:xfrm>
            <a:off x="1475909" y="2399463"/>
            <a:ext cx="349776" cy="276999"/>
          </a:xfrm>
          <a:prstGeom prst="rect">
            <a:avLst/>
          </a:prstGeom>
          <a:noFill/>
        </p:spPr>
        <p:txBody>
          <a:bodyPr wrap="none" rtlCol="0">
            <a:spAutoFit/>
          </a:bodyPr>
          <a:lstStyle/>
          <a:p>
            <a:r>
              <a:rPr kumimoji="1" lang="en-US" altLang="ja-JP" sz="1200" dirty="0" smtClean="0"/>
              <a:t>5V</a:t>
            </a:r>
            <a:endParaRPr kumimoji="1" lang="ja-JP" altLang="en-US" sz="1200" dirty="0"/>
          </a:p>
        </p:txBody>
      </p:sp>
      <p:sp>
        <p:nvSpPr>
          <p:cNvPr id="9" name="テキスト ボックス 8"/>
          <p:cNvSpPr txBox="1"/>
          <p:nvPr/>
        </p:nvSpPr>
        <p:spPr>
          <a:xfrm>
            <a:off x="1475909" y="2804570"/>
            <a:ext cx="357790" cy="276999"/>
          </a:xfrm>
          <a:prstGeom prst="rect">
            <a:avLst/>
          </a:prstGeom>
          <a:noFill/>
        </p:spPr>
        <p:txBody>
          <a:bodyPr wrap="none" rtlCol="0">
            <a:spAutoFit/>
          </a:bodyPr>
          <a:lstStyle/>
          <a:p>
            <a:r>
              <a:rPr kumimoji="1" lang="en-US" altLang="ja-JP" sz="1200" dirty="0" smtClean="0"/>
              <a:t>D7</a:t>
            </a:r>
            <a:endParaRPr kumimoji="1" lang="ja-JP" altLang="en-US" sz="1200" dirty="0"/>
          </a:p>
        </p:txBody>
      </p:sp>
      <p:sp>
        <p:nvSpPr>
          <p:cNvPr id="10" name="テキスト ボックス 9"/>
          <p:cNvSpPr txBox="1"/>
          <p:nvPr/>
        </p:nvSpPr>
        <p:spPr>
          <a:xfrm>
            <a:off x="1475909" y="3209677"/>
            <a:ext cx="476412" cy="276999"/>
          </a:xfrm>
          <a:prstGeom prst="rect">
            <a:avLst/>
          </a:prstGeom>
          <a:noFill/>
        </p:spPr>
        <p:txBody>
          <a:bodyPr wrap="none" rtlCol="0">
            <a:spAutoFit/>
          </a:bodyPr>
          <a:lstStyle/>
          <a:p>
            <a:r>
              <a:rPr kumimoji="1" lang="en-US" altLang="ja-JP" sz="1200" dirty="0" smtClean="0"/>
              <a:t>GND</a:t>
            </a:r>
            <a:endParaRPr kumimoji="1" lang="ja-JP" altLang="en-US" sz="1200" dirty="0"/>
          </a:p>
        </p:txBody>
      </p:sp>
      <p:sp>
        <p:nvSpPr>
          <p:cNvPr id="11" name="テキスト ボックス 10"/>
          <p:cNvSpPr txBox="1"/>
          <p:nvPr/>
        </p:nvSpPr>
        <p:spPr>
          <a:xfrm>
            <a:off x="1475909" y="3614784"/>
            <a:ext cx="476412" cy="276999"/>
          </a:xfrm>
          <a:prstGeom prst="rect">
            <a:avLst/>
          </a:prstGeom>
          <a:noFill/>
        </p:spPr>
        <p:txBody>
          <a:bodyPr wrap="none" rtlCol="0">
            <a:spAutoFit/>
          </a:bodyPr>
          <a:lstStyle/>
          <a:p>
            <a:r>
              <a:rPr kumimoji="1" lang="en-US" altLang="ja-JP" sz="1200" dirty="0" smtClean="0"/>
              <a:t>GND</a:t>
            </a:r>
            <a:endParaRPr kumimoji="1" lang="ja-JP" altLang="en-US" sz="1200" dirty="0"/>
          </a:p>
        </p:txBody>
      </p:sp>
      <p:sp>
        <p:nvSpPr>
          <p:cNvPr id="12" name="テキスト ボックス 11"/>
          <p:cNvSpPr txBox="1"/>
          <p:nvPr/>
        </p:nvSpPr>
        <p:spPr>
          <a:xfrm>
            <a:off x="1475909" y="4019891"/>
            <a:ext cx="357790" cy="276999"/>
          </a:xfrm>
          <a:prstGeom prst="rect">
            <a:avLst/>
          </a:prstGeom>
          <a:noFill/>
        </p:spPr>
        <p:txBody>
          <a:bodyPr wrap="none" rtlCol="0">
            <a:spAutoFit/>
          </a:bodyPr>
          <a:lstStyle/>
          <a:p>
            <a:r>
              <a:rPr kumimoji="1" lang="en-US" altLang="ja-JP" sz="1200" dirty="0" smtClean="0"/>
              <a:t>D6</a:t>
            </a:r>
            <a:endParaRPr kumimoji="1" lang="ja-JP" altLang="en-US" sz="1200" dirty="0"/>
          </a:p>
        </p:txBody>
      </p:sp>
      <p:sp>
        <p:nvSpPr>
          <p:cNvPr id="13" name="テキスト ボックス 12"/>
          <p:cNvSpPr txBox="1"/>
          <p:nvPr/>
        </p:nvSpPr>
        <p:spPr>
          <a:xfrm>
            <a:off x="1475909" y="4424998"/>
            <a:ext cx="476412" cy="276999"/>
          </a:xfrm>
          <a:prstGeom prst="rect">
            <a:avLst/>
          </a:prstGeom>
          <a:noFill/>
        </p:spPr>
        <p:txBody>
          <a:bodyPr wrap="none" rtlCol="0">
            <a:spAutoFit/>
          </a:bodyPr>
          <a:lstStyle/>
          <a:p>
            <a:r>
              <a:rPr kumimoji="1" lang="en-US" altLang="ja-JP" sz="1200" dirty="0" smtClean="0"/>
              <a:t>GND</a:t>
            </a:r>
            <a:endParaRPr kumimoji="1" lang="ja-JP" altLang="en-US" sz="1200" dirty="0"/>
          </a:p>
        </p:txBody>
      </p:sp>
      <p:sp>
        <p:nvSpPr>
          <p:cNvPr id="14" name="テキスト ボックス 13"/>
          <p:cNvSpPr txBox="1"/>
          <p:nvPr/>
        </p:nvSpPr>
        <p:spPr>
          <a:xfrm>
            <a:off x="1475909" y="4830104"/>
            <a:ext cx="349776" cy="276999"/>
          </a:xfrm>
          <a:prstGeom prst="rect">
            <a:avLst/>
          </a:prstGeom>
          <a:noFill/>
        </p:spPr>
        <p:txBody>
          <a:bodyPr wrap="none" rtlCol="0">
            <a:spAutoFit/>
          </a:bodyPr>
          <a:lstStyle/>
          <a:p>
            <a:r>
              <a:rPr kumimoji="1" lang="en-US" altLang="ja-JP" sz="1200" dirty="0" smtClean="0"/>
              <a:t>5V</a:t>
            </a:r>
            <a:endParaRPr kumimoji="1" lang="ja-JP" altLang="en-US" sz="1200" dirty="0"/>
          </a:p>
        </p:txBody>
      </p:sp>
      <p:sp>
        <p:nvSpPr>
          <p:cNvPr id="15" name="テキスト ボックス 14"/>
          <p:cNvSpPr txBox="1"/>
          <p:nvPr/>
        </p:nvSpPr>
        <p:spPr>
          <a:xfrm>
            <a:off x="3879564" y="2013554"/>
            <a:ext cx="428322" cy="276999"/>
          </a:xfrm>
          <a:prstGeom prst="rect">
            <a:avLst/>
          </a:prstGeom>
          <a:noFill/>
        </p:spPr>
        <p:txBody>
          <a:bodyPr wrap="none" rtlCol="0">
            <a:spAutoFit/>
          </a:bodyPr>
          <a:lstStyle/>
          <a:p>
            <a:r>
              <a:rPr kumimoji="1" lang="en-US" altLang="ja-JP" sz="1200" dirty="0" smtClean="0"/>
              <a:t>12V</a:t>
            </a:r>
            <a:endParaRPr kumimoji="1" lang="ja-JP" altLang="en-US" sz="1200" dirty="0"/>
          </a:p>
        </p:txBody>
      </p:sp>
      <p:sp>
        <p:nvSpPr>
          <p:cNvPr id="16" name="テキスト ボックス 15"/>
          <p:cNvSpPr txBox="1"/>
          <p:nvPr/>
        </p:nvSpPr>
        <p:spPr>
          <a:xfrm>
            <a:off x="3879564" y="2418661"/>
            <a:ext cx="338554" cy="276999"/>
          </a:xfrm>
          <a:prstGeom prst="rect">
            <a:avLst/>
          </a:prstGeom>
          <a:noFill/>
        </p:spPr>
        <p:txBody>
          <a:bodyPr wrap="none" rtlCol="0">
            <a:spAutoFit/>
          </a:bodyPr>
          <a:lstStyle/>
          <a:p>
            <a:r>
              <a:rPr kumimoji="1" lang="ja-JP" altLang="en-US" sz="1200" dirty="0" smtClean="0"/>
              <a:t>白</a:t>
            </a:r>
            <a:endParaRPr kumimoji="1" lang="ja-JP" altLang="en-US" sz="1200" dirty="0"/>
          </a:p>
        </p:txBody>
      </p:sp>
      <p:sp>
        <p:nvSpPr>
          <p:cNvPr id="17" name="テキスト ボックス 16"/>
          <p:cNvSpPr txBox="1"/>
          <p:nvPr/>
        </p:nvSpPr>
        <p:spPr>
          <a:xfrm>
            <a:off x="3879564" y="2823768"/>
            <a:ext cx="492443" cy="276999"/>
          </a:xfrm>
          <a:prstGeom prst="rect">
            <a:avLst/>
          </a:prstGeom>
          <a:noFill/>
        </p:spPr>
        <p:txBody>
          <a:bodyPr wrap="none" rtlCol="0">
            <a:spAutoFit/>
          </a:bodyPr>
          <a:lstStyle/>
          <a:p>
            <a:r>
              <a:rPr kumimoji="1" lang="ja-JP" altLang="en-US" sz="1200" dirty="0" smtClean="0"/>
              <a:t>黄色</a:t>
            </a:r>
            <a:endParaRPr kumimoji="1" lang="ja-JP" altLang="en-US" sz="1200" dirty="0"/>
          </a:p>
        </p:txBody>
      </p:sp>
      <p:sp>
        <p:nvSpPr>
          <p:cNvPr id="18" name="テキスト ボックス 17"/>
          <p:cNvSpPr txBox="1"/>
          <p:nvPr/>
        </p:nvSpPr>
        <p:spPr>
          <a:xfrm>
            <a:off x="3879564" y="3228875"/>
            <a:ext cx="476412" cy="276999"/>
          </a:xfrm>
          <a:prstGeom prst="rect">
            <a:avLst/>
          </a:prstGeom>
          <a:noFill/>
        </p:spPr>
        <p:txBody>
          <a:bodyPr wrap="none" rtlCol="0">
            <a:spAutoFit/>
          </a:bodyPr>
          <a:lstStyle/>
          <a:p>
            <a:r>
              <a:rPr kumimoji="1" lang="en-US" altLang="ja-JP" sz="1200" dirty="0" smtClean="0"/>
              <a:t>GND</a:t>
            </a:r>
            <a:endParaRPr kumimoji="1" lang="ja-JP" altLang="en-US" sz="1200" dirty="0"/>
          </a:p>
        </p:txBody>
      </p:sp>
      <p:sp>
        <p:nvSpPr>
          <p:cNvPr id="19" name="テキスト ボックス 18"/>
          <p:cNvSpPr txBox="1"/>
          <p:nvPr/>
        </p:nvSpPr>
        <p:spPr>
          <a:xfrm>
            <a:off x="3879564" y="3633982"/>
            <a:ext cx="476412" cy="276999"/>
          </a:xfrm>
          <a:prstGeom prst="rect">
            <a:avLst/>
          </a:prstGeom>
          <a:noFill/>
        </p:spPr>
        <p:txBody>
          <a:bodyPr wrap="none" rtlCol="0">
            <a:spAutoFit/>
          </a:bodyPr>
          <a:lstStyle/>
          <a:p>
            <a:r>
              <a:rPr kumimoji="1" lang="en-US" altLang="ja-JP" sz="1200" dirty="0" smtClean="0"/>
              <a:t>GND</a:t>
            </a:r>
            <a:endParaRPr kumimoji="1" lang="ja-JP" altLang="en-US" sz="1200" dirty="0"/>
          </a:p>
        </p:txBody>
      </p:sp>
      <p:sp>
        <p:nvSpPr>
          <p:cNvPr id="20" name="テキスト ボックス 19"/>
          <p:cNvSpPr txBox="1"/>
          <p:nvPr/>
        </p:nvSpPr>
        <p:spPr>
          <a:xfrm>
            <a:off x="3879564" y="4039089"/>
            <a:ext cx="338554" cy="276999"/>
          </a:xfrm>
          <a:prstGeom prst="rect">
            <a:avLst/>
          </a:prstGeom>
          <a:noFill/>
        </p:spPr>
        <p:txBody>
          <a:bodyPr wrap="none" rtlCol="0">
            <a:spAutoFit/>
          </a:bodyPr>
          <a:lstStyle/>
          <a:p>
            <a:r>
              <a:rPr kumimoji="1" lang="ja-JP" altLang="en-US" sz="1200" dirty="0" smtClean="0"/>
              <a:t>緑</a:t>
            </a:r>
            <a:endParaRPr kumimoji="1" lang="ja-JP" altLang="en-US" sz="1200" dirty="0"/>
          </a:p>
        </p:txBody>
      </p:sp>
      <p:sp>
        <p:nvSpPr>
          <p:cNvPr id="21" name="テキスト ボックス 20"/>
          <p:cNvSpPr txBox="1"/>
          <p:nvPr/>
        </p:nvSpPr>
        <p:spPr>
          <a:xfrm>
            <a:off x="3879564" y="4444196"/>
            <a:ext cx="338554" cy="276999"/>
          </a:xfrm>
          <a:prstGeom prst="rect">
            <a:avLst/>
          </a:prstGeom>
          <a:noFill/>
        </p:spPr>
        <p:txBody>
          <a:bodyPr wrap="none" rtlCol="0">
            <a:spAutoFit/>
          </a:bodyPr>
          <a:lstStyle/>
          <a:p>
            <a:r>
              <a:rPr kumimoji="1" lang="ja-JP" altLang="en-US" sz="1200" dirty="0" smtClean="0"/>
              <a:t>赤</a:t>
            </a:r>
            <a:endParaRPr kumimoji="1" lang="ja-JP" altLang="en-US" sz="1200" dirty="0"/>
          </a:p>
        </p:txBody>
      </p:sp>
      <p:sp>
        <p:nvSpPr>
          <p:cNvPr id="22" name="テキスト ボックス 21"/>
          <p:cNvSpPr txBox="1"/>
          <p:nvPr/>
        </p:nvSpPr>
        <p:spPr>
          <a:xfrm>
            <a:off x="3879564" y="4849302"/>
            <a:ext cx="428322" cy="276999"/>
          </a:xfrm>
          <a:prstGeom prst="rect">
            <a:avLst/>
          </a:prstGeom>
          <a:noFill/>
        </p:spPr>
        <p:txBody>
          <a:bodyPr wrap="none" rtlCol="0">
            <a:spAutoFit/>
          </a:bodyPr>
          <a:lstStyle/>
          <a:p>
            <a:r>
              <a:rPr kumimoji="1" lang="en-US" altLang="ja-JP" sz="1200" dirty="0" smtClean="0"/>
              <a:t>12V</a:t>
            </a:r>
            <a:endParaRPr kumimoji="1" lang="ja-JP" altLang="en-US" sz="1200" dirty="0"/>
          </a:p>
        </p:txBody>
      </p:sp>
      <p:sp>
        <p:nvSpPr>
          <p:cNvPr id="7" name="テキスト ボックス 6"/>
          <p:cNvSpPr txBox="1"/>
          <p:nvPr/>
        </p:nvSpPr>
        <p:spPr>
          <a:xfrm>
            <a:off x="1331640" y="1556792"/>
            <a:ext cx="768928" cy="307777"/>
          </a:xfrm>
          <a:prstGeom prst="rect">
            <a:avLst/>
          </a:prstGeom>
          <a:noFill/>
        </p:spPr>
        <p:txBody>
          <a:bodyPr wrap="none" rtlCol="0">
            <a:spAutoFit/>
          </a:bodyPr>
          <a:lstStyle/>
          <a:p>
            <a:r>
              <a:rPr kumimoji="1" lang="en-US" altLang="ja-JP" sz="1400" dirty="0" smtClean="0"/>
              <a:t>Arduino</a:t>
            </a:r>
            <a:endParaRPr kumimoji="1" lang="ja-JP" altLang="en-US" sz="1400" dirty="0"/>
          </a:p>
        </p:txBody>
      </p:sp>
      <p:sp>
        <p:nvSpPr>
          <p:cNvPr id="24" name="テキスト ボックス 23"/>
          <p:cNvSpPr txBox="1"/>
          <p:nvPr/>
        </p:nvSpPr>
        <p:spPr>
          <a:xfrm>
            <a:off x="2987824" y="1537047"/>
            <a:ext cx="1762021" cy="307777"/>
          </a:xfrm>
          <a:prstGeom prst="rect">
            <a:avLst/>
          </a:prstGeom>
          <a:noFill/>
        </p:spPr>
        <p:txBody>
          <a:bodyPr wrap="none" rtlCol="0">
            <a:spAutoFit/>
          </a:bodyPr>
          <a:lstStyle/>
          <a:p>
            <a:r>
              <a:rPr kumimoji="1" lang="ja-JP" altLang="en-US" sz="1400" dirty="0" smtClean="0"/>
              <a:t>ステッピングモーター</a:t>
            </a:r>
            <a:endParaRPr kumimoji="1" lang="ja-JP" altLang="en-US" sz="1400" dirty="0"/>
          </a:p>
        </p:txBody>
      </p:sp>
      <p:sp>
        <p:nvSpPr>
          <p:cNvPr id="23" name="テキスト ボックス 22"/>
          <p:cNvSpPr txBox="1"/>
          <p:nvPr/>
        </p:nvSpPr>
        <p:spPr>
          <a:xfrm>
            <a:off x="5016637" y="1598056"/>
            <a:ext cx="3377848" cy="415498"/>
          </a:xfrm>
          <a:prstGeom prst="rect">
            <a:avLst/>
          </a:prstGeom>
          <a:noFill/>
        </p:spPr>
        <p:txBody>
          <a:bodyPr wrap="none" rtlCol="0">
            <a:spAutoFit/>
          </a:bodyPr>
          <a:lstStyle/>
          <a:p>
            <a:r>
              <a:rPr lang="ja-JP" altLang="en-US" sz="1050" dirty="0"/>
              <a:t>ステッピングモータＳＰＧ２０</a:t>
            </a:r>
            <a:r>
              <a:rPr lang="ja-JP" altLang="en-US" sz="1050" dirty="0" smtClean="0"/>
              <a:t>－１３６２</a:t>
            </a:r>
            <a:endParaRPr lang="en-US" altLang="ja-JP" sz="1050" dirty="0" smtClean="0"/>
          </a:p>
          <a:p>
            <a:r>
              <a:rPr kumimoji="1" lang="en-US" altLang="ja-JP" sz="1050" dirty="0" smtClean="0"/>
              <a:t>250</a:t>
            </a:r>
            <a:r>
              <a:rPr kumimoji="1" lang="ja-JP" altLang="en-US" sz="1050" dirty="0" smtClean="0"/>
              <a:t>円で安くて良いが・・・ディスコンしてない！？うひー！</a:t>
            </a:r>
            <a:endParaRPr kumimoji="1" lang="ja-JP" altLang="en-US" sz="1050" dirty="0"/>
          </a:p>
        </p:txBody>
      </p:sp>
      <p:sp>
        <p:nvSpPr>
          <p:cNvPr id="25" name="テキスト ボックス 24"/>
          <p:cNvSpPr txBox="1"/>
          <p:nvPr/>
        </p:nvSpPr>
        <p:spPr>
          <a:xfrm>
            <a:off x="5016637" y="1988840"/>
            <a:ext cx="2148345" cy="369332"/>
          </a:xfrm>
          <a:prstGeom prst="rect">
            <a:avLst/>
          </a:prstGeom>
          <a:noFill/>
        </p:spPr>
        <p:txBody>
          <a:bodyPr wrap="none" rtlCol="0">
            <a:spAutoFit/>
          </a:bodyPr>
          <a:lstStyle/>
          <a:p>
            <a:r>
              <a:rPr kumimoji="1" lang="ja-JP" altLang="en-US" dirty="0" smtClean="0"/>
              <a:t>ともかく動かない・・・</a:t>
            </a:r>
            <a:endParaRPr kumimoji="1" lang="ja-JP" altLang="en-US" dirty="0"/>
          </a:p>
        </p:txBody>
      </p:sp>
      <p:sp>
        <p:nvSpPr>
          <p:cNvPr id="28" name="テキスト ボックス 27"/>
          <p:cNvSpPr txBox="1"/>
          <p:nvPr/>
        </p:nvSpPr>
        <p:spPr>
          <a:xfrm>
            <a:off x="5076056" y="2475877"/>
            <a:ext cx="3456384" cy="900246"/>
          </a:xfrm>
          <a:prstGeom prst="rect">
            <a:avLst/>
          </a:prstGeom>
          <a:noFill/>
        </p:spPr>
        <p:txBody>
          <a:bodyPr wrap="square" rtlCol="0">
            <a:spAutoFit/>
          </a:bodyPr>
          <a:lstStyle/>
          <a:p>
            <a:r>
              <a:rPr kumimoji="1" lang="ja-JP" altLang="en-US" sz="1050" dirty="0" smtClean="0"/>
              <a:t>いろいろ試行錯誤の結果，モーター側の電圧と制御側の電圧がそれなりに開いていないとダメであるらしい。</a:t>
            </a:r>
            <a:endParaRPr kumimoji="1" lang="en-US" altLang="ja-JP" sz="1050" dirty="0" smtClean="0"/>
          </a:p>
          <a:p>
            <a:r>
              <a:rPr lang="ja-JP" altLang="en-US" sz="1050" dirty="0"/>
              <a:t>下記で言う</a:t>
            </a:r>
            <a:r>
              <a:rPr lang="ja-JP" altLang="en-US" sz="1050" dirty="0" smtClean="0"/>
              <a:t>と</a:t>
            </a:r>
            <a:r>
              <a:rPr lang="en-US" altLang="ja-JP" sz="1050" dirty="0" smtClean="0"/>
              <a:t>VCC</a:t>
            </a:r>
            <a:r>
              <a:rPr lang="ja-JP" altLang="en-US" sz="1050" dirty="0" smtClean="0"/>
              <a:t>と</a:t>
            </a:r>
            <a:r>
              <a:rPr lang="en-US" altLang="ja-JP" sz="1050" dirty="0" smtClean="0"/>
              <a:t>VS12</a:t>
            </a:r>
            <a:r>
              <a:rPr lang="ja-JP" altLang="en-US" sz="1050" dirty="0" smtClean="0"/>
              <a:t>の間の電圧。</a:t>
            </a:r>
            <a:endParaRPr lang="en-US" altLang="ja-JP" sz="1050" dirty="0" smtClean="0"/>
          </a:p>
          <a:p>
            <a:r>
              <a:rPr kumimoji="1" lang="ja-JP" altLang="en-US" sz="1050" dirty="0" smtClean="0"/>
              <a:t>モーターを単三電池</a:t>
            </a:r>
            <a:r>
              <a:rPr kumimoji="1" lang="en-US" altLang="ja-JP" sz="1050" dirty="0" smtClean="0"/>
              <a:t>4</a:t>
            </a:r>
            <a:r>
              <a:rPr kumimoji="1" lang="ja-JP" altLang="en-US" sz="1050" dirty="0" smtClean="0"/>
              <a:t>本で動かす算段だが，これでは動かない。</a:t>
            </a:r>
            <a:r>
              <a:rPr kumimoji="1" lang="en-US" altLang="ja-JP" sz="1050" dirty="0" smtClean="0"/>
              <a:t>TA7774</a:t>
            </a:r>
            <a:r>
              <a:rPr kumimoji="1" lang="ja-JP" altLang="en-US" sz="1050" dirty="0" smtClean="0"/>
              <a:t>では動いているのに・・・ぐむむ</a:t>
            </a:r>
            <a:endParaRPr kumimoji="1" lang="ja-JP" altLang="en-US" sz="1050" dirty="0"/>
          </a:p>
        </p:txBody>
      </p:sp>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3139" y="3410807"/>
            <a:ext cx="3285285" cy="28985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56538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692696"/>
            <a:ext cx="5286375" cy="2295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テキスト ボックス 2"/>
          <p:cNvSpPr txBox="1"/>
          <p:nvPr/>
        </p:nvSpPr>
        <p:spPr>
          <a:xfrm>
            <a:off x="368395" y="188640"/>
            <a:ext cx="4636206" cy="369332"/>
          </a:xfrm>
          <a:prstGeom prst="rect">
            <a:avLst/>
          </a:prstGeom>
          <a:noFill/>
        </p:spPr>
        <p:txBody>
          <a:bodyPr wrap="none" rtlCol="0">
            <a:spAutoFit/>
          </a:bodyPr>
          <a:lstStyle/>
          <a:p>
            <a:r>
              <a:rPr kumimoji="1" lang="en-US" altLang="ja-JP" dirty="0" smtClean="0"/>
              <a:t>MP4401</a:t>
            </a:r>
            <a:r>
              <a:rPr kumimoji="1" lang="ja-JP" altLang="en-US" dirty="0" smtClean="0"/>
              <a:t>をどうするか→</a:t>
            </a:r>
            <a:r>
              <a:rPr kumimoji="1" lang="en-US" altLang="ja-JP" dirty="0" smtClean="0"/>
              <a:t>MOSFET</a:t>
            </a:r>
            <a:r>
              <a:rPr kumimoji="1" lang="ja-JP" altLang="en-US" dirty="0" smtClean="0"/>
              <a:t>で作っちゃ</a:t>
            </a:r>
            <a:r>
              <a:rPr kumimoji="1" lang="ja-JP" altLang="en-US" dirty="0" err="1" smtClean="0"/>
              <a:t>え</a:t>
            </a:r>
            <a:r>
              <a:rPr kumimoji="1" lang="ja-JP" altLang="en-US" dirty="0" smtClean="0"/>
              <a:t>案</a:t>
            </a:r>
            <a:endParaRPr kumimoji="1" lang="ja-JP" altLang="en-US"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3284984"/>
            <a:ext cx="2012874" cy="15515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テキスト ボックス 3"/>
          <p:cNvSpPr txBox="1"/>
          <p:nvPr/>
        </p:nvSpPr>
        <p:spPr>
          <a:xfrm>
            <a:off x="391909" y="4941168"/>
            <a:ext cx="3892059" cy="1384995"/>
          </a:xfrm>
          <a:prstGeom prst="rect">
            <a:avLst/>
          </a:prstGeom>
          <a:noFill/>
        </p:spPr>
        <p:txBody>
          <a:bodyPr wrap="square" rtlCol="0">
            <a:spAutoFit/>
          </a:bodyPr>
          <a:lstStyle/>
          <a:p>
            <a:r>
              <a:rPr kumimoji="1" lang="en-US" altLang="ja-JP" sz="1200" dirty="0" smtClean="0"/>
              <a:t>2SK2232</a:t>
            </a:r>
            <a:r>
              <a:rPr kumimoji="1" lang="ja-JP" altLang="en-US" sz="1200" dirty="0" smtClean="0"/>
              <a:t>（</a:t>
            </a:r>
            <a:r>
              <a:rPr kumimoji="1" lang="en-US" altLang="ja-JP" sz="1200" dirty="0" smtClean="0"/>
              <a:t>MOSFET</a:t>
            </a:r>
            <a:r>
              <a:rPr kumimoji="1" lang="ja-JP" altLang="en-US" sz="1200" dirty="0" smtClean="0"/>
              <a:t>）を</a:t>
            </a:r>
            <a:r>
              <a:rPr kumimoji="1" lang="en-US" altLang="ja-JP" sz="1200" dirty="0" smtClean="0"/>
              <a:t>4</a:t>
            </a:r>
            <a:r>
              <a:rPr kumimoji="1" lang="ja-JP" altLang="en-US" sz="1200" dirty="0" smtClean="0"/>
              <a:t>つ用意し，フライバックトランジスタなどは自分でつければ，トランジスタアレイなどなくても・・・</a:t>
            </a:r>
            <a:endParaRPr kumimoji="1" lang="en-US" altLang="ja-JP" sz="1200" dirty="0" smtClean="0"/>
          </a:p>
          <a:p>
            <a:r>
              <a:rPr lang="en-US" altLang="ja-JP" sz="1200" dirty="0">
                <a:hlinkClick r:id="rId4"/>
              </a:rPr>
              <a:t>http://</a:t>
            </a:r>
            <a:r>
              <a:rPr lang="en-US" altLang="ja-JP" sz="1200" dirty="0" smtClean="0">
                <a:hlinkClick r:id="rId4"/>
              </a:rPr>
              <a:t>www.geocities.jp/zattouka/GarageHouse/micon/Motor/Stepping1.htm</a:t>
            </a:r>
            <a:endParaRPr lang="en-US" altLang="ja-JP" sz="1200" dirty="0" smtClean="0"/>
          </a:p>
          <a:p>
            <a:r>
              <a:rPr lang="en-US" altLang="ja-JP" sz="1200" dirty="0" smtClean="0"/>
              <a:t>http://nekosan0.bake-neko.net/connection_stepper.html</a:t>
            </a:r>
          </a:p>
          <a:p>
            <a:r>
              <a:rPr lang="en-US" altLang="ja-JP" sz="1200" dirty="0">
                <a:hlinkClick r:id="rId5"/>
              </a:rPr>
              <a:t>http://</a:t>
            </a:r>
            <a:r>
              <a:rPr lang="en-US" altLang="ja-JP" sz="1200" dirty="0" smtClean="0">
                <a:hlinkClick r:id="rId5"/>
              </a:rPr>
              <a:t>startelc.com/H8/H8_16StpMoter1.html</a:t>
            </a:r>
            <a:endParaRPr lang="en-US" altLang="ja-JP" sz="1200" dirty="0" smtClean="0"/>
          </a:p>
          <a:p>
            <a:endParaRPr kumimoji="1" lang="ja-JP" altLang="en-US" sz="1200" dirty="0"/>
          </a:p>
        </p:txBody>
      </p:sp>
      <p:pic>
        <p:nvPicPr>
          <p:cNvPr id="3075"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12942" y="3848071"/>
            <a:ext cx="4120704" cy="2186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正方形/長方形 4"/>
          <p:cNvSpPr/>
          <p:nvPr/>
        </p:nvSpPr>
        <p:spPr>
          <a:xfrm>
            <a:off x="4701196" y="3523648"/>
            <a:ext cx="3888432" cy="261610"/>
          </a:xfrm>
          <a:prstGeom prst="rect">
            <a:avLst/>
          </a:prstGeom>
        </p:spPr>
        <p:txBody>
          <a:bodyPr wrap="square">
            <a:spAutoFit/>
          </a:bodyPr>
          <a:lstStyle/>
          <a:p>
            <a:r>
              <a:rPr lang="en-US" altLang="ja-JP" sz="1100" dirty="0" smtClean="0"/>
              <a:t>http://nekosan0.bake-neko.net/connection_stepper.html</a:t>
            </a:r>
            <a:endParaRPr lang="ja-JP" altLang="en-US" sz="1100" dirty="0"/>
          </a:p>
        </p:txBody>
      </p:sp>
      <p:pic>
        <p:nvPicPr>
          <p:cNvPr id="3076"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16471" y="1772816"/>
            <a:ext cx="3117175" cy="16561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7" name="直線コネクタ 6"/>
          <p:cNvCxnSpPr/>
          <p:nvPr/>
        </p:nvCxnSpPr>
        <p:spPr>
          <a:xfrm flipV="1">
            <a:off x="3851920" y="836712"/>
            <a:ext cx="1864551" cy="4750787"/>
          </a:xfrm>
          <a:prstGeom prst="line">
            <a:avLst/>
          </a:prstGeom>
          <a:ln w="63500"/>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6228184" y="836712"/>
            <a:ext cx="2533454" cy="923330"/>
          </a:xfrm>
          <a:prstGeom prst="rect">
            <a:avLst/>
          </a:prstGeom>
          <a:noFill/>
        </p:spPr>
        <p:txBody>
          <a:bodyPr wrap="square" rtlCol="0">
            <a:spAutoFit/>
          </a:bodyPr>
          <a:lstStyle/>
          <a:p>
            <a:r>
              <a:rPr lang="en-US" altLang="ja-JP" dirty="0" smtClean="0">
                <a:solidFill>
                  <a:srgbClr val="FF0000"/>
                </a:solidFill>
              </a:rPr>
              <a:t>FT5754M</a:t>
            </a:r>
            <a:r>
              <a:rPr lang="ja-JP" altLang="en-US" dirty="0" smtClean="0">
                <a:solidFill>
                  <a:srgbClr val="FF0000"/>
                </a:solidFill>
              </a:rPr>
              <a:t>という</a:t>
            </a:r>
            <a:r>
              <a:rPr lang="en-US" altLang="ja-JP" dirty="0" smtClean="0">
                <a:solidFill>
                  <a:srgbClr val="FF0000"/>
                </a:solidFill>
              </a:rPr>
              <a:t>MP4401</a:t>
            </a:r>
            <a:r>
              <a:rPr lang="ja-JP" altLang="en-US" dirty="0" smtClean="0">
                <a:solidFill>
                  <a:srgbClr val="FF0000"/>
                </a:solidFill>
              </a:rPr>
              <a:t>のピン互換品の存在が発覚・・・↓</a:t>
            </a:r>
            <a:endParaRPr kumimoji="1" lang="ja-JP" altLang="en-US" dirty="0">
              <a:solidFill>
                <a:srgbClr val="FF0000"/>
              </a:solidFill>
            </a:endParaRPr>
          </a:p>
        </p:txBody>
      </p:sp>
      <p:sp>
        <p:nvSpPr>
          <p:cNvPr id="12" name="テキスト ボックス 11"/>
          <p:cNvSpPr txBox="1"/>
          <p:nvPr/>
        </p:nvSpPr>
        <p:spPr>
          <a:xfrm>
            <a:off x="4810920" y="6067788"/>
            <a:ext cx="4022725" cy="646331"/>
          </a:xfrm>
          <a:prstGeom prst="rect">
            <a:avLst/>
          </a:prstGeom>
          <a:noFill/>
        </p:spPr>
        <p:txBody>
          <a:bodyPr wrap="square" rtlCol="0">
            <a:spAutoFit/>
          </a:bodyPr>
          <a:lstStyle/>
          <a:p>
            <a:r>
              <a:rPr kumimoji="1" lang="ja-JP" altLang="en-US" dirty="0" smtClean="0">
                <a:solidFill>
                  <a:srgbClr val="FF0000"/>
                </a:solidFill>
              </a:rPr>
              <a:t>使い方も解説されてるし・・・涙</a:t>
            </a:r>
            <a:endParaRPr kumimoji="1" lang="en-US" altLang="ja-JP" dirty="0" smtClean="0">
              <a:solidFill>
                <a:srgbClr val="FF0000"/>
              </a:solidFill>
            </a:endParaRPr>
          </a:p>
          <a:p>
            <a:r>
              <a:rPr lang="ja-JP" altLang="en-US" dirty="0" smtClean="0">
                <a:solidFill>
                  <a:srgbClr val="FF0000"/>
                </a:solidFill>
              </a:rPr>
              <a:t>（しかも買ってないし・・・）</a:t>
            </a:r>
            <a:endParaRPr kumimoji="1" lang="ja-JP" altLang="en-US" dirty="0">
              <a:solidFill>
                <a:srgbClr val="FF0000"/>
              </a:solidFill>
            </a:endParaRPr>
          </a:p>
        </p:txBody>
      </p:sp>
      <p:sp>
        <p:nvSpPr>
          <p:cNvPr id="13" name="テキスト ボックス 12"/>
          <p:cNvSpPr txBox="1"/>
          <p:nvPr/>
        </p:nvSpPr>
        <p:spPr>
          <a:xfrm>
            <a:off x="405259" y="6165304"/>
            <a:ext cx="4022725" cy="369332"/>
          </a:xfrm>
          <a:prstGeom prst="rect">
            <a:avLst/>
          </a:prstGeom>
          <a:noFill/>
        </p:spPr>
        <p:txBody>
          <a:bodyPr wrap="square" rtlCol="0">
            <a:spAutoFit/>
          </a:bodyPr>
          <a:lstStyle/>
          <a:p>
            <a:r>
              <a:rPr kumimoji="1" lang="ja-JP" altLang="en-US" dirty="0" smtClean="0">
                <a:solidFill>
                  <a:srgbClr val="FF0000"/>
                </a:solidFill>
              </a:rPr>
              <a:t>このあたりに詳しく解説されている↑</a:t>
            </a:r>
            <a:endParaRPr kumimoji="1" lang="ja-JP" altLang="en-US" dirty="0">
              <a:solidFill>
                <a:srgbClr val="FF0000"/>
              </a:solidFill>
            </a:endParaRPr>
          </a:p>
        </p:txBody>
      </p:sp>
    </p:spTree>
    <p:extLst>
      <p:ext uri="{BB962C8B-B14F-4D97-AF65-F5344CB8AC3E}">
        <p14:creationId xmlns:p14="http://schemas.microsoft.com/office/powerpoint/2010/main" val="17021437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21437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251</TotalTime>
  <Words>351</Words>
  <Application>Microsoft Office PowerPoint</Application>
  <PresentationFormat>画面に合わせる (4:3)</PresentationFormat>
  <Paragraphs>58</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PowerPoint プレゼンテーション</vt:lpstr>
      <vt:lpstr>PowerPoint プレゼンテーション</vt:lpstr>
      <vt:lpstr>PowerPoint プレゼンテーション</vt:lpstr>
      <vt:lpstr>PowerPoint プレゼンテーション</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dc:creator>
  <cp:lastModifiedBy>-</cp:lastModifiedBy>
  <cp:revision>19</cp:revision>
  <dcterms:created xsi:type="dcterms:W3CDTF">2015-04-06T00:16:08Z</dcterms:created>
  <dcterms:modified xsi:type="dcterms:W3CDTF">2015-04-06T04:27:13Z</dcterms:modified>
</cp:coreProperties>
</file>