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 id="261" r:id="rId4"/>
    <p:sldId id="262" r:id="rId5"/>
    <p:sldId id="259" r:id="rId6"/>
  </p:sldIdLst>
  <p:sldSz cx="6858000" cy="9144000" type="screen4x3"/>
  <p:notesSz cx="6850063" cy="9982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7" autoAdjust="0"/>
    <p:restoredTop sz="94660"/>
  </p:normalViewPr>
  <p:slideViewPr>
    <p:cSldViewPr snapToGrid="0">
      <p:cViewPr varScale="1">
        <p:scale>
          <a:sx n="81" d="100"/>
          <a:sy n="81" d="100"/>
        </p:scale>
        <p:origin x="15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235139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28464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283114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308182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50160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97332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41490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196864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248127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129963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27C981-98C4-4B73-AD1B-E6E0E3D416F5}" type="datetimeFigureOut">
              <a:rPr kumimoji="1" lang="ja-JP" altLang="en-US" smtClean="0"/>
              <a:t>2018/11/14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360916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227C981-98C4-4B73-AD1B-E6E0E3D416F5}" type="datetimeFigureOut">
              <a:rPr kumimoji="1" lang="ja-JP" altLang="en-US" smtClean="0"/>
              <a:t>2018/11/14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903DE85-B9E2-4023-9AD5-5E8979FECADB}" type="slidenum">
              <a:rPr kumimoji="1" lang="ja-JP" altLang="en-US" smtClean="0"/>
              <a:t>‹#›</a:t>
            </a:fld>
            <a:endParaRPr kumimoji="1" lang="ja-JP" altLang="en-US"/>
          </a:p>
        </p:txBody>
      </p:sp>
    </p:spTree>
    <p:extLst>
      <p:ext uri="{BB962C8B-B14F-4D97-AF65-F5344CB8AC3E}">
        <p14:creationId xmlns:p14="http://schemas.microsoft.com/office/powerpoint/2010/main" val="249220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93700" y="1561985"/>
            <a:ext cx="6096000" cy="830997"/>
          </a:xfrm>
          <a:prstGeom prst="rect">
            <a:avLst/>
          </a:prstGeom>
          <a:noFill/>
          <a:ln w="9525">
            <a:noFill/>
            <a:miter lim="800000"/>
            <a:headEnd/>
            <a:tailEnd/>
          </a:ln>
        </p:spPr>
        <p:txBody>
          <a:bodyPr>
            <a:spAutoFit/>
          </a:bodyPr>
          <a:lstStyle/>
          <a:p>
            <a:pPr>
              <a:spcBef>
                <a:spcPct val="50000"/>
              </a:spcBef>
            </a:pPr>
            <a:r>
              <a:rPr lang="ja-JP" altLang="en-US" sz="1600" dirty="0">
                <a:ea typeface="ＭＳ 明朝" pitchFamily="17" charset="-128"/>
              </a:rPr>
              <a:t>　本日は実験にご協力</a:t>
            </a:r>
            <a:r>
              <a:rPr lang="ja-JP" altLang="en-US" sz="1600" dirty="0" smtClean="0">
                <a:ea typeface="ＭＳ 明朝" pitchFamily="17" charset="-128"/>
              </a:rPr>
              <a:t>いただきまして、ありがとうございます。あらかじめ</a:t>
            </a:r>
            <a:r>
              <a:rPr lang="ja-JP" altLang="en-US" sz="1600" dirty="0">
                <a:ea typeface="ＭＳ 明朝" pitchFamily="17" charset="-128"/>
              </a:rPr>
              <a:t>以下の点に関してご理解いただいたうえ</a:t>
            </a:r>
            <a:r>
              <a:rPr lang="ja-JP" altLang="en-US" sz="1600" dirty="0" smtClean="0">
                <a:ea typeface="ＭＳ 明朝" pitchFamily="17" charset="-128"/>
              </a:rPr>
              <a:t>で、実験</a:t>
            </a:r>
            <a:r>
              <a:rPr lang="ja-JP" altLang="en-US" sz="1600" dirty="0">
                <a:ea typeface="ＭＳ 明朝" pitchFamily="17" charset="-128"/>
              </a:rPr>
              <a:t>にご参加いただけますようお願い</a:t>
            </a:r>
            <a:r>
              <a:rPr lang="ja-JP" altLang="en-US" sz="1600" dirty="0" smtClean="0">
                <a:ea typeface="ＭＳ 明朝" pitchFamily="17" charset="-128"/>
              </a:rPr>
              <a:t>いたします。</a:t>
            </a:r>
            <a:endParaRPr lang="ja-JP" altLang="en-US" sz="1600" dirty="0">
              <a:ea typeface="ＭＳ 明朝" pitchFamily="17" charset="-128"/>
            </a:endParaRPr>
          </a:p>
        </p:txBody>
      </p:sp>
      <p:sp>
        <p:nvSpPr>
          <p:cNvPr id="2051" name="Rectangle 3"/>
          <p:cNvSpPr>
            <a:spLocks noChangeArrowheads="1"/>
          </p:cNvSpPr>
          <p:nvPr/>
        </p:nvSpPr>
        <p:spPr bwMode="auto">
          <a:xfrm>
            <a:off x="1667272" y="756617"/>
            <a:ext cx="3201888" cy="369332"/>
          </a:xfrm>
          <a:prstGeom prst="rect">
            <a:avLst/>
          </a:prstGeom>
          <a:noFill/>
          <a:ln w="9525">
            <a:noFill/>
            <a:miter lim="800000"/>
            <a:headEnd/>
            <a:tailEnd/>
          </a:ln>
        </p:spPr>
        <p:txBody>
          <a:bodyPr wrap="square">
            <a:spAutoFit/>
          </a:bodyPr>
          <a:lstStyle/>
          <a:p>
            <a:pPr algn="ctr">
              <a:spcBef>
                <a:spcPct val="50000"/>
              </a:spcBef>
            </a:pPr>
            <a:r>
              <a:rPr lang="ja-JP" altLang="en-US" dirty="0">
                <a:ea typeface="ＭＳ 明朝" pitchFamily="17" charset="-128"/>
              </a:rPr>
              <a:t>研究</a:t>
            </a:r>
            <a:r>
              <a:rPr lang="ja-JP" altLang="en-US" sz="1800" dirty="0" smtClean="0">
                <a:ea typeface="ＭＳ 明朝" pitchFamily="17" charset="-128"/>
              </a:rPr>
              <a:t>協力のお願い</a:t>
            </a:r>
            <a:endParaRPr lang="ja-JP" altLang="en-US" sz="1800" dirty="0">
              <a:ea typeface="ＭＳ 明朝" pitchFamily="17" charset="-128"/>
            </a:endParaRPr>
          </a:p>
        </p:txBody>
      </p:sp>
      <p:sp>
        <p:nvSpPr>
          <p:cNvPr id="2052" name="Rectangle 4"/>
          <p:cNvSpPr>
            <a:spLocks noChangeArrowheads="1"/>
          </p:cNvSpPr>
          <p:nvPr/>
        </p:nvSpPr>
        <p:spPr bwMode="auto">
          <a:xfrm>
            <a:off x="609600" y="3096592"/>
            <a:ext cx="5638800" cy="3170099"/>
          </a:xfrm>
          <a:prstGeom prst="rect">
            <a:avLst/>
          </a:prstGeom>
          <a:noFill/>
          <a:ln w="9525">
            <a:noFill/>
            <a:miter lim="800000"/>
            <a:headEnd/>
            <a:tailEnd/>
          </a:ln>
        </p:spPr>
        <p:txBody>
          <a:bodyPr>
            <a:spAutoFit/>
          </a:bodyPr>
          <a:lstStyle/>
          <a:p>
            <a:pPr marL="101600" indent="-101600">
              <a:spcBef>
                <a:spcPct val="50000"/>
              </a:spcBef>
            </a:pPr>
            <a:r>
              <a:rPr lang="ja-JP" altLang="en-US" sz="1600" dirty="0">
                <a:ea typeface="ＭＳ 明朝" pitchFamily="17" charset="-128"/>
              </a:rPr>
              <a:t>・本研究</a:t>
            </a:r>
            <a:r>
              <a:rPr lang="ja-JP" altLang="en-US" sz="1600" dirty="0" smtClean="0">
                <a:ea typeface="ＭＳ 明朝" pitchFamily="17" charset="-128"/>
              </a:rPr>
              <a:t>は学習時の発汗活動を</a:t>
            </a:r>
            <a:r>
              <a:rPr lang="ja-JP" altLang="en-US" sz="1600" dirty="0">
                <a:ea typeface="ＭＳ 明朝" pitchFamily="17" charset="-128"/>
              </a:rPr>
              <a:t>調査する目的で</a:t>
            </a:r>
            <a:r>
              <a:rPr lang="ja-JP" altLang="en-US" sz="1600" dirty="0" smtClean="0">
                <a:ea typeface="ＭＳ 明朝" pitchFamily="17" charset="-128"/>
              </a:rPr>
              <a:t>行います。</a:t>
            </a:r>
            <a:endParaRPr lang="ja-JP" altLang="en-US" sz="1600" dirty="0">
              <a:ea typeface="ＭＳ 明朝" pitchFamily="17" charset="-128"/>
            </a:endParaRPr>
          </a:p>
          <a:p>
            <a:pPr marL="101600" indent="-101600">
              <a:spcBef>
                <a:spcPct val="50000"/>
              </a:spcBef>
            </a:pPr>
            <a:r>
              <a:rPr lang="ja-JP" altLang="en-US" sz="1600" dirty="0">
                <a:ea typeface="ＭＳ 明朝" pitchFamily="17" charset="-128"/>
              </a:rPr>
              <a:t>・本研究で利用する計測機器</a:t>
            </a:r>
            <a:r>
              <a:rPr lang="ja-JP" altLang="en-US" sz="1600" dirty="0" smtClean="0">
                <a:ea typeface="ＭＳ 明朝" pitchFamily="17" charset="-128"/>
              </a:rPr>
              <a:t>は、全て</a:t>
            </a:r>
            <a:r>
              <a:rPr lang="ja-JP" altLang="en-US" sz="1600" dirty="0">
                <a:ea typeface="ＭＳ 明朝" pitchFamily="17" charset="-128"/>
              </a:rPr>
              <a:t>非侵襲的なもので</a:t>
            </a:r>
            <a:r>
              <a:rPr lang="ja-JP" altLang="en-US" sz="1600" dirty="0" smtClean="0">
                <a:ea typeface="ＭＳ 明朝" pitchFamily="17" charset="-128"/>
              </a:rPr>
              <a:t>あり、身体</a:t>
            </a:r>
            <a:r>
              <a:rPr lang="ja-JP" altLang="en-US" sz="1600" dirty="0">
                <a:ea typeface="ＭＳ 明朝" pitchFamily="17" charset="-128"/>
              </a:rPr>
              <a:t>に害をおよぼす事は</a:t>
            </a:r>
            <a:r>
              <a:rPr lang="ja-JP" altLang="en-US" sz="1600" dirty="0" smtClean="0">
                <a:ea typeface="ＭＳ 明朝" pitchFamily="17" charset="-128"/>
              </a:rPr>
              <a:t>ありません。</a:t>
            </a:r>
            <a:endParaRPr lang="ja-JP" altLang="en-US" sz="1600" dirty="0">
              <a:ea typeface="ＭＳ 明朝" pitchFamily="17" charset="-128"/>
            </a:endParaRPr>
          </a:p>
          <a:p>
            <a:pPr marL="101600" indent="-101600">
              <a:spcBef>
                <a:spcPct val="50000"/>
              </a:spcBef>
            </a:pPr>
            <a:r>
              <a:rPr lang="ja-JP" altLang="en-US" sz="1600" dirty="0" smtClean="0">
                <a:ea typeface="ＭＳ 明朝" pitchFamily="17" charset="-128"/>
              </a:rPr>
              <a:t>・測定結果は個人が特定できないような形態で保管します。</a:t>
            </a:r>
            <a:endParaRPr lang="en-US" altLang="ja-JP" sz="1600" dirty="0" smtClean="0">
              <a:ea typeface="ＭＳ 明朝" pitchFamily="17" charset="-128"/>
            </a:endParaRPr>
          </a:p>
          <a:p>
            <a:pPr marL="101600" indent="-101600">
              <a:spcBef>
                <a:spcPct val="50000"/>
              </a:spcBef>
            </a:pPr>
            <a:r>
              <a:rPr lang="ja-JP" altLang="en-US" sz="1600" dirty="0" smtClean="0">
                <a:ea typeface="ＭＳ 明朝" pitchFamily="17" charset="-128"/>
              </a:rPr>
              <a:t>・測定結果は研究対象となりますが、個人が特定できる形式で公開</a:t>
            </a:r>
            <a:r>
              <a:rPr lang="ja-JP" altLang="en-US" sz="1600" dirty="0">
                <a:ea typeface="ＭＳ 明朝" pitchFamily="17" charset="-128"/>
              </a:rPr>
              <a:t>する事は</a:t>
            </a:r>
            <a:r>
              <a:rPr lang="ja-JP" altLang="en-US" sz="1600" dirty="0" smtClean="0">
                <a:ea typeface="ＭＳ 明朝" pitchFamily="17" charset="-128"/>
              </a:rPr>
              <a:t>ありません。</a:t>
            </a:r>
            <a:endParaRPr lang="ja-JP" altLang="en-US" sz="1600" dirty="0">
              <a:ea typeface="ＭＳ 明朝" pitchFamily="17" charset="-128"/>
            </a:endParaRPr>
          </a:p>
          <a:p>
            <a:pPr marL="101600" indent="-101600">
              <a:spcBef>
                <a:spcPct val="50000"/>
              </a:spcBef>
            </a:pPr>
            <a:r>
              <a:rPr lang="ja-JP" altLang="en-US" sz="1600" dirty="0" smtClean="0">
                <a:ea typeface="ＭＳ 明朝" pitchFamily="17" charset="-128"/>
              </a:rPr>
              <a:t>・実施の際、不都合</a:t>
            </a:r>
            <a:r>
              <a:rPr lang="ja-JP" altLang="en-US" sz="1600" dirty="0">
                <a:ea typeface="ＭＳ 明朝" pitchFamily="17" charset="-128"/>
              </a:rPr>
              <a:t>が生じた場合</a:t>
            </a:r>
            <a:r>
              <a:rPr lang="ja-JP" altLang="en-US" sz="1600" dirty="0" smtClean="0">
                <a:ea typeface="ＭＳ 明朝" pitchFamily="17" charset="-128"/>
              </a:rPr>
              <a:t>は、自分の意志で測定をいつでも中断</a:t>
            </a:r>
            <a:r>
              <a:rPr lang="ja-JP" altLang="en-US" sz="1600" dirty="0">
                <a:ea typeface="ＭＳ 明朝" pitchFamily="17" charset="-128"/>
              </a:rPr>
              <a:t>することが</a:t>
            </a:r>
            <a:r>
              <a:rPr lang="ja-JP" altLang="en-US" sz="1600" dirty="0" smtClean="0">
                <a:ea typeface="ＭＳ 明朝" pitchFamily="17" charset="-128"/>
              </a:rPr>
              <a:t>できます。</a:t>
            </a:r>
            <a:endParaRPr lang="en-US" altLang="ja-JP" sz="1600" dirty="0" smtClean="0">
              <a:ea typeface="ＭＳ 明朝" pitchFamily="17" charset="-128"/>
            </a:endParaRPr>
          </a:p>
          <a:p>
            <a:pPr marL="101600" indent="-101600">
              <a:spcBef>
                <a:spcPct val="50000"/>
              </a:spcBef>
            </a:pPr>
            <a:r>
              <a:rPr lang="ja-JP" altLang="en-US" sz="1600" dirty="0" smtClean="0">
                <a:ea typeface="ＭＳ 明朝" pitchFamily="17" charset="-128"/>
              </a:rPr>
              <a:t>・実験の実施、中断、および測定結果により参加者が成績上の不利益を被ることはありません。</a:t>
            </a:r>
            <a:r>
              <a:rPr lang="ja-JP" altLang="en-US" sz="1600" dirty="0">
                <a:ea typeface="ＭＳ 明朝" pitchFamily="17" charset="-128"/>
              </a:rPr>
              <a:t>　</a:t>
            </a:r>
          </a:p>
        </p:txBody>
      </p:sp>
      <p:sp>
        <p:nvSpPr>
          <p:cNvPr id="2053" name="Rectangle 5"/>
          <p:cNvSpPr>
            <a:spLocks noChangeArrowheads="1"/>
          </p:cNvSpPr>
          <p:nvPr/>
        </p:nvSpPr>
        <p:spPr bwMode="auto">
          <a:xfrm>
            <a:off x="1981200" y="6565279"/>
            <a:ext cx="4459288" cy="581025"/>
          </a:xfrm>
          <a:prstGeom prst="rect">
            <a:avLst/>
          </a:prstGeom>
          <a:noFill/>
          <a:ln w="9525">
            <a:noFill/>
            <a:miter lim="800000"/>
            <a:headEnd/>
            <a:tailEnd/>
          </a:ln>
        </p:spPr>
        <p:txBody>
          <a:bodyPr>
            <a:spAutoFit/>
          </a:bodyPr>
          <a:lstStyle/>
          <a:p>
            <a:pPr>
              <a:spcBef>
                <a:spcPct val="50000"/>
              </a:spcBef>
            </a:pPr>
            <a:r>
              <a:rPr lang="ja-JP" altLang="en-US" sz="1600" dirty="0">
                <a:ea typeface="ＭＳ 明朝" pitchFamily="17" charset="-128"/>
              </a:rPr>
              <a:t>以上の点をご理解いただけましたら、以下の欄にご署名をお願いします。</a:t>
            </a:r>
          </a:p>
        </p:txBody>
      </p:sp>
      <p:sp>
        <p:nvSpPr>
          <p:cNvPr id="2054" name="Text Box 6"/>
          <p:cNvSpPr txBox="1">
            <a:spLocks noChangeArrowheads="1"/>
          </p:cNvSpPr>
          <p:nvPr/>
        </p:nvSpPr>
        <p:spPr bwMode="auto">
          <a:xfrm>
            <a:off x="3476625" y="7247904"/>
            <a:ext cx="3000375" cy="336550"/>
          </a:xfrm>
          <a:prstGeom prst="rect">
            <a:avLst/>
          </a:prstGeom>
          <a:noFill/>
          <a:ln w="9525">
            <a:noFill/>
            <a:miter lim="800000"/>
            <a:headEnd/>
            <a:tailEnd/>
          </a:ln>
        </p:spPr>
        <p:txBody>
          <a:bodyPr>
            <a:spAutoFit/>
          </a:bodyPr>
          <a:lstStyle/>
          <a:p>
            <a:r>
              <a:rPr lang="ja-JP" altLang="en-US" sz="1600" u="sng">
                <a:ea typeface="ＭＳ 明朝" pitchFamily="17" charset="-128"/>
              </a:rPr>
              <a:t>　　　　　　　　　　　　　</a:t>
            </a:r>
          </a:p>
        </p:txBody>
      </p:sp>
      <p:sp>
        <p:nvSpPr>
          <p:cNvPr id="2055" name="Text Box 7"/>
          <p:cNvSpPr txBox="1">
            <a:spLocks noChangeArrowheads="1"/>
          </p:cNvSpPr>
          <p:nvPr/>
        </p:nvSpPr>
        <p:spPr bwMode="auto">
          <a:xfrm>
            <a:off x="2797175" y="8411542"/>
            <a:ext cx="3917950" cy="298450"/>
          </a:xfrm>
          <a:prstGeom prst="rect">
            <a:avLst/>
          </a:prstGeom>
          <a:noFill/>
          <a:ln w="9525">
            <a:noFill/>
            <a:miter lim="800000"/>
            <a:headEnd/>
            <a:tailEnd/>
          </a:ln>
        </p:spPr>
        <p:txBody>
          <a:bodyPr>
            <a:spAutoFit/>
          </a:bodyPr>
          <a:lstStyle/>
          <a:p>
            <a:pPr>
              <a:lnSpc>
                <a:spcPct val="130000"/>
              </a:lnSpc>
            </a:pPr>
            <a:r>
              <a:rPr lang="ja-JP" altLang="en-US" sz="1200" dirty="0">
                <a:latin typeface="ＭＳ Ｐ明朝" pitchFamily="18" charset="-128"/>
                <a:ea typeface="ＭＳ Ｐ明朝" pitchFamily="18" charset="-128"/>
              </a:rPr>
              <a:t>文京学院大学人間学部心理学科	長野祐一郎</a:t>
            </a:r>
          </a:p>
        </p:txBody>
      </p:sp>
      <p:sp>
        <p:nvSpPr>
          <p:cNvPr id="2" name="テキスト ボックス 1"/>
          <p:cNvSpPr txBox="1"/>
          <p:nvPr/>
        </p:nvSpPr>
        <p:spPr>
          <a:xfrm>
            <a:off x="1588509" y="7381961"/>
            <a:ext cx="4977646" cy="738664"/>
          </a:xfrm>
          <a:prstGeom prst="rect">
            <a:avLst/>
          </a:prstGeom>
          <a:noFill/>
        </p:spPr>
        <p:txBody>
          <a:bodyPr wrap="none" rtlCol="0">
            <a:spAutoFit/>
          </a:bodyPr>
          <a:lstStyle/>
          <a:p>
            <a:pPr algn="r">
              <a:lnSpc>
                <a:spcPct val="150000"/>
              </a:lnSpc>
            </a:pPr>
            <a:r>
              <a:rPr lang="ja-JP" altLang="en-US" sz="1400" dirty="0" smtClean="0">
                <a:latin typeface="ＭＳ Ｐ明朝" panose="02020600040205080304" pitchFamily="18" charset="-128"/>
                <a:ea typeface="ＭＳ Ｐ明朝" panose="02020600040205080304" pitchFamily="18" charset="-128"/>
              </a:rPr>
              <a:t>学籍番号</a:t>
            </a:r>
            <a:r>
              <a:rPr lang="ja-JP" altLang="en-US" sz="1400" u="sng" dirty="0" smtClean="0">
                <a:latin typeface="ＭＳ Ｐ明朝" panose="02020600040205080304" pitchFamily="18" charset="-128"/>
                <a:ea typeface="ＭＳ Ｐ明朝" panose="02020600040205080304" pitchFamily="18" charset="-128"/>
              </a:rPr>
              <a:t>　　　　</a:t>
            </a:r>
            <a:r>
              <a:rPr lang="ja-JP" altLang="en-US" sz="1400" u="sng" dirty="0" smtClean="0">
                <a:latin typeface="ＭＳ Ｐ明朝" panose="02020600040205080304" pitchFamily="18" charset="-128"/>
                <a:ea typeface="ＭＳ Ｐ明朝" panose="02020600040205080304" pitchFamily="18" charset="-128"/>
              </a:rPr>
              <a:t>　　　　</a:t>
            </a:r>
            <a:r>
              <a:rPr lang="ja-JP" altLang="en-US" sz="1400" u="sng"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年齢</a:t>
            </a:r>
            <a:r>
              <a:rPr lang="ja-JP" altLang="en-US" sz="1400" u="sng"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性別（男性・女性）</a:t>
            </a:r>
            <a:endParaRPr lang="en-US" altLang="ja-JP" sz="1400" u="sng" dirty="0" smtClean="0">
              <a:latin typeface="ＭＳ Ｐ明朝" panose="02020600040205080304" pitchFamily="18" charset="-128"/>
              <a:ea typeface="ＭＳ Ｐ明朝" panose="02020600040205080304" pitchFamily="18" charset="-128"/>
            </a:endParaRPr>
          </a:p>
          <a:p>
            <a:pPr algn="r">
              <a:lnSpc>
                <a:spcPct val="150000"/>
              </a:lnSpc>
            </a:pPr>
            <a:r>
              <a:rPr lang="ja-JP" altLang="en-US" sz="1400" dirty="0" smtClean="0">
                <a:latin typeface="ＭＳ Ｐ明朝" panose="02020600040205080304" pitchFamily="18" charset="-128"/>
                <a:ea typeface="ＭＳ Ｐ明朝" panose="02020600040205080304" pitchFamily="18" charset="-128"/>
              </a:rPr>
              <a:t>氏名</a:t>
            </a:r>
            <a:r>
              <a:rPr lang="ja-JP" altLang="en-US" sz="1400" u="sng" dirty="0" smtClean="0">
                <a:latin typeface="ＭＳ Ｐ明朝" panose="02020600040205080304" pitchFamily="18" charset="-128"/>
                <a:ea typeface="ＭＳ Ｐ明朝" panose="02020600040205080304" pitchFamily="18" charset="-128"/>
              </a:rPr>
              <a:t>　　</a:t>
            </a:r>
            <a:r>
              <a:rPr lang="ja-JP" altLang="en-US" sz="1400" u="sng" dirty="0" smtClean="0">
                <a:latin typeface="ＭＳ Ｐ明朝" panose="02020600040205080304" pitchFamily="18" charset="-128"/>
                <a:ea typeface="ＭＳ Ｐ明朝" panose="02020600040205080304" pitchFamily="18" charset="-128"/>
              </a:rPr>
              <a:t>　　　　　　</a:t>
            </a:r>
            <a:r>
              <a:rPr lang="ja-JP" altLang="en-US" sz="1400" u="sng" dirty="0" smtClean="0">
                <a:latin typeface="ＭＳ Ｐ明朝" panose="02020600040205080304" pitchFamily="18" charset="-128"/>
                <a:ea typeface="ＭＳ Ｐ明朝" panose="02020600040205080304" pitchFamily="18" charset="-128"/>
              </a:rPr>
              <a:t>　　　           　　　　　　　</a:t>
            </a:r>
            <a:endParaRPr kumimoji="1" lang="ja-JP" altLang="en-US" sz="1400" u="sng"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6482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8574" y="-32720"/>
            <a:ext cx="2031325" cy="369332"/>
          </a:xfrm>
          <a:prstGeom prst="rect">
            <a:avLst/>
          </a:prstGeom>
          <a:noFill/>
        </p:spPr>
        <p:txBody>
          <a:bodyPr wrap="none" rtlCol="0">
            <a:spAutoFit/>
          </a:bodyPr>
          <a:lstStyle/>
          <a:p>
            <a:r>
              <a:rPr kumimoji="1" lang="ja-JP" altLang="en-US" dirty="0" smtClean="0"/>
              <a:t>測定器の使用方法</a:t>
            </a:r>
            <a:endParaRPr kumimoji="1" lang="ja-JP" altLang="en-US" dirty="0"/>
          </a:p>
        </p:txBody>
      </p:sp>
      <p:pic>
        <p:nvPicPr>
          <p:cNvPr id="2" name="図 1"/>
          <p:cNvPicPr>
            <a:picLocks noChangeAspect="1"/>
          </p:cNvPicPr>
          <p:nvPr/>
        </p:nvPicPr>
        <p:blipFill>
          <a:blip r:embed="rId2"/>
          <a:stretch>
            <a:fillRect/>
          </a:stretch>
        </p:blipFill>
        <p:spPr>
          <a:xfrm>
            <a:off x="-3620" y="340390"/>
            <a:ext cx="2177273" cy="2177273"/>
          </a:xfrm>
          <a:prstGeom prst="rect">
            <a:avLst/>
          </a:prstGeom>
        </p:spPr>
      </p:pic>
      <p:pic>
        <p:nvPicPr>
          <p:cNvPr id="3" name="図 2"/>
          <p:cNvPicPr>
            <a:picLocks noChangeAspect="1"/>
          </p:cNvPicPr>
          <p:nvPr/>
        </p:nvPicPr>
        <p:blipFill>
          <a:blip r:embed="rId3"/>
          <a:stretch>
            <a:fillRect/>
          </a:stretch>
        </p:blipFill>
        <p:spPr>
          <a:xfrm>
            <a:off x="2348146" y="359575"/>
            <a:ext cx="2158088" cy="2158088"/>
          </a:xfrm>
          <a:prstGeom prst="rect">
            <a:avLst/>
          </a:prstGeom>
        </p:spPr>
      </p:pic>
      <p:pic>
        <p:nvPicPr>
          <p:cNvPr id="4" name="図 3"/>
          <p:cNvPicPr>
            <a:picLocks noChangeAspect="1"/>
          </p:cNvPicPr>
          <p:nvPr/>
        </p:nvPicPr>
        <p:blipFill>
          <a:blip r:embed="rId4"/>
          <a:stretch>
            <a:fillRect/>
          </a:stretch>
        </p:blipFill>
        <p:spPr>
          <a:xfrm>
            <a:off x="4680727" y="340390"/>
            <a:ext cx="2177273" cy="2177273"/>
          </a:xfrm>
          <a:prstGeom prst="rect">
            <a:avLst/>
          </a:prstGeom>
        </p:spPr>
      </p:pic>
      <p:sp>
        <p:nvSpPr>
          <p:cNvPr id="10" name="テキスト ボックス 9"/>
          <p:cNvSpPr txBox="1"/>
          <p:nvPr/>
        </p:nvSpPr>
        <p:spPr>
          <a:xfrm>
            <a:off x="0" y="2519496"/>
            <a:ext cx="6858000"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050" dirty="0" smtClean="0">
                <a:latin typeface="ＭＳ Ｐ明朝" panose="02020600040205080304" pitchFamily="18" charset="-128"/>
                <a:ea typeface="ＭＳ Ｐ明朝" panose="02020600040205080304" pitchFamily="18" charset="-128"/>
              </a:rPr>
              <a:t>1)</a:t>
            </a:r>
            <a:r>
              <a:rPr kumimoji="1" lang="ja-JP" altLang="en-US" sz="1050" dirty="0" smtClean="0">
                <a:latin typeface="ＭＳ Ｐ明朝" panose="02020600040205080304" pitchFamily="18" charset="-128"/>
                <a:ea typeface="ＭＳ Ｐ明朝" panose="02020600040205080304" pitchFamily="18" charset="-128"/>
              </a:rPr>
              <a:t>　手のひらに電極をはりつけ、クリップを</a:t>
            </a:r>
            <a:r>
              <a:rPr lang="ja-JP" altLang="en-US" sz="1050" dirty="0">
                <a:latin typeface="ＭＳ Ｐ明朝" panose="02020600040205080304" pitchFamily="18" charset="-128"/>
                <a:ea typeface="ＭＳ Ｐ明朝" panose="02020600040205080304" pitchFamily="18" charset="-128"/>
              </a:rPr>
              <a:t>装着</a:t>
            </a:r>
            <a:r>
              <a:rPr lang="ja-JP" altLang="en-US" sz="1050" dirty="0" smtClean="0">
                <a:latin typeface="ＭＳ Ｐ明朝" panose="02020600040205080304" pitchFamily="18" charset="-128"/>
                <a:ea typeface="ＭＳ Ｐ明朝" panose="02020600040205080304" pitchFamily="18" charset="-128"/>
              </a:rPr>
              <a:t>してください</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赤黒の色は気にしないで良いです</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err="1" smtClean="0">
                <a:latin typeface="ＭＳ Ｐ明朝" panose="02020600040205080304" pitchFamily="18" charset="-128"/>
                <a:ea typeface="ＭＳ Ｐ明朝" panose="02020600040205080304" pitchFamily="18" charset="-128"/>
              </a:rPr>
              <a:t>。</a:t>
            </a:r>
            <a:endParaRPr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2)</a:t>
            </a:r>
            <a:r>
              <a:rPr lang="ja-JP" altLang="en-US" sz="1050" dirty="0" smtClean="0">
                <a:latin typeface="ＭＳ Ｐ明朝" panose="02020600040205080304" pitchFamily="18" charset="-128"/>
                <a:ea typeface="ＭＳ Ｐ明朝" panose="02020600040205080304" pitchFamily="18" charset="-128"/>
              </a:rPr>
              <a:t>　クリップ</a:t>
            </a:r>
            <a:r>
              <a:rPr lang="ja-JP" altLang="en-US" sz="1050" dirty="0">
                <a:latin typeface="ＭＳ Ｐ明朝" panose="02020600040205080304" pitchFamily="18" charset="-128"/>
                <a:ea typeface="ＭＳ Ｐ明朝" panose="02020600040205080304" pitchFamily="18" charset="-128"/>
              </a:rPr>
              <a:t>がはずれないよう注意</a:t>
            </a:r>
            <a:r>
              <a:rPr lang="ja-JP" altLang="en-US" sz="1050" dirty="0" smtClean="0">
                <a:latin typeface="ＭＳ Ｐ明朝" panose="02020600040205080304" pitchFamily="18" charset="-128"/>
                <a:ea typeface="ＭＳ Ｐ明朝" panose="02020600040205080304" pitchFamily="18" charset="-128"/>
              </a:rPr>
              <a:t>しながら、手袋を装着してください。</a:t>
            </a:r>
            <a:endParaRPr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3)</a:t>
            </a:r>
            <a:r>
              <a:rPr lang="ja-JP" altLang="en-US" sz="1050" dirty="0" smtClean="0">
                <a:latin typeface="ＭＳ Ｐ明朝" panose="02020600040205080304" pitchFamily="18" charset="-128"/>
                <a:ea typeface="ＭＳ Ｐ明朝" panose="02020600040205080304" pitchFamily="18" charset="-128"/>
              </a:rPr>
              <a:t>　手の甲側に測定器をマジックテープでつけてください。</a:t>
            </a:r>
            <a:endParaRPr lang="en-US" altLang="ja-JP" sz="1050" dirty="0" smtClean="0">
              <a:latin typeface="ＭＳ Ｐ明朝" panose="02020600040205080304" pitchFamily="18" charset="-128"/>
              <a:ea typeface="ＭＳ Ｐ明朝" panose="02020600040205080304" pitchFamily="18" charset="-128"/>
            </a:endParaRPr>
          </a:p>
        </p:txBody>
      </p:sp>
      <p:pic>
        <p:nvPicPr>
          <p:cNvPr id="5" name="図 4"/>
          <p:cNvPicPr>
            <a:picLocks noChangeAspect="1"/>
          </p:cNvPicPr>
          <p:nvPr/>
        </p:nvPicPr>
        <p:blipFill>
          <a:blip r:embed="rId5"/>
          <a:stretch>
            <a:fillRect/>
          </a:stretch>
        </p:blipFill>
        <p:spPr>
          <a:xfrm>
            <a:off x="16322" y="3124201"/>
            <a:ext cx="2177043" cy="2177043"/>
          </a:xfrm>
          <a:prstGeom prst="rect">
            <a:avLst/>
          </a:prstGeom>
        </p:spPr>
      </p:pic>
      <p:pic>
        <p:nvPicPr>
          <p:cNvPr id="11" name="図 10"/>
          <p:cNvPicPr>
            <a:picLocks noChangeAspect="1"/>
          </p:cNvPicPr>
          <p:nvPr/>
        </p:nvPicPr>
        <p:blipFill>
          <a:blip r:embed="rId6"/>
          <a:stretch>
            <a:fillRect/>
          </a:stretch>
        </p:blipFill>
        <p:spPr>
          <a:xfrm>
            <a:off x="2343483" y="3124200"/>
            <a:ext cx="2177043" cy="2177043"/>
          </a:xfrm>
          <a:prstGeom prst="rect">
            <a:avLst/>
          </a:prstGeom>
        </p:spPr>
      </p:pic>
      <p:pic>
        <p:nvPicPr>
          <p:cNvPr id="12" name="図 11"/>
          <p:cNvPicPr>
            <a:picLocks noChangeAspect="1"/>
          </p:cNvPicPr>
          <p:nvPr/>
        </p:nvPicPr>
        <p:blipFill>
          <a:blip r:embed="rId7"/>
          <a:stretch>
            <a:fillRect/>
          </a:stretch>
        </p:blipFill>
        <p:spPr>
          <a:xfrm rot="5400000">
            <a:off x="4678130" y="3124200"/>
            <a:ext cx="2177043" cy="2177043"/>
          </a:xfrm>
          <a:prstGeom prst="rect">
            <a:avLst/>
          </a:prstGeom>
        </p:spPr>
      </p:pic>
      <p:sp>
        <p:nvSpPr>
          <p:cNvPr id="13" name="テキスト ボックス 12"/>
          <p:cNvSpPr txBox="1"/>
          <p:nvPr/>
        </p:nvSpPr>
        <p:spPr>
          <a:xfrm>
            <a:off x="25400" y="5302907"/>
            <a:ext cx="6794500"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050" dirty="0">
                <a:latin typeface="ＭＳ Ｐ明朝" panose="02020600040205080304" pitchFamily="18" charset="-128"/>
                <a:ea typeface="ＭＳ Ｐ明朝" panose="02020600040205080304" pitchFamily="18" charset="-128"/>
              </a:rPr>
              <a:t>4</a:t>
            </a:r>
            <a:r>
              <a:rPr kumimoji="1" lang="en-US" altLang="ja-JP" sz="1050" dirty="0" smtClean="0">
                <a:latin typeface="ＭＳ Ｐ明朝" panose="02020600040205080304" pitchFamily="18" charset="-128"/>
                <a:ea typeface="ＭＳ Ｐ明朝" panose="02020600040205080304" pitchFamily="18" charset="-128"/>
              </a:rPr>
              <a:t>)</a:t>
            </a:r>
            <a:r>
              <a:rPr kumimoji="1" lang="ja-JP" altLang="en-US" sz="1050" dirty="0" smtClean="0">
                <a:latin typeface="ＭＳ Ｐ明朝" panose="02020600040205080304" pitchFamily="18" charset="-128"/>
                <a:ea typeface="ＭＳ Ｐ明朝" panose="02020600040205080304" pitchFamily="18" charset="-128"/>
              </a:rPr>
              <a:t>　測定器とクリップのケーブルを接続</a:t>
            </a:r>
            <a:r>
              <a:rPr lang="ja-JP" altLang="en-US" sz="1050" dirty="0" smtClean="0">
                <a:latin typeface="ＭＳ Ｐ明朝" panose="02020600040205080304" pitchFamily="18" charset="-128"/>
                <a:ea typeface="ＭＳ Ｐ明朝" panose="02020600040205080304" pitchFamily="18" charset="-128"/>
              </a:rPr>
              <a:t>してください</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赤黒の色は気にしないで良い</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err="1" smtClean="0">
                <a:latin typeface="ＭＳ Ｐ明朝" panose="02020600040205080304" pitchFamily="18" charset="-128"/>
                <a:ea typeface="ＭＳ Ｐ明朝" panose="02020600040205080304" pitchFamily="18" charset="-128"/>
              </a:rPr>
              <a:t>。</a:t>
            </a:r>
            <a:endParaRPr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5)</a:t>
            </a:r>
            <a:r>
              <a:rPr lang="ja-JP" altLang="en-US" sz="1050" dirty="0" smtClean="0">
                <a:latin typeface="ＭＳ Ｐ明朝" panose="02020600040205080304" pitchFamily="18" charset="-128"/>
                <a:ea typeface="ＭＳ Ｐ明朝" panose="02020600040205080304" pitchFamily="18" charset="-128"/>
              </a:rPr>
              <a:t>　本体下面の</a:t>
            </a:r>
            <a:r>
              <a:rPr lang="ja-JP" altLang="en-US" sz="1050" dirty="0">
                <a:latin typeface="ＭＳ Ｐ明朝" panose="02020600040205080304" pitchFamily="18" charset="-128"/>
                <a:ea typeface="ＭＳ Ｐ明朝" panose="02020600040205080304" pitchFamily="18" charset="-128"/>
              </a:rPr>
              <a:t>電源</a:t>
            </a:r>
            <a:r>
              <a:rPr lang="ja-JP" altLang="en-US" sz="1050" dirty="0" smtClean="0">
                <a:latin typeface="ＭＳ Ｐ明朝" panose="02020600040205080304" pitchFamily="18" charset="-128"/>
                <a:ea typeface="ＭＳ Ｐ明朝" panose="02020600040205080304" pitchFamily="18" charset="-128"/>
              </a:rPr>
              <a:t>スイッチを右側に入れると、</a:t>
            </a:r>
            <a:r>
              <a:rPr lang="en-US" altLang="ja-JP" sz="1050" dirty="0" smtClean="0">
                <a:latin typeface="ＭＳ Ｐ明朝" panose="02020600040205080304" pitchFamily="18" charset="-128"/>
                <a:ea typeface="ＭＳ Ｐ明朝" panose="02020600040205080304" pitchFamily="18" charset="-128"/>
              </a:rPr>
              <a:t>10</a:t>
            </a:r>
            <a:r>
              <a:rPr lang="ja-JP" altLang="en-US" sz="1050" dirty="0" smtClean="0">
                <a:latin typeface="ＭＳ Ｐ明朝" panose="02020600040205080304" pitchFamily="18" charset="-128"/>
                <a:ea typeface="ＭＳ Ｐ明朝" panose="02020600040205080304" pitchFamily="18" charset="-128"/>
              </a:rPr>
              <a:t>秒ほどで緑の</a:t>
            </a:r>
            <a:r>
              <a:rPr lang="en-US" altLang="ja-JP" sz="1050" dirty="0" smtClean="0">
                <a:latin typeface="ＭＳ Ｐ明朝" panose="02020600040205080304" pitchFamily="18" charset="-128"/>
                <a:ea typeface="ＭＳ Ｐ明朝" panose="02020600040205080304" pitchFamily="18" charset="-128"/>
              </a:rPr>
              <a:t>LED</a:t>
            </a:r>
            <a:r>
              <a:rPr lang="ja-JP" altLang="en-US" sz="1050" dirty="0" smtClean="0">
                <a:latin typeface="ＭＳ Ｐ明朝" panose="02020600040205080304" pitchFamily="18" charset="-128"/>
                <a:ea typeface="ＭＳ Ｐ明朝" panose="02020600040205080304" pitchFamily="18" charset="-128"/>
              </a:rPr>
              <a:t>が</a:t>
            </a:r>
            <a:r>
              <a:rPr lang="en-US" altLang="ja-JP" sz="1050" dirty="0" smtClean="0">
                <a:latin typeface="ＭＳ Ｐ明朝" panose="02020600040205080304" pitchFamily="18" charset="-128"/>
                <a:ea typeface="ＭＳ Ｐ明朝" panose="02020600040205080304" pitchFamily="18" charset="-128"/>
              </a:rPr>
              <a:t>3</a:t>
            </a:r>
            <a:r>
              <a:rPr lang="ja-JP" altLang="en-US" sz="1050" dirty="0" smtClean="0">
                <a:latin typeface="ＭＳ Ｐ明朝" panose="02020600040205080304" pitchFamily="18" charset="-128"/>
                <a:ea typeface="ＭＳ Ｐ明朝" panose="02020600040205080304" pitchFamily="18" charset="-128"/>
              </a:rPr>
              <a:t>つ点灯します。</a:t>
            </a:r>
            <a:endParaRPr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6)</a:t>
            </a:r>
            <a:r>
              <a:rPr lang="ja-JP" altLang="en-US" sz="1050" dirty="0" smtClean="0">
                <a:latin typeface="ＭＳ Ｐ明朝" panose="02020600040205080304" pitchFamily="18" charset="-128"/>
                <a:ea typeface="ＭＳ Ｐ明朝" panose="02020600040205080304" pitchFamily="18" charset="-128"/>
              </a:rPr>
              <a:t>　一番下のボタンを押して、計測が始まると、</a:t>
            </a:r>
            <a:r>
              <a:rPr lang="en-US" altLang="ja-JP" sz="1050" dirty="0" smtClean="0">
                <a:latin typeface="ＭＳ Ｐ明朝" panose="02020600040205080304" pitchFamily="18" charset="-128"/>
                <a:ea typeface="ＭＳ Ｐ明朝" panose="02020600040205080304" pitchFamily="18" charset="-128"/>
              </a:rPr>
              <a:t>LED</a:t>
            </a:r>
            <a:r>
              <a:rPr lang="ja-JP" altLang="en-US" sz="1050" dirty="0" smtClean="0">
                <a:latin typeface="ＭＳ Ｐ明朝" panose="02020600040205080304" pitchFamily="18" charset="-128"/>
                <a:ea typeface="ＭＳ Ｐ明朝" panose="02020600040205080304" pitchFamily="18" charset="-128"/>
              </a:rPr>
              <a:t>が赤く変化します。</a:t>
            </a:r>
            <a:endParaRPr lang="en-US" altLang="ja-JP" sz="1050" dirty="0" smtClean="0">
              <a:latin typeface="ＭＳ Ｐ明朝" panose="02020600040205080304" pitchFamily="18" charset="-128"/>
              <a:ea typeface="ＭＳ Ｐ明朝" panose="02020600040205080304" pitchFamily="18" charset="-128"/>
            </a:endParaRPr>
          </a:p>
        </p:txBody>
      </p:sp>
      <p:sp>
        <p:nvSpPr>
          <p:cNvPr id="16" name="正方形/長方形 15"/>
          <p:cNvSpPr/>
          <p:nvPr/>
        </p:nvSpPr>
        <p:spPr>
          <a:xfrm>
            <a:off x="38574" y="8650251"/>
            <a:ext cx="6781326" cy="276999"/>
          </a:xfrm>
          <a:prstGeom prst="rect">
            <a:avLst/>
          </a:prstGeom>
        </p:spPr>
        <p:txBody>
          <a:bodyPr wrap="square">
            <a:spAutoFit/>
          </a:bodyPr>
          <a:lstStyle/>
          <a:p>
            <a:r>
              <a:rPr lang="en-US" altLang="ja-JP" sz="1200" dirty="0" smtClean="0">
                <a:solidFill>
                  <a:srgbClr val="FF0000"/>
                </a:solidFill>
                <a:latin typeface="ＭＳ Ｐ明朝" panose="02020600040205080304" pitchFamily="18" charset="-128"/>
                <a:ea typeface="ＭＳ Ｐ明朝" panose="02020600040205080304" pitchFamily="18" charset="-128"/>
              </a:rPr>
              <a:t>※</a:t>
            </a:r>
            <a:r>
              <a:rPr lang="ja-JP" altLang="en-US" sz="1200" dirty="0" smtClean="0">
                <a:solidFill>
                  <a:srgbClr val="FF0000"/>
                </a:solidFill>
                <a:latin typeface="ＭＳ Ｐ明朝" panose="02020600040205080304" pitchFamily="18" charset="-128"/>
                <a:ea typeface="ＭＳ Ｐ明朝" panose="02020600040205080304" pitchFamily="18" charset="-128"/>
              </a:rPr>
              <a:t>手順</a:t>
            </a:r>
            <a:r>
              <a:rPr lang="ja-JP" altLang="en-US" sz="1200" dirty="0">
                <a:solidFill>
                  <a:srgbClr val="FF0000"/>
                </a:solidFill>
                <a:latin typeface="ＭＳ Ｐ明朝" panose="02020600040205080304" pitchFamily="18" charset="-128"/>
                <a:ea typeface="ＭＳ Ｐ明朝" panose="02020600040205080304" pitchFamily="18" charset="-128"/>
              </a:rPr>
              <a:t>に不明点がある</a:t>
            </a:r>
            <a:r>
              <a:rPr lang="ja-JP" altLang="en-US" sz="1200" dirty="0" smtClean="0">
                <a:solidFill>
                  <a:srgbClr val="FF0000"/>
                </a:solidFill>
                <a:latin typeface="ＭＳ Ｐ明朝" panose="02020600040205080304" pitchFamily="18" charset="-128"/>
                <a:ea typeface="ＭＳ Ｐ明朝" panose="02020600040205080304" pitchFamily="18" charset="-128"/>
              </a:rPr>
              <a:t>場合、マニュアルどおりに動作しない場合は、手を挙げて質問</a:t>
            </a:r>
            <a:r>
              <a:rPr lang="ja-JP" altLang="en-US" sz="1200" dirty="0">
                <a:solidFill>
                  <a:srgbClr val="FF0000"/>
                </a:solidFill>
                <a:latin typeface="ＭＳ Ｐ明朝" panose="02020600040205080304" pitchFamily="18" charset="-128"/>
                <a:ea typeface="ＭＳ Ｐ明朝" panose="02020600040205080304" pitchFamily="18" charset="-128"/>
              </a:rPr>
              <a:t>してください。</a:t>
            </a:r>
            <a:endParaRPr lang="en-US" altLang="ja-JP" sz="1200" dirty="0">
              <a:solidFill>
                <a:srgbClr val="FF0000"/>
              </a:solidFill>
              <a:latin typeface="ＭＳ Ｐ明朝" panose="02020600040205080304" pitchFamily="18" charset="-128"/>
              <a:ea typeface="ＭＳ Ｐ明朝" panose="02020600040205080304" pitchFamily="18" charset="-128"/>
            </a:endParaRPr>
          </a:p>
        </p:txBody>
      </p:sp>
      <p:pic>
        <p:nvPicPr>
          <p:cNvPr id="6" name="図 5"/>
          <p:cNvPicPr>
            <a:picLocks noChangeAspect="1"/>
          </p:cNvPicPr>
          <p:nvPr/>
        </p:nvPicPr>
        <p:blipFill>
          <a:blip r:embed="rId8"/>
          <a:stretch>
            <a:fillRect/>
          </a:stretch>
        </p:blipFill>
        <p:spPr>
          <a:xfrm>
            <a:off x="0" y="5886840"/>
            <a:ext cx="2199478" cy="2199478"/>
          </a:xfrm>
          <a:prstGeom prst="rect">
            <a:avLst/>
          </a:prstGeom>
        </p:spPr>
      </p:pic>
      <p:pic>
        <p:nvPicPr>
          <p:cNvPr id="7" name="図 6"/>
          <p:cNvPicPr>
            <a:picLocks noChangeAspect="1"/>
          </p:cNvPicPr>
          <p:nvPr/>
        </p:nvPicPr>
        <p:blipFill>
          <a:blip r:embed="rId9"/>
          <a:stretch>
            <a:fillRect/>
          </a:stretch>
        </p:blipFill>
        <p:spPr>
          <a:xfrm>
            <a:off x="2343483" y="5905388"/>
            <a:ext cx="2177043" cy="2177043"/>
          </a:xfrm>
          <a:prstGeom prst="rect">
            <a:avLst/>
          </a:prstGeom>
        </p:spPr>
      </p:pic>
      <p:sp>
        <p:nvSpPr>
          <p:cNvPr id="15" name="テキスト ボックス 14"/>
          <p:cNvSpPr txBox="1"/>
          <p:nvPr/>
        </p:nvSpPr>
        <p:spPr>
          <a:xfrm>
            <a:off x="21780" y="8077801"/>
            <a:ext cx="67945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050" dirty="0" smtClean="0">
                <a:latin typeface="ＭＳ Ｐ明朝" panose="02020600040205080304" pitchFamily="18" charset="-128"/>
                <a:ea typeface="ＭＳ Ｐ明朝" panose="02020600040205080304" pitchFamily="18" charset="-128"/>
              </a:rPr>
              <a:t>7</a:t>
            </a:r>
            <a:r>
              <a:rPr kumimoji="1" lang="en-US" altLang="ja-JP" sz="1050" dirty="0" smtClean="0">
                <a:latin typeface="ＭＳ Ｐ明朝" panose="02020600040205080304" pitchFamily="18" charset="-128"/>
                <a:ea typeface="ＭＳ Ｐ明朝" panose="02020600040205080304" pitchFamily="18" charset="-128"/>
              </a:rPr>
              <a:t>)</a:t>
            </a:r>
            <a:r>
              <a:rPr kumimoji="1" lang="ja-JP" altLang="en-US" sz="1050" dirty="0" smtClean="0">
                <a:latin typeface="ＭＳ Ｐ明朝" panose="02020600040205080304" pitchFamily="18" charset="-128"/>
                <a:ea typeface="ＭＳ Ｐ明朝" panose="02020600040205080304" pitchFamily="18" charset="-128"/>
              </a:rPr>
              <a:t>　</a:t>
            </a:r>
            <a:r>
              <a:rPr kumimoji="1" lang="ja-JP" altLang="en-US" sz="1050" dirty="0" smtClean="0">
                <a:latin typeface="ＭＳ Ｐ明朝" panose="02020600040205080304" pitchFamily="18" charset="-128"/>
                <a:ea typeface="ＭＳ Ｐ明朝" panose="02020600040205080304" pitchFamily="18" charset="-128"/>
              </a:rPr>
              <a:t>使用済の電極を袋の内側に貼り付け、</a:t>
            </a:r>
            <a:r>
              <a:rPr lang="ja-JP" altLang="en-US" sz="1050" dirty="0" smtClean="0">
                <a:latin typeface="ＭＳ Ｐ明朝" panose="02020600040205080304" pitchFamily="18" charset="-128"/>
                <a:ea typeface="ＭＳ Ｐ明朝" panose="02020600040205080304" pitchFamily="18" charset="-128"/>
              </a:rPr>
              <a:t>未使用の電極は袋の中に入れてください。</a:t>
            </a:r>
            <a:endParaRPr lang="en-US" altLang="ja-JP" sz="1050" dirty="0" smtClean="0">
              <a:latin typeface="ＭＳ Ｐ明朝" panose="02020600040205080304" pitchFamily="18" charset="-128"/>
              <a:ea typeface="ＭＳ Ｐ明朝" panose="02020600040205080304" pitchFamily="18" charset="-128"/>
            </a:endParaRPr>
          </a:p>
          <a:p>
            <a:r>
              <a:rPr lang="en-US" altLang="ja-JP" sz="1050" dirty="0" smtClean="0">
                <a:latin typeface="ＭＳ Ｐ明朝" panose="02020600040205080304" pitchFamily="18" charset="-128"/>
                <a:ea typeface="ＭＳ Ｐ明朝" panose="02020600040205080304" pitchFamily="18" charset="-128"/>
              </a:rPr>
              <a:t>8)</a:t>
            </a:r>
            <a:r>
              <a:rPr lang="ja-JP" altLang="en-US" sz="1050" dirty="0" smtClean="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測定器を外し、参加承諾書と一緒にビニール袋につめて返却してください</a:t>
            </a:r>
            <a:r>
              <a:rPr lang="ja-JP" altLang="en-US" sz="1050" dirty="0" smtClean="0">
                <a:latin typeface="ＭＳ Ｐ明朝" panose="02020600040205080304" pitchFamily="18" charset="-128"/>
                <a:ea typeface="ＭＳ Ｐ明朝" panose="02020600040205080304" pitchFamily="18" charset="-128"/>
              </a:rPr>
              <a:t>。</a:t>
            </a:r>
            <a:endParaRPr lang="en-US" altLang="ja-JP" sz="1050" dirty="0" smtClean="0">
              <a:latin typeface="ＭＳ Ｐ明朝" panose="02020600040205080304" pitchFamily="18" charset="-128"/>
              <a:ea typeface="ＭＳ Ｐ明朝" panose="02020600040205080304" pitchFamily="18" charset="-128"/>
            </a:endParaRPr>
          </a:p>
        </p:txBody>
      </p:sp>
      <p:sp>
        <p:nvSpPr>
          <p:cNvPr id="8" name="テキスト ボックス 7"/>
          <p:cNvSpPr txBox="1"/>
          <p:nvPr/>
        </p:nvSpPr>
        <p:spPr>
          <a:xfrm>
            <a:off x="99750" y="6002645"/>
            <a:ext cx="1393330"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100" dirty="0" smtClean="0"/>
              <a:t>以下測定終了後　→</a:t>
            </a:r>
            <a:endParaRPr kumimoji="1" lang="ja-JP" altLang="en-US" sz="1100" dirty="0"/>
          </a:p>
        </p:txBody>
      </p:sp>
    </p:spTree>
    <p:extLst>
      <p:ext uri="{BB962C8B-B14F-4D97-AF65-F5344CB8AC3E}">
        <p14:creationId xmlns:p14="http://schemas.microsoft.com/office/powerpoint/2010/main" val="411549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405062" y="797264"/>
            <a:ext cx="6195834" cy="2246769"/>
            <a:chOff x="250686" y="452884"/>
            <a:chExt cx="6195834" cy="2246769"/>
          </a:xfrm>
        </p:grpSpPr>
        <p:grpSp>
          <p:nvGrpSpPr>
            <p:cNvPr id="12" name="グループ化 11"/>
            <p:cNvGrpSpPr/>
            <p:nvPr/>
          </p:nvGrpSpPr>
          <p:grpSpPr>
            <a:xfrm>
              <a:off x="1177290" y="452884"/>
              <a:ext cx="5269230" cy="2246769"/>
              <a:chOff x="209550" y="292864"/>
              <a:chExt cx="5265624" cy="2246769"/>
            </a:xfrm>
          </p:grpSpPr>
          <p:sp>
            <p:nvSpPr>
              <p:cNvPr id="6" name="正方形/長方形 5"/>
              <p:cNvSpPr/>
              <p:nvPr/>
            </p:nvSpPr>
            <p:spPr>
              <a:xfrm>
                <a:off x="209550" y="342899"/>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9550" y="770162"/>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09550" y="1197425"/>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09550" y="1624688"/>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9550" y="2051951"/>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95275" y="292864"/>
                <a:ext cx="5179899" cy="2246769"/>
              </a:xfrm>
              <a:prstGeom prst="rect">
                <a:avLst/>
              </a:prstGeom>
            </p:spPr>
            <p:txBody>
              <a:bodyPr wrap="square">
                <a:spAutoFit/>
              </a:bodyPr>
              <a:lstStyle/>
              <a:p>
                <a:r>
                  <a:rPr lang="ja-JP" altLang="en-US" sz="1400" dirty="0" smtClean="0">
                    <a:latin typeface="ＭＳ Ｐ明朝" panose="02020600040205080304" pitchFamily="18" charset="-128"/>
                    <a:ea typeface="ＭＳ Ｐ明朝" panose="02020600040205080304" pitchFamily="18" charset="-128"/>
                  </a:rPr>
                  <a:t>集中した </a:t>
                </a:r>
                <a:r>
                  <a:rPr lang="en-US" altLang="ja-JP" sz="1400" dirty="0" smtClean="0">
                    <a:latin typeface="ＭＳ Ｐ明朝" panose="02020600040205080304" pitchFamily="18" charset="-128"/>
                    <a:ea typeface="ＭＳ Ｐ明朝" panose="02020600040205080304" pitchFamily="18" charset="-128"/>
                  </a:rPr>
                  <a:t>		1 ------- 2 ------ 3 ------ 4 ------ 5</a:t>
                </a:r>
                <a:endParaRPr lang="ja-JP" altLang="en-US"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眠い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a:t>
                </a:r>
                <a:r>
                  <a:rPr lang="en-US" altLang="ja-JP" sz="1400" dirty="0" smtClean="0">
                    <a:latin typeface="ＭＳ Ｐ明朝" panose="02020600040205080304" pitchFamily="18" charset="-128"/>
                    <a:ea typeface="ＭＳ Ｐ明朝" panose="02020600040205080304" pitchFamily="18" charset="-128"/>
                  </a:rPr>
                  <a:t>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主体的な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だるい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興味深いものである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活気のある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受身な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楽しい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無意味なものである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授業が長く感じた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p:txBody>
          </p:sp>
        </p:grpSp>
        <p:sp>
          <p:nvSpPr>
            <p:cNvPr id="14" name="テキスト ボックス 13"/>
            <p:cNvSpPr txBox="1"/>
            <p:nvPr/>
          </p:nvSpPr>
          <p:spPr>
            <a:xfrm>
              <a:off x="250686" y="1138377"/>
              <a:ext cx="646331" cy="646331"/>
            </a:xfrm>
            <a:prstGeom prst="rect">
              <a:avLst/>
            </a:prstGeom>
            <a:noFill/>
          </p:spPr>
          <p:txBody>
            <a:bodyPr wrap="none" rtlCol="0">
              <a:spAutoFit/>
            </a:bodyPr>
            <a:lstStyle/>
            <a:p>
              <a:pPr algn="ctr"/>
              <a:r>
                <a:rPr kumimoji="1" lang="en-US" altLang="ja-JP" dirty="0" smtClean="0"/>
                <a:t>Q1</a:t>
              </a:r>
            </a:p>
            <a:p>
              <a:pPr algn="ctr"/>
              <a:r>
                <a:rPr lang="ja-JP" altLang="en-US" dirty="0"/>
                <a:t>講義</a:t>
              </a:r>
              <a:endParaRPr kumimoji="1" lang="ja-JP" altLang="en-US" dirty="0"/>
            </a:p>
          </p:txBody>
        </p:sp>
      </p:grpSp>
      <p:grpSp>
        <p:nvGrpSpPr>
          <p:cNvPr id="16" name="グループ化 15"/>
          <p:cNvGrpSpPr/>
          <p:nvPr/>
        </p:nvGrpSpPr>
        <p:grpSpPr>
          <a:xfrm>
            <a:off x="289646" y="3182236"/>
            <a:ext cx="6311250" cy="2246769"/>
            <a:chOff x="135270" y="452884"/>
            <a:chExt cx="6311250" cy="2246769"/>
          </a:xfrm>
        </p:grpSpPr>
        <p:grpSp>
          <p:nvGrpSpPr>
            <p:cNvPr id="17" name="グループ化 16"/>
            <p:cNvGrpSpPr/>
            <p:nvPr/>
          </p:nvGrpSpPr>
          <p:grpSpPr>
            <a:xfrm>
              <a:off x="1177290" y="452884"/>
              <a:ext cx="5269230" cy="2246769"/>
              <a:chOff x="209550" y="292864"/>
              <a:chExt cx="5265624" cy="2246769"/>
            </a:xfrm>
          </p:grpSpPr>
          <p:sp>
            <p:nvSpPr>
              <p:cNvPr id="19" name="正方形/長方形 18"/>
              <p:cNvSpPr/>
              <p:nvPr/>
            </p:nvSpPr>
            <p:spPr>
              <a:xfrm>
                <a:off x="209550" y="342899"/>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09550" y="770162"/>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09550" y="1197425"/>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09550" y="1624688"/>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09550" y="2051951"/>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95275" y="292864"/>
                <a:ext cx="5179899" cy="2246769"/>
              </a:xfrm>
              <a:prstGeom prst="rect">
                <a:avLst/>
              </a:prstGeom>
            </p:spPr>
            <p:txBody>
              <a:bodyPr wrap="square">
                <a:spAutoFit/>
              </a:bodyPr>
              <a:lstStyle/>
              <a:p>
                <a:r>
                  <a:rPr lang="ja-JP" altLang="en-US" sz="1400" dirty="0" smtClean="0">
                    <a:latin typeface="ＭＳ Ｐ明朝" panose="02020600040205080304" pitchFamily="18" charset="-128"/>
                    <a:ea typeface="ＭＳ Ｐ明朝" panose="02020600040205080304" pitchFamily="18" charset="-128"/>
                  </a:rPr>
                  <a:t>集中した </a:t>
                </a:r>
                <a:r>
                  <a:rPr lang="en-US" altLang="ja-JP" sz="1400" dirty="0" smtClean="0">
                    <a:latin typeface="ＭＳ Ｐ明朝" panose="02020600040205080304" pitchFamily="18" charset="-128"/>
                    <a:ea typeface="ＭＳ Ｐ明朝" panose="02020600040205080304" pitchFamily="18" charset="-128"/>
                  </a:rPr>
                  <a:t>		1 ------- 2 ------ 3 ------ 4 ------ 5</a:t>
                </a:r>
                <a:endParaRPr lang="ja-JP" altLang="en-US"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眠い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a:t>
                </a:r>
                <a:r>
                  <a:rPr lang="en-US" altLang="ja-JP" sz="1400" dirty="0" smtClean="0">
                    <a:latin typeface="ＭＳ Ｐ明朝" panose="02020600040205080304" pitchFamily="18" charset="-128"/>
                    <a:ea typeface="ＭＳ Ｐ明朝" panose="02020600040205080304" pitchFamily="18" charset="-128"/>
                  </a:rPr>
                  <a:t>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主体的な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だるい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興味深いものである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活気のある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受身な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楽しい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無意味なものである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授業が長く感じた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p:txBody>
          </p:sp>
        </p:grpSp>
        <p:sp>
          <p:nvSpPr>
            <p:cNvPr id="18" name="テキスト ボックス 17"/>
            <p:cNvSpPr txBox="1"/>
            <p:nvPr/>
          </p:nvSpPr>
          <p:spPr>
            <a:xfrm>
              <a:off x="135270" y="1138377"/>
              <a:ext cx="877163" cy="923330"/>
            </a:xfrm>
            <a:prstGeom prst="rect">
              <a:avLst/>
            </a:prstGeom>
            <a:noFill/>
          </p:spPr>
          <p:txBody>
            <a:bodyPr wrap="none" rtlCol="0">
              <a:spAutoFit/>
            </a:bodyPr>
            <a:lstStyle/>
            <a:p>
              <a:pPr algn="ctr"/>
              <a:r>
                <a:rPr kumimoji="1" lang="en-US" altLang="ja-JP" dirty="0" smtClean="0"/>
                <a:t>Q2</a:t>
              </a:r>
            </a:p>
            <a:p>
              <a:pPr algn="ctr"/>
              <a:r>
                <a:rPr kumimoji="1" lang="ja-JP" altLang="en-US" dirty="0" smtClean="0"/>
                <a:t>授業内</a:t>
              </a:r>
              <a:endParaRPr kumimoji="1" lang="en-US" altLang="ja-JP" dirty="0" smtClean="0"/>
            </a:p>
            <a:p>
              <a:pPr algn="ctr"/>
              <a:r>
                <a:rPr lang="ja-JP" altLang="en-US" dirty="0"/>
                <a:t>実験</a:t>
              </a:r>
              <a:endParaRPr kumimoji="1" lang="ja-JP" altLang="en-US" dirty="0"/>
            </a:p>
          </p:txBody>
        </p:sp>
      </p:grpSp>
      <p:grpSp>
        <p:nvGrpSpPr>
          <p:cNvPr id="25" name="グループ化 24"/>
          <p:cNvGrpSpPr/>
          <p:nvPr/>
        </p:nvGrpSpPr>
        <p:grpSpPr>
          <a:xfrm>
            <a:off x="179839" y="5567202"/>
            <a:ext cx="6421057" cy="2246769"/>
            <a:chOff x="25463" y="452884"/>
            <a:chExt cx="6421057" cy="2246769"/>
          </a:xfrm>
        </p:grpSpPr>
        <p:grpSp>
          <p:nvGrpSpPr>
            <p:cNvPr id="26" name="グループ化 25"/>
            <p:cNvGrpSpPr/>
            <p:nvPr/>
          </p:nvGrpSpPr>
          <p:grpSpPr>
            <a:xfrm>
              <a:off x="1177290" y="452884"/>
              <a:ext cx="5269230" cy="2246769"/>
              <a:chOff x="209550" y="292864"/>
              <a:chExt cx="5265624" cy="2246769"/>
            </a:xfrm>
          </p:grpSpPr>
          <p:sp>
            <p:nvSpPr>
              <p:cNvPr id="28" name="正方形/長方形 27"/>
              <p:cNvSpPr/>
              <p:nvPr/>
            </p:nvSpPr>
            <p:spPr>
              <a:xfrm>
                <a:off x="209550" y="342899"/>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09550" y="770162"/>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09550" y="1197425"/>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09550" y="1624688"/>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09550" y="2051951"/>
                <a:ext cx="5172076" cy="211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95275" y="292864"/>
                <a:ext cx="5179899" cy="2246769"/>
              </a:xfrm>
              <a:prstGeom prst="rect">
                <a:avLst/>
              </a:prstGeom>
            </p:spPr>
            <p:txBody>
              <a:bodyPr wrap="square">
                <a:spAutoFit/>
              </a:bodyPr>
              <a:lstStyle/>
              <a:p>
                <a:r>
                  <a:rPr lang="ja-JP" altLang="en-US" sz="1400" dirty="0" smtClean="0">
                    <a:latin typeface="ＭＳ Ｐ明朝" panose="02020600040205080304" pitchFamily="18" charset="-128"/>
                    <a:ea typeface="ＭＳ Ｐ明朝" panose="02020600040205080304" pitchFamily="18" charset="-128"/>
                  </a:rPr>
                  <a:t>集中した </a:t>
                </a:r>
                <a:r>
                  <a:rPr lang="en-US" altLang="ja-JP" sz="1400" dirty="0" smtClean="0">
                    <a:latin typeface="ＭＳ Ｐ明朝" panose="02020600040205080304" pitchFamily="18" charset="-128"/>
                    <a:ea typeface="ＭＳ Ｐ明朝" panose="02020600040205080304" pitchFamily="18" charset="-128"/>
                  </a:rPr>
                  <a:t>		1 ------- 2 ------ 3 ------ 4 ------ 5</a:t>
                </a:r>
                <a:endParaRPr lang="ja-JP" altLang="en-US"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眠い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a:t>
                </a:r>
                <a:r>
                  <a:rPr lang="en-US" altLang="ja-JP" sz="1400" dirty="0" smtClean="0">
                    <a:latin typeface="ＭＳ Ｐ明朝" panose="02020600040205080304" pitchFamily="18" charset="-128"/>
                    <a:ea typeface="ＭＳ Ｐ明朝" panose="02020600040205080304" pitchFamily="18" charset="-128"/>
                  </a:rPr>
                  <a:t>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主体的な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だるい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興味深いものである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活気のある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受身な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楽しい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無意味なものである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授業が長く感じた </a:t>
                </a:r>
                <a:r>
                  <a:rPr lang="en-US" altLang="ja-JP" sz="1400" dirty="0" smtClean="0">
                    <a:latin typeface="ＭＳ Ｐ明朝" panose="02020600040205080304" pitchFamily="18" charset="-128"/>
                    <a:ea typeface="ＭＳ Ｐ明朝" panose="02020600040205080304" pitchFamily="18" charset="-128"/>
                  </a:rPr>
                  <a:t>	1 </a:t>
                </a:r>
                <a:r>
                  <a:rPr lang="en-US" altLang="ja-JP" sz="1400" dirty="0">
                    <a:latin typeface="ＭＳ Ｐ明朝" panose="02020600040205080304" pitchFamily="18" charset="-128"/>
                    <a:ea typeface="ＭＳ Ｐ明朝" panose="02020600040205080304" pitchFamily="18" charset="-128"/>
                  </a:rPr>
                  <a:t>------- 2 ------ 3 ------ 4 ------ 5</a:t>
                </a:r>
                <a:endParaRPr lang="ja-JP" altLang="en-US" sz="1400" dirty="0">
                  <a:latin typeface="ＭＳ Ｐ明朝" panose="02020600040205080304" pitchFamily="18" charset="-128"/>
                  <a:ea typeface="ＭＳ Ｐ明朝" panose="02020600040205080304" pitchFamily="18" charset="-128"/>
                </a:endParaRPr>
              </a:p>
            </p:txBody>
          </p:sp>
        </p:grpSp>
        <p:sp>
          <p:nvSpPr>
            <p:cNvPr id="27" name="テキスト ボックス 26"/>
            <p:cNvSpPr txBox="1"/>
            <p:nvPr/>
          </p:nvSpPr>
          <p:spPr>
            <a:xfrm>
              <a:off x="25463" y="1138377"/>
              <a:ext cx="1096774" cy="815608"/>
            </a:xfrm>
            <a:prstGeom prst="rect">
              <a:avLst/>
            </a:prstGeom>
            <a:noFill/>
          </p:spPr>
          <p:txBody>
            <a:bodyPr wrap="none" rtlCol="0">
              <a:spAutoFit/>
            </a:bodyPr>
            <a:lstStyle/>
            <a:p>
              <a:pPr algn="ctr"/>
              <a:r>
                <a:rPr kumimoji="1" lang="en-US" altLang="ja-JP" dirty="0" smtClean="0"/>
                <a:t>Q3</a:t>
              </a:r>
            </a:p>
            <a:p>
              <a:pPr algn="ctr"/>
              <a:r>
                <a:rPr kumimoji="1" lang="ja-JP" altLang="en-US" sz="1100" dirty="0" smtClean="0"/>
                <a:t>ディスカッション</a:t>
              </a:r>
              <a:endParaRPr kumimoji="1" lang="en-US" altLang="ja-JP" sz="1100" dirty="0" smtClean="0"/>
            </a:p>
            <a:p>
              <a:pPr algn="ctr"/>
              <a:endParaRPr kumimoji="1" lang="ja-JP" altLang="en-US" dirty="0"/>
            </a:p>
          </p:txBody>
        </p:sp>
      </p:grpSp>
      <p:cxnSp>
        <p:nvCxnSpPr>
          <p:cNvPr id="35" name="直線コネクタ 34"/>
          <p:cNvCxnSpPr/>
          <p:nvPr/>
        </p:nvCxnSpPr>
        <p:spPr>
          <a:xfrm>
            <a:off x="289646" y="3063833"/>
            <a:ext cx="6396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04734" y="5460681"/>
            <a:ext cx="6396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7500" y="7908964"/>
            <a:ext cx="676893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smtClean="0">
                <a:latin typeface="ＭＳ Ｐ明朝" panose="02020600040205080304" pitchFamily="18" charset="-128"/>
                <a:ea typeface="ＭＳ Ｐ明朝" panose="02020600040205080304" pitchFamily="18" charset="-128"/>
              </a:rPr>
              <a:t>他になにか気になった事があればご記入ください</a:t>
            </a:r>
            <a:endParaRPr kumimoji="1" lang="en-US" altLang="ja-JP" sz="1200" dirty="0" smtClean="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a:p>
            <a:endParaRPr kumimoji="1" lang="en-US" altLang="ja-JP" sz="1400" dirty="0" smtClean="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a:p>
            <a:endParaRPr kumimoji="1" lang="ja-JP" altLang="en-US" sz="1400" dirty="0">
              <a:latin typeface="ＭＳ Ｐ明朝" panose="02020600040205080304" pitchFamily="18" charset="-128"/>
              <a:ea typeface="ＭＳ Ｐ明朝" panose="02020600040205080304" pitchFamily="18" charset="-128"/>
            </a:endParaRPr>
          </a:p>
        </p:txBody>
      </p:sp>
      <p:sp>
        <p:nvSpPr>
          <p:cNvPr id="38" name="テキスト ボックス 37"/>
          <p:cNvSpPr txBox="1"/>
          <p:nvPr/>
        </p:nvSpPr>
        <p:spPr>
          <a:xfrm>
            <a:off x="2755077" y="534385"/>
            <a:ext cx="1189749" cy="261610"/>
          </a:xfrm>
          <a:prstGeom prst="rect">
            <a:avLst/>
          </a:prstGeom>
          <a:noFill/>
        </p:spPr>
        <p:txBody>
          <a:bodyPr wrap="none" rtlCol="0">
            <a:spAutoFit/>
          </a:bodyPr>
          <a:lstStyle/>
          <a:p>
            <a:r>
              <a:rPr kumimoji="1" lang="ja-JP" altLang="en-US" sz="1100" dirty="0" smtClean="0">
                <a:latin typeface="ＭＳ Ｐ明朝" panose="02020600040205080304" pitchFamily="18" charset="-128"/>
                <a:ea typeface="ＭＳ Ｐ明朝" panose="02020600040205080304" pitchFamily="18" charset="-128"/>
              </a:rPr>
              <a:t>全く感じていない</a:t>
            </a:r>
            <a:endParaRPr kumimoji="1" lang="ja-JP" altLang="en-US" sz="1100" dirty="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5698172" y="532407"/>
            <a:ext cx="1229824" cy="261610"/>
          </a:xfrm>
          <a:prstGeom prst="rect">
            <a:avLst/>
          </a:prstGeom>
          <a:noFill/>
        </p:spPr>
        <p:txBody>
          <a:bodyPr wrap="none" rtlCol="0">
            <a:spAutoFit/>
          </a:bodyPr>
          <a:lstStyle/>
          <a:p>
            <a:r>
              <a:rPr lang="ja-JP" altLang="en-US" sz="1100" dirty="0">
                <a:latin typeface="ＭＳ Ｐ明朝" panose="02020600040205080304" pitchFamily="18" charset="-128"/>
                <a:ea typeface="ＭＳ Ｐ明朝" panose="02020600040205080304" pitchFamily="18" charset="-128"/>
              </a:rPr>
              <a:t>非常に感じている</a:t>
            </a:r>
            <a:endParaRPr kumimoji="1" lang="ja-JP" altLang="en-US" sz="1100" dirty="0">
              <a:latin typeface="ＭＳ Ｐ明朝" panose="02020600040205080304" pitchFamily="18" charset="-128"/>
              <a:ea typeface="ＭＳ Ｐ明朝" panose="02020600040205080304" pitchFamily="18" charset="-128"/>
            </a:endParaRPr>
          </a:p>
        </p:txBody>
      </p:sp>
      <p:sp>
        <p:nvSpPr>
          <p:cNvPr id="40" name="正方形/長方形 39"/>
          <p:cNvSpPr/>
          <p:nvPr/>
        </p:nvSpPr>
        <p:spPr>
          <a:xfrm>
            <a:off x="179839" y="-3"/>
            <a:ext cx="6421057" cy="523220"/>
          </a:xfrm>
          <a:prstGeom prst="rect">
            <a:avLst/>
          </a:prstGeom>
        </p:spPr>
        <p:txBody>
          <a:bodyPr wrap="square">
            <a:spAutoFit/>
          </a:bodyPr>
          <a:lstStyle/>
          <a:p>
            <a:r>
              <a:rPr lang="ja-JP" altLang="en-US" sz="1400" dirty="0" smtClean="0">
                <a:latin typeface="ＭＳ Ｐ明朝" panose="02020600040205080304" pitchFamily="18" charset="-128"/>
                <a:ea typeface="ＭＳ Ｐ明朝" panose="02020600040205080304" pitchFamily="18" charset="-128"/>
              </a:rPr>
              <a:t>　各場面での、あなた</a:t>
            </a:r>
            <a:r>
              <a:rPr lang="ja-JP" altLang="en-US" sz="1400" dirty="0">
                <a:latin typeface="ＭＳ Ｐ明朝" panose="02020600040205080304" pitchFamily="18" charset="-128"/>
                <a:ea typeface="ＭＳ Ｐ明朝" panose="02020600040205080304" pitchFamily="18" charset="-128"/>
              </a:rPr>
              <a:t>の状態に適合するように、それぞれの文の右側</a:t>
            </a:r>
            <a:r>
              <a:rPr lang="ja-JP" altLang="en-US" sz="1400" dirty="0" smtClean="0">
                <a:latin typeface="ＭＳ Ｐ明朝" panose="02020600040205080304" pitchFamily="18" charset="-128"/>
                <a:ea typeface="ＭＳ Ｐ明朝" panose="02020600040205080304" pitchFamily="18" charset="-128"/>
              </a:rPr>
              <a:t>に○を記入してください</a:t>
            </a:r>
            <a:r>
              <a:rPr lang="ja-JP" altLang="en-US" sz="1400" dirty="0">
                <a:latin typeface="ＭＳ Ｐ明朝" panose="02020600040205080304" pitchFamily="18" charset="-128"/>
                <a:ea typeface="ＭＳ Ｐ明朝" panose="02020600040205080304" pitchFamily="18" charset="-128"/>
              </a:rPr>
              <a:t>。</a:t>
            </a:r>
          </a:p>
        </p:txBody>
      </p:sp>
    </p:spTree>
    <p:extLst>
      <p:ext uri="{BB962C8B-B14F-4D97-AF65-F5344CB8AC3E}">
        <p14:creationId xmlns:p14="http://schemas.microsoft.com/office/powerpoint/2010/main" val="190151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49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2582" y="6175086"/>
            <a:ext cx="4041491" cy="307777"/>
          </a:xfrm>
          <a:prstGeom prst="rect">
            <a:avLst/>
          </a:prstGeom>
          <a:noFill/>
        </p:spPr>
        <p:txBody>
          <a:bodyPr wrap="none" rtlCol="0">
            <a:spAutoFit/>
          </a:bodyPr>
          <a:lstStyle/>
          <a:p>
            <a:r>
              <a:rPr kumimoji="1" lang="en-US" altLang="ja-JP" sz="1400" dirty="0" smtClean="0"/>
              <a:t>3</a:t>
            </a:r>
            <a:r>
              <a:rPr kumimoji="1" lang="ja-JP" altLang="en-US" sz="1400" dirty="0" err="1" smtClean="0"/>
              <a:t>．</a:t>
            </a:r>
            <a:r>
              <a:rPr kumimoji="1" lang="en-US" altLang="ja-JP" sz="1400" dirty="0" smtClean="0"/>
              <a:t>IOT</a:t>
            </a:r>
            <a:r>
              <a:rPr kumimoji="1" lang="ja-JP" altLang="en-US" sz="1400" dirty="0" smtClean="0"/>
              <a:t>ベース多人数生体情報計測システムの利用</a:t>
            </a:r>
            <a:endParaRPr kumimoji="1" lang="ja-JP" altLang="en-US" sz="1400" dirty="0"/>
          </a:p>
        </p:txBody>
      </p:sp>
      <p:grpSp>
        <p:nvGrpSpPr>
          <p:cNvPr id="10" name="グループ化 9"/>
          <p:cNvGrpSpPr/>
          <p:nvPr/>
        </p:nvGrpSpPr>
        <p:grpSpPr>
          <a:xfrm>
            <a:off x="1052736" y="6790234"/>
            <a:ext cx="686950" cy="498116"/>
            <a:chOff x="609600" y="1274618"/>
            <a:chExt cx="891649" cy="646546"/>
          </a:xfrm>
        </p:grpSpPr>
        <p:sp>
          <p:nvSpPr>
            <p:cNvPr id="11" name="正方形/長方形 10"/>
            <p:cNvSpPr/>
            <p:nvPr/>
          </p:nvSpPr>
          <p:spPr>
            <a:xfrm>
              <a:off x="609600" y="1403927"/>
              <a:ext cx="775855" cy="517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計測機</a:t>
              </a:r>
              <a:endParaRPr kumimoji="1" lang="en-US" altLang="ja-JP" sz="1000" dirty="0" smtClean="0"/>
            </a:p>
            <a:p>
              <a:pPr algn="ctr"/>
              <a:r>
                <a:rPr kumimoji="1" lang="en-US" altLang="ja-JP" sz="1000" dirty="0" smtClean="0"/>
                <a:t>1</a:t>
              </a:r>
              <a:endParaRPr kumimoji="1" lang="ja-JP" altLang="en-US" sz="1000" dirty="0"/>
            </a:p>
          </p:txBody>
        </p:sp>
        <p:sp>
          <p:nvSpPr>
            <p:cNvPr id="12" name="稲妻 11"/>
            <p:cNvSpPr/>
            <p:nvPr/>
          </p:nvSpPr>
          <p:spPr>
            <a:xfrm flipH="1">
              <a:off x="1269660" y="1274618"/>
              <a:ext cx="231589" cy="258618"/>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grpSp>
      <p:grpSp>
        <p:nvGrpSpPr>
          <p:cNvPr id="13" name="グループ化 12"/>
          <p:cNvGrpSpPr/>
          <p:nvPr/>
        </p:nvGrpSpPr>
        <p:grpSpPr>
          <a:xfrm>
            <a:off x="1052736" y="8001410"/>
            <a:ext cx="686950" cy="498116"/>
            <a:chOff x="609600" y="1274618"/>
            <a:chExt cx="891649" cy="646546"/>
          </a:xfrm>
        </p:grpSpPr>
        <p:sp>
          <p:nvSpPr>
            <p:cNvPr id="14" name="正方形/長方形 13"/>
            <p:cNvSpPr/>
            <p:nvPr/>
          </p:nvSpPr>
          <p:spPr>
            <a:xfrm>
              <a:off x="609600" y="1403927"/>
              <a:ext cx="775855" cy="517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計測機</a:t>
              </a:r>
              <a:r>
                <a:rPr kumimoji="1" lang="en-US" altLang="ja-JP" sz="1000" dirty="0" smtClean="0"/>
                <a:t>30</a:t>
              </a:r>
              <a:endParaRPr kumimoji="1" lang="ja-JP" altLang="en-US" sz="1000" dirty="0"/>
            </a:p>
          </p:txBody>
        </p:sp>
        <p:sp>
          <p:nvSpPr>
            <p:cNvPr id="15" name="稲妻 14"/>
            <p:cNvSpPr/>
            <p:nvPr/>
          </p:nvSpPr>
          <p:spPr>
            <a:xfrm flipH="1">
              <a:off x="1269660" y="1274618"/>
              <a:ext cx="231589" cy="258618"/>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grpSp>
      <p:sp>
        <p:nvSpPr>
          <p:cNvPr id="16" name="テキスト ボックス 15"/>
          <p:cNvSpPr txBox="1"/>
          <p:nvPr/>
        </p:nvSpPr>
        <p:spPr>
          <a:xfrm rot="16200000">
            <a:off x="964311" y="7659712"/>
            <a:ext cx="774589" cy="260831"/>
          </a:xfrm>
          <a:prstGeom prst="rect">
            <a:avLst/>
          </a:prstGeom>
          <a:noFill/>
        </p:spPr>
        <p:txBody>
          <a:bodyPr wrap="none" rtlCol="0">
            <a:spAutoFit/>
          </a:bodyPr>
          <a:lstStyle/>
          <a:p>
            <a:r>
              <a:rPr lang="ja-JP" altLang="en-US" sz="1600" dirty="0" smtClean="0"/>
              <a:t>・・・～・・・</a:t>
            </a:r>
            <a:endParaRPr kumimoji="1" lang="ja-JP" altLang="en-US" sz="1600" dirty="0"/>
          </a:p>
        </p:txBody>
      </p:sp>
      <p:sp>
        <p:nvSpPr>
          <p:cNvPr id="17" name="角丸四角形 16"/>
          <p:cNvSpPr/>
          <p:nvPr/>
        </p:nvSpPr>
        <p:spPr>
          <a:xfrm>
            <a:off x="2556645" y="7274397"/>
            <a:ext cx="704478" cy="704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t>多クライアント</a:t>
            </a:r>
            <a:endParaRPr lang="en-US" altLang="ja-JP" sz="900" dirty="0" smtClean="0"/>
          </a:p>
          <a:p>
            <a:pPr algn="ctr"/>
            <a:r>
              <a:rPr lang="ja-JP" altLang="en-US" sz="900" dirty="0" smtClean="0"/>
              <a:t>ルーター</a:t>
            </a:r>
            <a:endParaRPr lang="en-US" altLang="ja-JP" sz="900" dirty="0"/>
          </a:p>
        </p:txBody>
      </p:sp>
      <p:sp>
        <p:nvSpPr>
          <p:cNvPr id="18" name="稲妻 17"/>
          <p:cNvSpPr/>
          <p:nvPr/>
        </p:nvSpPr>
        <p:spPr>
          <a:xfrm flipH="1">
            <a:off x="3223819" y="7174773"/>
            <a:ext cx="178422" cy="19924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9" name="稲妻 18"/>
          <p:cNvSpPr/>
          <p:nvPr/>
        </p:nvSpPr>
        <p:spPr>
          <a:xfrm flipH="1">
            <a:off x="3216852" y="7764675"/>
            <a:ext cx="178422" cy="19924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0" name="稲妻 19"/>
          <p:cNvSpPr/>
          <p:nvPr/>
        </p:nvSpPr>
        <p:spPr>
          <a:xfrm flipH="1">
            <a:off x="2534173" y="7174773"/>
            <a:ext cx="178422" cy="19924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1" name="稲妻 20"/>
          <p:cNvSpPr/>
          <p:nvPr/>
        </p:nvSpPr>
        <p:spPr>
          <a:xfrm flipH="1">
            <a:off x="2527206" y="7764675"/>
            <a:ext cx="178422" cy="19924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2" name="角丸四角形 21"/>
          <p:cNvSpPr/>
          <p:nvPr/>
        </p:nvSpPr>
        <p:spPr>
          <a:xfrm>
            <a:off x="3578276" y="7274397"/>
            <a:ext cx="704478" cy="7044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t>LTE</a:t>
            </a:r>
          </a:p>
          <a:p>
            <a:pPr algn="ctr"/>
            <a:r>
              <a:rPr lang="ja-JP" altLang="en-US" sz="900" dirty="0" smtClean="0"/>
              <a:t>ルーター</a:t>
            </a:r>
            <a:endParaRPr lang="en-US" altLang="ja-JP" sz="1000" dirty="0"/>
          </a:p>
        </p:txBody>
      </p:sp>
      <p:cxnSp>
        <p:nvCxnSpPr>
          <p:cNvPr id="23" name="直線コネクタ 22"/>
          <p:cNvCxnSpPr>
            <a:stCxn id="17" idx="3"/>
            <a:endCxn id="22" idx="1"/>
          </p:cNvCxnSpPr>
          <p:nvPr/>
        </p:nvCxnSpPr>
        <p:spPr>
          <a:xfrm>
            <a:off x="3261123" y="7626637"/>
            <a:ext cx="3171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稲妻 23"/>
          <p:cNvSpPr/>
          <p:nvPr/>
        </p:nvSpPr>
        <p:spPr>
          <a:xfrm flipH="1">
            <a:off x="4313511" y="7174773"/>
            <a:ext cx="178422" cy="19924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5" name="テキスト ボックス 24"/>
          <p:cNvSpPr txBox="1"/>
          <p:nvPr/>
        </p:nvSpPr>
        <p:spPr>
          <a:xfrm>
            <a:off x="1715172" y="7067394"/>
            <a:ext cx="468311" cy="853630"/>
          </a:xfrm>
          <a:prstGeom prst="rect">
            <a:avLst/>
          </a:prstGeom>
          <a:noFill/>
        </p:spPr>
        <p:txBody>
          <a:bodyPr wrap="none" rtlCol="0">
            <a:spAutoFit/>
          </a:bodyPr>
          <a:lstStyle/>
          <a:p>
            <a:r>
              <a:rPr kumimoji="1" lang="ja-JP" altLang="en-US" sz="6600" dirty="0" smtClean="0">
                <a:latin typeface="Times New Roman" panose="02020603050405020304" pitchFamily="18" charset="0"/>
                <a:cs typeface="Times New Roman" panose="02020603050405020304" pitchFamily="18" charset="0"/>
              </a:rPr>
              <a:t>｝</a:t>
            </a:r>
            <a:endParaRPr kumimoji="1" lang="ja-JP" altLang="en-US" sz="6600" dirty="0">
              <a:latin typeface="Times New Roman" panose="02020603050405020304" pitchFamily="18" charset="0"/>
              <a:cs typeface="Times New Roman" panose="02020603050405020304" pitchFamily="18" charset="0"/>
            </a:endParaRPr>
          </a:p>
        </p:txBody>
      </p:sp>
      <p:cxnSp>
        <p:nvCxnSpPr>
          <p:cNvPr id="26" name="直線コネクタ 25"/>
          <p:cNvCxnSpPr>
            <a:endCxn id="17" idx="1"/>
          </p:cNvCxnSpPr>
          <p:nvPr/>
        </p:nvCxnSpPr>
        <p:spPr>
          <a:xfrm>
            <a:off x="2090631" y="7624615"/>
            <a:ext cx="466014" cy="211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2" idx="3"/>
          </p:cNvCxnSpPr>
          <p:nvPr/>
        </p:nvCxnSpPr>
        <p:spPr>
          <a:xfrm flipV="1">
            <a:off x="4282754" y="7624619"/>
            <a:ext cx="1011915" cy="211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a:blip r:embed="rId2"/>
          <a:stretch>
            <a:fillRect/>
          </a:stretch>
        </p:blipFill>
        <p:spPr>
          <a:xfrm>
            <a:off x="4646597" y="7240904"/>
            <a:ext cx="752679" cy="752679"/>
          </a:xfrm>
          <a:prstGeom prst="rect">
            <a:avLst/>
          </a:prstGeom>
        </p:spPr>
      </p:pic>
      <p:pic>
        <p:nvPicPr>
          <p:cNvPr id="3" name="図 2"/>
          <p:cNvPicPr>
            <a:picLocks noChangeAspect="1"/>
          </p:cNvPicPr>
          <p:nvPr/>
        </p:nvPicPr>
        <p:blipFill>
          <a:blip r:embed="rId3"/>
          <a:stretch>
            <a:fillRect/>
          </a:stretch>
        </p:blipFill>
        <p:spPr>
          <a:xfrm>
            <a:off x="643548" y="3294880"/>
            <a:ext cx="1772816" cy="1772816"/>
          </a:xfrm>
          <a:prstGeom prst="rect">
            <a:avLst/>
          </a:prstGeom>
        </p:spPr>
      </p:pic>
      <p:pic>
        <p:nvPicPr>
          <p:cNvPr id="4" name="図 3"/>
          <p:cNvPicPr>
            <a:picLocks noChangeAspect="1"/>
          </p:cNvPicPr>
          <p:nvPr/>
        </p:nvPicPr>
        <p:blipFill>
          <a:blip r:embed="rId4"/>
          <a:stretch>
            <a:fillRect/>
          </a:stretch>
        </p:blipFill>
        <p:spPr>
          <a:xfrm>
            <a:off x="2544705" y="3294880"/>
            <a:ext cx="1772816" cy="1772816"/>
          </a:xfrm>
          <a:prstGeom prst="rect">
            <a:avLst/>
          </a:prstGeom>
        </p:spPr>
      </p:pic>
      <p:pic>
        <p:nvPicPr>
          <p:cNvPr id="5" name="図 4"/>
          <p:cNvPicPr>
            <a:picLocks noChangeAspect="1"/>
          </p:cNvPicPr>
          <p:nvPr/>
        </p:nvPicPr>
        <p:blipFill>
          <a:blip r:embed="rId5"/>
          <a:stretch>
            <a:fillRect/>
          </a:stretch>
        </p:blipFill>
        <p:spPr>
          <a:xfrm>
            <a:off x="4445862" y="3294880"/>
            <a:ext cx="1772816" cy="1772816"/>
          </a:xfrm>
          <a:prstGeom prst="rect">
            <a:avLst/>
          </a:prstGeom>
        </p:spPr>
      </p:pic>
      <p:sp>
        <p:nvSpPr>
          <p:cNvPr id="8" name="テキスト ボックス 7"/>
          <p:cNvSpPr txBox="1"/>
          <p:nvPr/>
        </p:nvSpPr>
        <p:spPr>
          <a:xfrm>
            <a:off x="2090631" y="6589171"/>
            <a:ext cx="4024797"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smtClean="0">
                <a:latin typeface="ＭＳ Ｐ明朝" panose="02020600040205080304" pitchFamily="18" charset="-128"/>
                <a:ea typeface="ＭＳ Ｐ明朝" panose="02020600040205080304" pitchFamily="18" charset="-128"/>
              </a:rPr>
              <a:t>本研究は</a:t>
            </a:r>
            <a:r>
              <a:rPr kumimoji="1" lang="en-US" altLang="ja-JP" sz="1050" dirty="0" err="1" smtClean="0">
                <a:latin typeface="ＭＳ Ｐ明朝" panose="02020600040205080304" pitchFamily="18" charset="-128"/>
                <a:ea typeface="ＭＳ Ｐ明朝" panose="02020600040205080304" pitchFamily="18" charset="-128"/>
              </a:rPr>
              <a:t>Wifi</a:t>
            </a:r>
            <a:r>
              <a:rPr kumimoji="1" lang="ja-JP" altLang="en-US" sz="1050" dirty="0" smtClean="0">
                <a:latin typeface="ＭＳ Ｐ明朝" panose="02020600040205080304" pitchFamily="18" charset="-128"/>
                <a:ea typeface="ＭＳ Ｐ明朝" panose="02020600040205080304" pitchFamily="18" charset="-128"/>
              </a:rPr>
              <a:t>を介した無線計測器によって行われます。測定結果はインターネット上のサーバーに保存されます。</a:t>
            </a:r>
            <a:endParaRPr kumimoji="1" lang="ja-JP" altLang="en-US" sz="1050" dirty="0">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2356511" y="8123744"/>
            <a:ext cx="4024797"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smtClean="0">
                <a:latin typeface="ＭＳ Ｐ明朝" panose="02020600040205080304" pitchFamily="18" charset="-128"/>
                <a:ea typeface="ＭＳ Ｐ明朝" panose="02020600040205080304" pitchFamily="18" charset="-128"/>
              </a:rPr>
              <a:t>ネット上のデータは認証システムによって参照ユーザ制限を行い保護されます。</a:t>
            </a:r>
            <a:endParaRPr kumimoji="1" lang="ja-JP" altLang="en-US" sz="1050" dirty="0">
              <a:latin typeface="ＭＳ Ｐ明朝" panose="02020600040205080304" pitchFamily="18" charset="-128"/>
              <a:ea typeface="ＭＳ Ｐ明朝" panose="02020600040205080304" pitchFamily="18" charset="-128"/>
            </a:endParaRPr>
          </a:p>
        </p:txBody>
      </p:sp>
      <p:sp>
        <p:nvSpPr>
          <p:cNvPr id="37" name="テキスト ボックス 36"/>
          <p:cNvSpPr txBox="1"/>
          <p:nvPr/>
        </p:nvSpPr>
        <p:spPr>
          <a:xfrm>
            <a:off x="72582" y="2903012"/>
            <a:ext cx="1471878" cy="307777"/>
          </a:xfrm>
          <a:prstGeom prst="rect">
            <a:avLst/>
          </a:prstGeom>
          <a:noFill/>
        </p:spPr>
        <p:txBody>
          <a:bodyPr wrap="none" rtlCol="0">
            <a:spAutoFit/>
          </a:bodyPr>
          <a:lstStyle/>
          <a:p>
            <a:r>
              <a:rPr lang="en-US" altLang="ja-JP" sz="1400" dirty="0"/>
              <a:t>2</a:t>
            </a:r>
            <a:r>
              <a:rPr kumimoji="1" lang="ja-JP" altLang="en-US" sz="1400" dirty="0" err="1" smtClean="0"/>
              <a:t>．</a:t>
            </a:r>
            <a:r>
              <a:rPr kumimoji="1" lang="ja-JP" altLang="en-US" sz="1400" dirty="0" smtClean="0"/>
              <a:t>計測器の装着</a:t>
            </a:r>
            <a:endParaRPr kumimoji="1" lang="ja-JP" altLang="en-US" sz="1400" dirty="0"/>
          </a:p>
        </p:txBody>
      </p:sp>
      <p:sp>
        <p:nvSpPr>
          <p:cNvPr id="38" name="テキスト ボックス 37"/>
          <p:cNvSpPr txBox="1"/>
          <p:nvPr/>
        </p:nvSpPr>
        <p:spPr>
          <a:xfrm>
            <a:off x="587947" y="5151787"/>
            <a:ext cx="569508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050" dirty="0" smtClean="0">
                <a:latin typeface="ＭＳ Ｐ明朝" panose="02020600040205080304" pitchFamily="18" charset="-128"/>
                <a:ea typeface="ＭＳ Ｐ明朝" panose="02020600040205080304" pitchFamily="18" charset="-128"/>
              </a:rPr>
              <a:t>1)</a:t>
            </a:r>
            <a:r>
              <a:rPr kumimoji="1" lang="ja-JP" altLang="en-US" sz="1050" dirty="0" smtClean="0">
                <a:latin typeface="ＭＳ Ｐ明朝" panose="02020600040205080304" pitchFamily="18" charset="-128"/>
                <a:ea typeface="ＭＳ Ｐ明朝" panose="02020600040205080304" pitchFamily="18" charset="-128"/>
              </a:rPr>
              <a:t>左図のように掌に電極をはりつけ、クリップを</a:t>
            </a:r>
            <a:r>
              <a:rPr lang="ja-JP" altLang="en-US" sz="1050" dirty="0">
                <a:latin typeface="ＭＳ Ｐ明朝" panose="02020600040205080304" pitchFamily="18" charset="-128"/>
                <a:ea typeface="ＭＳ Ｐ明朝" panose="02020600040205080304" pitchFamily="18" charset="-128"/>
              </a:rPr>
              <a:t>装着</a:t>
            </a:r>
            <a:r>
              <a:rPr lang="ja-JP" altLang="en-US" sz="1050" dirty="0" smtClean="0">
                <a:latin typeface="ＭＳ Ｐ明朝" panose="02020600040205080304" pitchFamily="18" charset="-128"/>
                <a:ea typeface="ＭＳ Ｐ明朝" panose="02020600040205080304" pitchFamily="18" charset="-128"/>
              </a:rPr>
              <a:t>してください</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赤黒の色は気にしないで良い</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err="1" smtClean="0">
                <a:latin typeface="ＭＳ Ｐ明朝" panose="02020600040205080304" pitchFamily="18" charset="-128"/>
                <a:ea typeface="ＭＳ Ｐ明朝" panose="02020600040205080304" pitchFamily="18" charset="-128"/>
              </a:rPr>
              <a:t>。</a:t>
            </a:r>
            <a:r>
              <a:rPr lang="en-US" altLang="ja-JP" sz="1050" dirty="0" smtClean="0">
                <a:latin typeface="ＭＳ Ｐ明朝" panose="02020600040205080304" pitchFamily="18" charset="-128"/>
                <a:ea typeface="ＭＳ Ｐ明朝" panose="02020600040205080304" pitchFamily="18" charset="-128"/>
              </a:rPr>
              <a:t>2)</a:t>
            </a:r>
            <a:r>
              <a:rPr lang="ja-JP" altLang="en-US" sz="1050" dirty="0" smtClean="0">
                <a:latin typeface="ＭＳ Ｐ明朝" panose="02020600040205080304" pitchFamily="18" charset="-128"/>
                <a:ea typeface="ＭＳ Ｐ明朝" panose="02020600040205080304" pitchFamily="18" charset="-128"/>
              </a:rPr>
              <a:t>ケーブルを計測器本体に接続し、電源を入れてください。電源投入後、</a:t>
            </a:r>
            <a:r>
              <a:rPr lang="en-US" altLang="ja-JP" sz="1050" dirty="0" smtClean="0">
                <a:latin typeface="ＭＳ Ｐ明朝" panose="02020600040205080304" pitchFamily="18" charset="-128"/>
                <a:ea typeface="ＭＳ Ｐ明朝" panose="02020600040205080304" pitchFamily="18" charset="-128"/>
              </a:rPr>
              <a:t>10</a:t>
            </a:r>
            <a:r>
              <a:rPr lang="ja-JP" altLang="en-US" sz="1050" dirty="0" smtClean="0">
                <a:latin typeface="ＭＳ Ｐ明朝" panose="02020600040205080304" pitchFamily="18" charset="-128"/>
                <a:ea typeface="ＭＳ Ｐ明朝" panose="02020600040205080304" pitchFamily="18" charset="-128"/>
              </a:rPr>
              <a:t>秒程度でアクセスポイントを探し接続します（緑の</a:t>
            </a:r>
            <a:r>
              <a:rPr lang="en-US" altLang="ja-JP" sz="1050" dirty="0" smtClean="0">
                <a:latin typeface="ＭＳ Ｐ明朝" panose="02020600040205080304" pitchFamily="18" charset="-128"/>
                <a:ea typeface="ＭＳ Ｐ明朝" panose="02020600040205080304" pitchFamily="18" charset="-128"/>
              </a:rPr>
              <a:t>LED</a:t>
            </a:r>
            <a:r>
              <a:rPr lang="ja-JP" altLang="en-US" sz="1050" dirty="0" smtClean="0">
                <a:latin typeface="ＭＳ Ｐ明朝" panose="02020600040205080304" pitchFamily="18" charset="-128"/>
                <a:ea typeface="ＭＳ Ｐ明朝" panose="02020600040205080304" pitchFamily="18" charset="-128"/>
              </a:rPr>
              <a:t>が</a:t>
            </a:r>
            <a:r>
              <a:rPr lang="en-US" altLang="ja-JP" sz="1050" dirty="0" smtClean="0">
                <a:latin typeface="ＭＳ Ｐ明朝" panose="02020600040205080304" pitchFamily="18" charset="-128"/>
                <a:ea typeface="ＭＳ Ｐ明朝" panose="02020600040205080304" pitchFamily="18" charset="-128"/>
              </a:rPr>
              <a:t>3</a:t>
            </a:r>
            <a:r>
              <a:rPr lang="ja-JP" altLang="en-US" sz="1050" dirty="0" smtClean="0">
                <a:latin typeface="ＭＳ Ｐ明朝" panose="02020600040205080304" pitchFamily="18" charset="-128"/>
                <a:ea typeface="ＭＳ Ｐ明朝" panose="02020600040205080304" pitchFamily="18" charset="-128"/>
              </a:rPr>
              <a:t>つ点灯します）。</a:t>
            </a:r>
            <a:r>
              <a:rPr lang="en-US" altLang="ja-JP" sz="1050" dirty="0" smtClean="0">
                <a:latin typeface="ＭＳ Ｐ明朝" panose="02020600040205080304" pitchFamily="18" charset="-128"/>
                <a:ea typeface="ＭＳ Ｐ明朝" panose="02020600040205080304" pitchFamily="18" charset="-128"/>
              </a:rPr>
              <a:t>3)</a:t>
            </a:r>
            <a:r>
              <a:rPr lang="ja-JP" altLang="en-US" sz="1050" dirty="0" smtClean="0">
                <a:latin typeface="ＭＳ Ｐ明朝" panose="02020600040205080304" pitchFamily="18" charset="-128"/>
                <a:ea typeface="ＭＳ Ｐ明朝" panose="02020600040205080304" pitchFamily="18" charset="-128"/>
              </a:rPr>
              <a:t>一番下のボタンを押して、計測を開始します（</a:t>
            </a:r>
            <a:r>
              <a:rPr lang="en-US" altLang="ja-JP" sz="1050" dirty="0" smtClean="0">
                <a:latin typeface="ＭＳ Ｐ明朝" panose="02020600040205080304" pitchFamily="18" charset="-128"/>
                <a:ea typeface="ＭＳ Ｐ明朝" panose="02020600040205080304" pitchFamily="18" charset="-128"/>
              </a:rPr>
              <a:t>LED</a:t>
            </a:r>
            <a:r>
              <a:rPr lang="ja-JP" altLang="en-US" sz="1050" dirty="0" smtClean="0">
                <a:latin typeface="ＭＳ Ｐ明朝" panose="02020600040205080304" pitchFamily="18" charset="-128"/>
                <a:ea typeface="ＭＳ Ｐ明朝" panose="02020600040205080304" pitchFamily="18" charset="-128"/>
              </a:rPr>
              <a:t>が赤く変化します）。手順に不明点がある場合は、近隣の補助学生に質問してください。</a:t>
            </a:r>
            <a:endParaRPr lang="en-US" altLang="ja-JP" sz="1050" dirty="0" smtClean="0">
              <a:latin typeface="ＭＳ Ｐ明朝" panose="02020600040205080304" pitchFamily="18" charset="-128"/>
              <a:ea typeface="ＭＳ Ｐ明朝" panose="02020600040205080304" pitchFamily="18" charset="-128"/>
            </a:endParaRPr>
          </a:p>
        </p:txBody>
      </p:sp>
      <p:sp>
        <p:nvSpPr>
          <p:cNvPr id="42" name="テキスト ボックス 41"/>
          <p:cNvSpPr txBox="1"/>
          <p:nvPr/>
        </p:nvSpPr>
        <p:spPr>
          <a:xfrm>
            <a:off x="72582" y="793140"/>
            <a:ext cx="2281394" cy="307777"/>
          </a:xfrm>
          <a:prstGeom prst="rect">
            <a:avLst/>
          </a:prstGeom>
          <a:noFill/>
        </p:spPr>
        <p:txBody>
          <a:bodyPr wrap="none" rtlCol="0">
            <a:spAutoFit/>
          </a:bodyPr>
          <a:lstStyle/>
          <a:p>
            <a:r>
              <a:rPr lang="en-US" altLang="ja-JP" sz="1400" dirty="0"/>
              <a:t>1</a:t>
            </a:r>
            <a:r>
              <a:rPr kumimoji="1" lang="ja-JP" altLang="en-US" sz="1400" dirty="0" err="1" smtClean="0"/>
              <a:t>．</a:t>
            </a:r>
            <a:r>
              <a:rPr kumimoji="1" lang="ja-JP" altLang="en-US" sz="1400" dirty="0" smtClean="0"/>
              <a:t>測定スケジュールの概要</a:t>
            </a:r>
            <a:endParaRPr kumimoji="1" lang="ja-JP" altLang="en-US" sz="1400" dirty="0"/>
          </a:p>
        </p:txBody>
      </p:sp>
      <p:sp>
        <p:nvSpPr>
          <p:cNvPr id="43" name="テキスト ボックス 42"/>
          <p:cNvSpPr txBox="1"/>
          <p:nvPr/>
        </p:nvSpPr>
        <p:spPr>
          <a:xfrm>
            <a:off x="591256" y="1672417"/>
            <a:ext cx="142525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dirty="0" smtClean="0">
                <a:latin typeface="ＭＳ Ｐ明朝" panose="02020600040205080304" pitchFamily="18" charset="-128"/>
                <a:ea typeface="ＭＳ Ｐ明朝" panose="02020600040205080304" pitchFamily="18" charset="-128"/>
              </a:rPr>
              <a:t>2a)</a:t>
            </a:r>
            <a:r>
              <a:rPr kumimoji="1" lang="ja-JP" altLang="en-US" sz="1200" dirty="0" smtClean="0">
                <a:latin typeface="ＭＳ Ｐ明朝" panose="02020600040205080304" pitchFamily="18" charset="-128"/>
                <a:ea typeface="ＭＳ Ｐ明朝" panose="02020600040205080304" pitchFamily="18" charset="-128"/>
              </a:rPr>
              <a:t>　講義</a:t>
            </a:r>
            <a:endParaRPr lang="en-US" altLang="ja-JP" sz="1200" dirty="0" smtClean="0">
              <a:latin typeface="ＭＳ Ｐ明朝" panose="02020600040205080304" pitchFamily="18" charset="-128"/>
              <a:ea typeface="ＭＳ Ｐ明朝" panose="02020600040205080304" pitchFamily="18" charset="-128"/>
            </a:endParaRPr>
          </a:p>
        </p:txBody>
      </p:sp>
      <p:sp>
        <p:nvSpPr>
          <p:cNvPr id="44" name="テキスト ボックス 43"/>
          <p:cNvSpPr txBox="1"/>
          <p:nvPr/>
        </p:nvSpPr>
        <p:spPr>
          <a:xfrm>
            <a:off x="2160860" y="1672417"/>
            <a:ext cx="200829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dirty="0" smtClean="0">
                <a:latin typeface="ＭＳ Ｐ明朝" panose="02020600040205080304" pitchFamily="18" charset="-128"/>
                <a:ea typeface="ＭＳ Ｐ明朝" panose="02020600040205080304" pitchFamily="18" charset="-128"/>
              </a:rPr>
              <a:t>2b)</a:t>
            </a:r>
            <a:r>
              <a:rPr kumimoji="1" lang="ja-JP" altLang="en-US" sz="1200" dirty="0" smtClean="0">
                <a:latin typeface="ＭＳ Ｐ明朝" panose="02020600040205080304" pitchFamily="18" charset="-128"/>
                <a:ea typeface="ＭＳ Ｐ明朝" panose="02020600040205080304" pitchFamily="18" charset="-128"/>
              </a:rPr>
              <a:t>　アクティブ・ラーニング</a:t>
            </a:r>
            <a:r>
              <a:rPr kumimoji="1" lang="en-US" altLang="ja-JP" sz="1200" dirty="0" smtClean="0">
                <a:latin typeface="ＭＳ Ｐ明朝" panose="02020600040205080304" pitchFamily="18" charset="-128"/>
                <a:ea typeface="ＭＳ Ｐ明朝" panose="02020600040205080304" pitchFamily="18" charset="-128"/>
              </a:rPr>
              <a:t>1</a:t>
            </a:r>
          </a:p>
          <a:p>
            <a:pPr algn="ctr"/>
            <a:r>
              <a:rPr kumimoji="1" lang="en-US" altLang="ja-JP"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授業内実験</a:t>
            </a:r>
            <a:r>
              <a:rPr kumimoji="1" lang="en-US" altLang="ja-JP" sz="1200" dirty="0" smtClean="0">
                <a:latin typeface="ＭＳ Ｐ明朝" panose="02020600040205080304" pitchFamily="18" charset="-128"/>
                <a:ea typeface="ＭＳ Ｐ明朝" panose="02020600040205080304" pitchFamily="18" charset="-128"/>
              </a:rPr>
              <a:t>)</a:t>
            </a:r>
          </a:p>
        </p:txBody>
      </p:sp>
      <p:sp>
        <p:nvSpPr>
          <p:cNvPr id="45" name="テキスト ボックス 44"/>
          <p:cNvSpPr txBox="1"/>
          <p:nvPr/>
        </p:nvSpPr>
        <p:spPr>
          <a:xfrm>
            <a:off x="4313511" y="1681937"/>
            <a:ext cx="200829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dirty="0" smtClean="0">
                <a:latin typeface="ＭＳ Ｐ明朝" panose="02020600040205080304" pitchFamily="18" charset="-128"/>
                <a:ea typeface="ＭＳ Ｐ明朝" panose="02020600040205080304" pitchFamily="18" charset="-128"/>
              </a:rPr>
              <a:t>2c)</a:t>
            </a:r>
            <a:r>
              <a:rPr kumimoji="1" lang="ja-JP" altLang="en-US" sz="1200" dirty="0" smtClean="0">
                <a:latin typeface="ＭＳ Ｐ明朝" panose="02020600040205080304" pitchFamily="18" charset="-128"/>
                <a:ea typeface="ＭＳ Ｐ明朝" panose="02020600040205080304" pitchFamily="18" charset="-128"/>
              </a:rPr>
              <a:t>　アクティブ・ラーニング</a:t>
            </a:r>
            <a:r>
              <a:rPr kumimoji="1" lang="en-US" altLang="ja-JP" sz="1200" dirty="0" smtClean="0">
                <a:latin typeface="ＭＳ Ｐ明朝" panose="02020600040205080304" pitchFamily="18" charset="-128"/>
                <a:ea typeface="ＭＳ Ｐ明朝" panose="02020600040205080304" pitchFamily="18" charset="-128"/>
              </a:rPr>
              <a:t>2</a:t>
            </a:r>
          </a:p>
          <a:p>
            <a:pPr algn="ctr"/>
            <a:r>
              <a:rPr kumimoji="1" lang="en-US" altLang="ja-JP"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ディスカッション</a:t>
            </a:r>
            <a:r>
              <a:rPr kumimoji="1" lang="en-US" altLang="ja-JP" sz="1200" dirty="0" smtClean="0">
                <a:latin typeface="ＭＳ Ｐ明朝" panose="02020600040205080304" pitchFamily="18" charset="-128"/>
                <a:ea typeface="ＭＳ Ｐ明朝" panose="02020600040205080304" pitchFamily="18" charset="-128"/>
              </a:rPr>
              <a:t>)</a:t>
            </a:r>
          </a:p>
        </p:txBody>
      </p:sp>
      <p:sp>
        <p:nvSpPr>
          <p:cNvPr id="46" name="テキスト ボックス 45"/>
          <p:cNvSpPr txBox="1"/>
          <p:nvPr/>
        </p:nvSpPr>
        <p:spPr>
          <a:xfrm>
            <a:off x="2600326" y="1203787"/>
            <a:ext cx="112722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dirty="0" smtClean="0">
                <a:latin typeface="ＭＳ Ｐ明朝" panose="02020600040205080304" pitchFamily="18" charset="-128"/>
                <a:ea typeface="ＭＳ Ｐ明朝" panose="02020600040205080304" pitchFamily="18" charset="-128"/>
              </a:rPr>
              <a:t>1)</a:t>
            </a:r>
            <a:r>
              <a:rPr kumimoji="1" lang="ja-JP" altLang="en-US" sz="1200" dirty="0" smtClean="0">
                <a:latin typeface="ＭＳ Ｐ明朝" panose="02020600040205080304" pitchFamily="18" charset="-128"/>
                <a:ea typeface="ＭＳ Ｐ明朝" panose="02020600040205080304" pitchFamily="18" charset="-128"/>
              </a:rPr>
              <a:t>　機器装着</a:t>
            </a:r>
            <a:endParaRPr lang="en-US" altLang="ja-JP" sz="1200" dirty="0" smtClean="0">
              <a:latin typeface="ＭＳ Ｐ明朝" panose="02020600040205080304" pitchFamily="18" charset="-128"/>
              <a:ea typeface="ＭＳ Ｐ明朝" panose="02020600040205080304" pitchFamily="18" charset="-128"/>
            </a:endParaRPr>
          </a:p>
        </p:txBody>
      </p:sp>
      <p:sp>
        <p:nvSpPr>
          <p:cNvPr id="47" name="テキスト ボックス 46"/>
          <p:cNvSpPr txBox="1"/>
          <p:nvPr/>
        </p:nvSpPr>
        <p:spPr>
          <a:xfrm>
            <a:off x="1635426" y="2412073"/>
            <a:ext cx="305702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latin typeface="ＭＳ Ｐ明朝" panose="02020600040205080304" pitchFamily="18" charset="-128"/>
                <a:ea typeface="ＭＳ Ｐ明朝" panose="02020600040205080304" pitchFamily="18" charset="-128"/>
              </a:rPr>
              <a:t>3</a:t>
            </a:r>
            <a:r>
              <a:rPr kumimoji="1" lang="en-US" altLang="ja-JP"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　アンケート回答および機器の取り外し</a:t>
            </a:r>
            <a:endParaRPr lang="en-US" altLang="ja-JP" sz="1200" dirty="0" smtClean="0">
              <a:latin typeface="ＭＳ Ｐ明朝" panose="02020600040205080304" pitchFamily="18" charset="-128"/>
              <a:ea typeface="ＭＳ Ｐ明朝" panose="02020600040205080304" pitchFamily="18" charset="-128"/>
            </a:endParaRPr>
          </a:p>
        </p:txBody>
      </p:sp>
      <p:cxnSp>
        <p:nvCxnSpPr>
          <p:cNvPr id="48" name="直線矢印コネクタ 47"/>
          <p:cNvCxnSpPr>
            <a:stCxn id="46" idx="2"/>
            <a:endCxn id="44" idx="0"/>
          </p:cNvCxnSpPr>
          <p:nvPr/>
        </p:nvCxnSpPr>
        <p:spPr>
          <a:xfrm>
            <a:off x="3163939" y="1480786"/>
            <a:ext cx="1070" cy="191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4" idx="2"/>
            <a:endCxn id="47" idx="0"/>
          </p:cNvCxnSpPr>
          <p:nvPr/>
        </p:nvCxnSpPr>
        <p:spPr>
          <a:xfrm flipH="1">
            <a:off x="3163938" y="2134082"/>
            <a:ext cx="1071" cy="277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808441" y="2143602"/>
            <a:ext cx="1513556" cy="261610"/>
          </a:xfrm>
          <a:prstGeom prst="rect">
            <a:avLst/>
          </a:prstGeom>
          <a:noFill/>
        </p:spPr>
        <p:txBody>
          <a:bodyPr wrap="none" rtlCol="0">
            <a:spAutoFit/>
          </a:bodyPr>
          <a:lstStyle/>
          <a:p>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a</a:t>
            </a: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b</a:t>
            </a: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c</a:t>
            </a:r>
            <a:r>
              <a:rPr kumimoji="1" lang="ja-JP" altLang="en-US" sz="1100" dirty="0" smtClean="0">
                <a:latin typeface="ＭＳ Ｐ明朝" panose="02020600040205080304" pitchFamily="18" charset="-128"/>
                <a:ea typeface="ＭＳ Ｐ明朝" panose="02020600040205080304" pitchFamily="18" charset="-128"/>
              </a:rPr>
              <a:t>の順序は不定）</a:t>
            </a:r>
            <a:endParaRPr kumimoji="1" lang="ja-JP" altLang="en-US" sz="1100" dirty="0">
              <a:latin typeface="ＭＳ Ｐ明朝" panose="02020600040205080304" pitchFamily="18" charset="-128"/>
              <a:ea typeface="ＭＳ Ｐ明朝" panose="02020600040205080304" pitchFamily="18" charset="-128"/>
            </a:endParaRPr>
          </a:p>
        </p:txBody>
      </p:sp>
      <p:sp>
        <p:nvSpPr>
          <p:cNvPr id="51" name="Rectangle 3"/>
          <p:cNvSpPr>
            <a:spLocks noChangeArrowheads="1"/>
          </p:cNvSpPr>
          <p:nvPr/>
        </p:nvSpPr>
        <p:spPr bwMode="auto">
          <a:xfrm>
            <a:off x="1667272" y="242267"/>
            <a:ext cx="3201888" cy="369332"/>
          </a:xfrm>
          <a:prstGeom prst="rect">
            <a:avLst/>
          </a:prstGeom>
          <a:noFill/>
          <a:ln w="9525">
            <a:noFill/>
            <a:miter lim="800000"/>
            <a:headEnd/>
            <a:tailEnd/>
          </a:ln>
        </p:spPr>
        <p:txBody>
          <a:bodyPr wrap="square">
            <a:spAutoFit/>
          </a:bodyPr>
          <a:lstStyle/>
          <a:p>
            <a:pPr algn="ctr">
              <a:spcBef>
                <a:spcPct val="50000"/>
              </a:spcBef>
            </a:pPr>
            <a:r>
              <a:rPr lang="ja-JP" altLang="en-US" dirty="0" smtClean="0">
                <a:latin typeface="+mj-ea"/>
                <a:ea typeface="+mj-ea"/>
              </a:rPr>
              <a:t>研究手順の概要</a:t>
            </a:r>
            <a:endParaRPr lang="ja-JP" altLang="en-US" sz="1800" dirty="0">
              <a:latin typeface="+mj-ea"/>
              <a:ea typeface="+mj-ea"/>
            </a:endParaRPr>
          </a:p>
        </p:txBody>
      </p:sp>
    </p:spTree>
    <p:extLst>
      <p:ext uri="{BB962C8B-B14F-4D97-AF65-F5344CB8AC3E}">
        <p14:creationId xmlns:p14="http://schemas.microsoft.com/office/powerpoint/2010/main" val="400411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2779</TotalTime>
  <Words>427</Words>
  <Application>Microsoft Office PowerPoint</Application>
  <PresentationFormat>画面に合わせる (4:3)</PresentationFormat>
  <Paragraphs>91</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ＭＳ Ｐゴシック</vt:lpstr>
      <vt:lpstr>ＭＳ Ｐ明朝</vt:lpstr>
      <vt:lpstr>ＭＳ 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yuichiro nagano</dc:creator>
  <cp:lastModifiedBy>yuichiro nagano</cp:lastModifiedBy>
  <cp:revision>146</cp:revision>
  <cp:lastPrinted>2018-11-14T11:35:34Z</cp:lastPrinted>
  <dcterms:created xsi:type="dcterms:W3CDTF">2018-03-08T04:08:33Z</dcterms:created>
  <dcterms:modified xsi:type="dcterms:W3CDTF">2018-11-14T11:41:36Z</dcterms:modified>
</cp:coreProperties>
</file>