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62" r:id="rId2"/>
    <p:sldId id="287" r:id="rId3"/>
    <p:sldId id="332" r:id="rId4"/>
    <p:sldId id="273" r:id="rId5"/>
    <p:sldId id="269" r:id="rId6"/>
    <p:sldId id="270" r:id="rId7"/>
    <p:sldId id="272" r:id="rId8"/>
    <p:sldId id="258" r:id="rId9"/>
    <p:sldId id="285" r:id="rId10"/>
    <p:sldId id="286" r:id="rId11"/>
    <p:sldId id="333" r:id="rId12"/>
    <p:sldId id="304" r:id="rId13"/>
    <p:sldId id="306" r:id="rId14"/>
    <p:sldId id="307" r:id="rId15"/>
    <p:sldId id="334" r:id="rId16"/>
    <p:sldId id="260" r:id="rId17"/>
    <p:sldId id="261" r:id="rId18"/>
    <p:sldId id="356" r:id="rId19"/>
    <p:sldId id="357" r:id="rId20"/>
    <p:sldId id="358" r:id="rId21"/>
  </p:sldIdLst>
  <p:sldSz cx="9144000" cy="6858000" type="screen4x3"/>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0E376F-FFFD-42CD-B48F-74F253EC7890}" v="31" dt="2019-08-26T10:10:14.5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31" autoAdjust="0"/>
    <p:restoredTop sz="94660"/>
  </p:normalViewPr>
  <p:slideViewPr>
    <p:cSldViewPr snapToGrid="0">
      <p:cViewPr varScale="1">
        <p:scale>
          <a:sx n="101" d="100"/>
          <a:sy n="101" d="100"/>
        </p:scale>
        <p:origin x="150"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gano yuichiro" userId="3f2f08caad91eb2e" providerId="LiveId" clId="{097D4A4C-DC3E-4039-9D7C-1DFA8CD2F966}"/>
    <pc:docChg chg="custSel addSld delSld modSld">
      <pc:chgData name="nagano yuichiro" userId="3f2f08caad91eb2e" providerId="LiveId" clId="{097D4A4C-DC3E-4039-9D7C-1DFA8CD2F966}" dt="2019-08-26T10:10:44.090" v="342" actId="14100"/>
      <pc:docMkLst>
        <pc:docMk/>
      </pc:docMkLst>
      <pc:sldChg chg="del">
        <pc:chgData name="nagano yuichiro" userId="3f2f08caad91eb2e" providerId="LiveId" clId="{097D4A4C-DC3E-4039-9D7C-1DFA8CD2F966}" dt="2019-08-26T10:05:27.987" v="7" actId="2696"/>
        <pc:sldMkLst>
          <pc:docMk/>
          <pc:sldMk cId="4015331592" sldId="256"/>
        </pc:sldMkLst>
      </pc:sldChg>
      <pc:sldChg chg="del">
        <pc:chgData name="nagano yuichiro" userId="3f2f08caad91eb2e" providerId="LiveId" clId="{097D4A4C-DC3E-4039-9D7C-1DFA8CD2F966}" dt="2019-08-26T10:05:54.151" v="25" actId="2696"/>
        <pc:sldMkLst>
          <pc:docMk/>
          <pc:sldMk cId="3748305359" sldId="257"/>
        </pc:sldMkLst>
      </pc:sldChg>
      <pc:sldChg chg="del">
        <pc:chgData name="nagano yuichiro" userId="3f2f08caad91eb2e" providerId="LiveId" clId="{097D4A4C-DC3E-4039-9D7C-1DFA8CD2F966}" dt="2019-08-26T10:05:27.983" v="6" actId="2696"/>
        <pc:sldMkLst>
          <pc:docMk/>
          <pc:sldMk cId="1885251609" sldId="259"/>
        </pc:sldMkLst>
      </pc:sldChg>
      <pc:sldChg chg="del">
        <pc:chgData name="nagano yuichiro" userId="3f2f08caad91eb2e" providerId="LiveId" clId="{097D4A4C-DC3E-4039-9D7C-1DFA8CD2F966}" dt="2019-08-26T10:05:40.414" v="14" actId="2696"/>
        <pc:sldMkLst>
          <pc:docMk/>
          <pc:sldMk cId="1030860117" sldId="263"/>
        </pc:sldMkLst>
      </pc:sldChg>
      <pc:sldChg chg="del">
        <pc:chgData name="nagano yuichiro" userId="3f2f08caad91eb2e" providerId="LiveId" clId="{097D4A4C-DC3E-4039-9D7C-1DFA8CD2F966}" dt="2019-08-26T10:05:40.423" v="16" actId="2696"/>
        <pc:sldMkLst>
          <pc:docMk/>
          <pc:sldMk cId="2423920843" sldId="264"/>
        </pc:sldMkLst>
      </pc:sldChg>
      <pc:sldChg chg="del">
        <pc:chgData name="nagano yuichiro" userId="3f2f08caad91eb2e" providerId="LiveId" clId="{097D4A4C-DC3E-4039-9D7C-1DFA8CD2F966}" dt="2019-08-26T10:05:40.427" v="17" actId="2696"/>
        <pc:sldMkLst>
          <pc:docMk/>
          <pc:sldMk cId="884938089" sldId="265"/>
        </pc:sldMkLst>
      </pc:sldChg>
      <pc:sldChg chg="del">
        <pc:chgData name="nagano yuichiro" userId="3f2f08caad91eb2e" providerId="LiveId" clId="{097D4A4C-DC3E-4039-9D7C-1DFA8CD2F966}" dt="2019-08-26T10:05:24.064" v="1" actId="2696"/>
        <pc:sldMkLst>
          <pc:docMk/>
          <pc:sldMk cId="3634935710" sldId="274"/>
        </pc:sldMkLst>
      </pc:sldChg>
      <pc:sldChg chg="del">
        <pc:chgData name="nagano yuichiro" userId="3f2f08caad91eb2e" providerId="LiveId" clId="{097D4A4C-DC3E-4039-9D7C-1DFA8CD2F966}" dt="2019-08-26T10:05:54.145" v="24" actId="2696"/>
        <pc:sldMkLst>
          <pc:docMk/>
          <pc:sldMk cId="3335130618" sldId="288"/>
        </pc:sldMkLst>
      </pc:sldChg>
      <pc:sldChg chg="del">
        <pc:chgData name="nagano yuichiro" userId="3f2f08caad91eb2e" providerId="LiveId" clId="{097D4A4C-DC3E-4039-9D7C-1DFA8CD2F966}" dt="2019-08-26T10:05:40.433" v="18" actId="2696"/>
        <pc:sldMkLst>
          <pc:docMk/>
          <pc:sldMk cId="3176113398" sldId="308"/>
        </pc:sldMkLst>
      </pc:sldChg>
      <pc:sldChg chg="del">
        <pc:chgData name="nagano yuichiro" userId="3f2f08caad91eb2e" providerId="LiveId" clId="{097D4A4C-DC3E-4039-9D7C-1DFA8CD2F966}" dt="2019-08-26T10:05:40.437" v="19" actId="2696"/>
        <pc:sldMkLst>
          <pc:docMk/>
          <pc:sldMk cId="391302371" sldId="309"/>
        </pc:sldMkLst>
      </pc:sldChg>
      <pc:sldChg chg="del">
        <pc:chgData name="nagano yuichiro" userId="3f2f08caad91eb2e" providerId="LiveId" clId="{097D4A4C-DC3E-4039-9D7C-1DFA8CD2F966}" dt="2019-08-26T10:05:40.441" v="20" actId="2696"/>
        <pc:sldMkLst>
          <pc:docMk/>
          <pc:sldMk cId="4134012292" sldId="310"/>
        </pc:sldMkLst>
      </pc:sldChg>
      <pc:sldChg chg="del">
        <pc:chgData name="nagano yuichiro" userId="3f2f08caad91eb2e" providerId="LiveId" clId="{097D4A4C-DC3E-4039-9D7C-1DFA8CD2F966}" dt="2019-08-26T10:05:40.446" v="21" actId="2696"/>
        <pc:sldMkLst>
          <pc:docMk/>
          <pc:sldMk cId="418357815" sldId="311"/>
        </pc:sldMkLst>
      </pc:sldChg>
      <pc:sldChg chg="del">
        <pc:chgData name="nagano yuichiro" userId="3f2f08caad91eb2e" providerId="LiveId" clId="{097D4A4C-DC3E-4039-9D7C-1DFA8CD2F966}" dt="2019-08-26T10:05:40.392" v="9" actId="2696"/>
        <pc:sldMkLst>
          <pc:docMk/>
          <pc:sldMk cId="4063461630" sldId="312"/>
        </pc:sldMkLst>
      </pc:sldChg>
      <pc:sldChg chg="del">
        <pc:chgData name="nagano yuichiro" userId="3f2f08caad91eb2e" providerId="LiveId" clId="{097D4A4C-DC3E-4039-9D7C-1DFA8CD2F966}" dt="2019-08-26T10:05:24.069" v="2" actId="2696"/>
        <pc:sldMkLst>
          <pc:docMk/>
          <pc:sldMk cId="1063413295" sldId="314"/>
        </pc:sldMkLst>
      </pc:sldChg>
      <pc:sldChg chg="del">
        <pc:chgData name="nagano yuichiro" userId="3f2f08caad91eb2e" providerId="LiveId" clId="{097D4A4C-DC3E-4039-9D7C-1DFA8CD2F966}" dt="2019-08-26T10:05:24.073" v="3" actId="2696"/>
        <pc:sldMkLst>
          <pc:docMk/>
          <pc:sldMk cId="1032751954" sldId="315"/>
        </pc:sldMkLst>
      </pc:sldChg>
      <pc:sldChg chg="del">
        <pc:chgData name="nagano yuichiro" userId="3f2f08caad91eb2e" providerId="LiveId" clId="{097D4A4C-DC3E-4039-9D7C-1DFA8CD2F966}" dt="2019-08-26T10:05:24.078" v="4" actId="2696"/>
        <pc:sldMkLst>
          <pc:docMk/>
          <pc:sldMk cId="962602032" sldId="317"/>
        </pc:sldMkLst>
      </pc:sldChg>
      <pc:sldChg chg="del">
        <pc:chgData name="nagano yuichiro" userId="3f2f08caad91eb2e" providerId="LiveId" clId="{097D4A4C-DC3E-4039-9D7C-1DFA8CD2F966}" dt="2019-08-26T10:05:24.083" v="5" actId="2696"/>
        <pc:sldMkLst>
          <pc:docMk/>
          <pc:sldMk cId="4174420568" sldId="318"/>
        </pc:sldMkLst>
      </pc:sldChg>
      <pc:sldChg chg="del">
        <pc:chgData name="nagano yuichiro" userId="3f2f08caad91eb2e" providerId="LiveId" clId="{097D4A4C-DC3E-4039-9D7C-1DFA8CD2F966}" dt="2019-08-26T10:05:24.058" v="0" actId="2696"/>
        <pc:sldMkLst>
          <pc:docMk/>
          <pc:sldMk cId="2134935651" sldId="326"/>
        </pc:sldMkLst>
      </pc:sldChg>
      <pc:sldChg chg="del">
        <pc:chgData name="nagano yuichiro" userId="3f2f08caad91eb2e" providerId="LiveId" clId="{097D4A4C-DC3E-4039-9D7C-1DFA8CD2F966}" dt="2019-08-26T10:05:40.396" v="10" actId="2696"/>
        <pc:sldMkLst>
          <pc:docMk/>
          <pc:sldMk cId="2681371750" sldId="327"/>
        </pc:sldMkLst>
      </pc:sldChg>
      <pc:sldChg chg="del">
        <pc:chgData name="nagano yuichiro" userId="3f2f08caad91eb2e" providerId="LiveId" clId="{097D4A4C-DC3E-4039-9D7C-1DFA8CD2F966}" dt="2019-08-26T10:05:40.400" v="11" actId="2696"/>
        <pc:sldMkLst>
          <pc:docMk/>
          <pc:sldMk cId="831649409" sldId="328"/>
        </pc:sldMkLst>
      </pc:sldChg>
      <pc:sldChg chg="del">
        <pc:chgData name="nagano yuichiro" userId="3f2f08caad91eb2e" providerId="LiveId" clId="{097D4A4C-DC3E-4039-9D7C-1DFA8CD2F966}" dt="2019-08-26T10:05:40.405" v="12" actId="2696"/>
        <pc:sldMkLst>
          <pc:docMk/>
          <pc:sldMk cId="3894429024" sldId="329"/>
        </pc:sldMkLst>
      </pc:sldChg>
      <pc:sldChg chg="del">
        <pc:chgData name="nagano yuichiro" userId="3f2f08caad91eb2e" providerId="LiveId" clId="{097D4A4C-DC3E-4039-9D7C-1DFA8CD2F966}" dt="2019-08-26T10:05:40.409" v="13" actId="2696"/>
        <pc:sldMkLst>
          <pc:docMk/>
          <pc:sldMk cId="712815692" sldId="330"/>
        </pc:sldMkLst>
      </pc:sldChg>
      <pc:sldChg chg="del">
        <pc:chgData name="nagano yuichiro" userId="3f2f08caad91eb2e" providerId="LiveId" clId="{097D4A4C-DC3E-4039-9D7C-1DFA8CD2F966}" dt="2019-08-26T10:05:40.418" v="15" actId="2696"/>
        <pc:sldMkLst>
          <pc:docMk/>
          <pc:sldMk cId="2701434907" sldId="331"/>
        </pc:sldMkLst>
      </pc:sldChg>
      <pc:sldChg chg="del">
        <pc:chgData name="nagano yuichiro" userId="3f2f08caad91eb2e" providerId="LiveId" clId="{097D4A4C-DC3E-4039-9D7C-1DFA8CD2F966}" dt="2019-08-26T10:05:54.127" v="22" actId="2696"/>
        <pc:sldMkLst>
          <pc:docMk/>
          <pc:sldMk cId="4225629591" sldId="335"/>
        </pc:sldMkLst>
      </pc:sldChg>
      <pc:sldChg chg="del">
        <pc:chgData name="nagano yuichiro" userId="3f2f08caad91eb2e" providerId="LiveId" clId="{097D4A4C-DC3E-4039-9D7C-1DFA8CD2F966}" dt="2019-08-26T10:05:54.157" v="26" actId="2696"/>
        <pc:sldMkLst>
          <pc:docMk/>
          <pc:sldMk cId="1376516663" sldId="336"/>
        </pc:sldMkLst>
      </pc:sldChg>
      <pc:sldChg chg="del">
        <pc:chgData name="nagano yuichiro" userId="3f2f08caad91eb2e" providerId="LiveId" clId="{097D4A4C-DC3E-4039-9D7C-1DFA8CD2F966}" dt="2019-08-26T10:05:54.165" v="27" actId="2696"/>
        <pc:sldMkLst>
          <pc:docMk/>
          <pc:sldMk cId="1524985545" sldId="347"/>
        </pc:sldMkLst>
      </pc:sldChg>
      <pc:sldChg chg="del">
        <pc:chgData name="nagano yuichiro" userId="3f2f08caad91eb2e" providerId="LiveId" clId="{097D4A4C-DC3E-4039-9D7C-1DFA8CD2F966}" dt="2019-08-26T10:05:54.139" v="23" actId="2696"/>
        <pc:sldMkLst>
          <pc:docMk/>
          <pc:sldMk cId="3216651486" sldId="350"/>
        </pc:sldMkLst>
      </pc:sldChg>
      <pc:sldChg chg="del">
        <pc:chgData name="nagano yuichiro" userId="3f2f08caad91eb2e" providerId="LiveId" clId="{097D4A4C-DC3E-4039-9D7C-1DFA8CD2F966}" dt="2019-08-26T10:05:54.191" v="29" actId="2696"/>
        <pc:sldMkLst>
          <pc:docMk/>
          <pc:sldMk cId="3992170343" sldId="351"/>
        </pc:sldMkLst>
      </pc:sldChg>
      <pc:sldChg chg="del">
        <pc:chgData name="nagano yuichiro" userId="3f2f08caad91eb2e" providerId="LiveId" clId="{097D4A4C-DC3E-4039-9D7C-1DFA8CD2F966}" dt="2019-08-26T10:05:54.202" v="30" actId="2696"/>
        <pc:sldMkLst>
          <pc:docMk/>
          <pc:sldMk cId="1901635022" sldId="352"/>
        </pc:sldMkLst>
      </pc:sldChg>
      <pc:sldChg chg="del">
        <pc:chgData name="nagano yuichiro" userId="3f2f08caad91eb2e" providerId="LiveId" clId="{097D4A4C-DC3E-4039-9D7C-1DFA8CD2F966}" dt="2019-08-26T10:05:54.180" v="28" actId="2696"/>
        <pc:sldMkLst>
          <pc:docMk/>
          <pc:sldMk cId="1071253094" sldId="355"/>
        </pc:sldMkLst>
      </pc:sldChg>
      <pc:sldChg chg="del">
        <pc:chgData name="nagano yuichiro" userId="3f2f08caad91eb2e" providerId="LiveId" clId="{097D4A4C-DC3E-4039-9D7C-1DFA8CD2F966}" dt="2019-08-26T10:05:57.462" v="31" actId="2696"/>
        <pc:sldMkLst>
          <pc:docMk/>
          <pc:sldMk cId="1629663223" sldId="357"/>
        </pc:sldMkLst>
      </pc:sldChg>
      <pc:sldChg chg="addSp delSp modSp add">
        <pc:chgData name="nagano yuichiro" userId="3f2f08caad91eb2e" providerId="LiveId" clId="{097D4A4C-DC3E-4039-9D7C-1DFA8CD2F966}" dt="2019-08-26T10:09:12.597" v="210" actId="1037"/>
        <pc:sldMkLst>
          <pc:docMk/>
          <pc:sldMk cId="2547413307" sldId="357"/>
        </pc:sldMkLst>
        <pc:spChg chg="del">
          <ac:chgData name="nagano yuichiro" userId="3f2f08caad91eb2e" providerId="LiveId" clId="{097D4A4C-DC3E-4039-9D7C-1DFA8CD2F966}" dt="2019-08-26T10:06:17.406" v="33" actId="478"/>
          <ac:spMkLst>
            <pc:docMk/>
            <pc:sldMk cId="2547413307" sldId="357"/>
            <ac:spMk id="2" creationId="{2075F1DC-FF97-4DE0-9797-1381154B4CD4}"/>
          </ac:spMkLst>
        </pc:spChg>
        <pc:spChg chg="del">
          <ac:chgData name="nagano yuichiro" userId="3f2f08caad91eb2e" providerId="LiveId" clId="{097D4A4C-DC3E-4039-9D7C-1DFA8CD2F966}" dt="2019-08-26T10:06:17.406" v="33" actId="478"/>
          <ac:spMkLst>
            <pc:docMk/>
            <pc:sldMk cId="2547413307" sldId="357"/>
            <ac:spMk id="3" creationId="{67F2D776-92E7-4EFC-AF7C-4A7C3AC6A70B}"/>
          </ac:spMkLst>
        </pc:spChg>
        <pc:spChg chg="add mod">
          <ac:chgData name="nagano yuichiro" userId="3f2f08caad91eb2e" providerId="LiveId" clId="{097D4A4C-DC3E-4039-9D7C-1DFA8CD2F966}" dt="2019-08-26T10:06:50.491" v="60" actId="1076"/>
          <ac:spMkLst>
            <pc:docMk/>
            <pc:sldMk cId="2547413307" sldId="357"/>
            <ac:spMk id="4" creationId="{E11E11DA-FBBF-4261-823B-ED9F8B5BD83B}"/>
          </ac:spMkLst>
        </pc:spChg>
        <pc:spChg chg="add mod">
          <ac:chgData name="nagano yuichiro" userId="3f2f08caad91eb2e" providerId="LiveId" clId="{097D4A4C-DC3E-4039-9D7C-1DFA8CD2F966}" dt="2019-08-26T10:09:12.597" v="210" actId="1037"/>
          <ac:spMkLst>
            <pc:docMk/>
            <pc:sldMk cId="2547413307" sldId="357"/>
            <ac:spMk id="5" creationId="{0DB7A2E3-A712-4DCF-A18A-345186F5B51D}"/>
          </ac:spMkLst>
        </pc:spChg>
        <pc:spChg chg="add mod">
          <ac:chgData name="nagano yuichiro" userId="3f2f08caad91eb2e" providerId="LiveId" clId="{097D4A4C-DC3E-4039-9D7C-1DFA8CD2F966}" dt="2019-08-26T10:09:12.597" v="210" actId="1037"/>
          <ac:spMkLst>
            <pc:docMk/>
            <pc:sldMk cId="2547413307" sldId="357"/>
            <ac:spMk id="6" creationId="{BFA10F17-B8A3-42D5-8212-87DE7DE1932F}"/>
          </ac:spMkLst>
        </pc:spChg>
        <pc:spChg chg="add mod">
          <ac:chgData name="nagano yuichiro" userId="3f2f08caad91eb2e" providerId="LiveId" clId="{097D4A4C-DC3E-4039-9D7C-1DFA8CD2F966}" dt="2019-08-26T10:09:12.597" v="210" actId="1037"/>
          <ac:spMkLst>
            <pc:docMk/>
            <pc:sldMk cId="2547413307" sldId="357"/>
            <ac:spMk id="7" creationId="{C30D2F43-5773-4801-BA89-6C3CAD346F90}"/>
          </ac:spMkLst>
        </pc:spChg>
        <pc:spChg chg="add mod">
          <ac:chgData name="nagano yuichiro" userId="3f2f08caad91eb2e" providerId="LiveId" clId="{097D4A4C-DC3E-4039-9D7C-1DFA8CD2F966}" dt="2019-08-26T10:09:12.597" v="210" actId="1037"/>
          <ac:spMkLst>
            <pc:docMk/>
            <pc:sldMk cId="2547413307" sldId="357"/>
            <ac:spMk id="8" creationId="{8336993D-6848-4747-85EE-B84C08786197}"/>
          </ac:spMkLst>
        </pc:spChg>
        <pc:spChg chg="add mod">
          <ac:chgData name="nagano yuichiro" userId="3f2f08caad91eb2e" providerId="LiveId" clId="{097D4A4C-DC3E-4039-9D7C-1DFA8CD2F966}" dt="2019-08-26T10:09:12.597" v="210" actId="1037"/>
          <ac:spMkLst>
            <pc:docMk/>
            <pc:sldMk cId="2547413307" sldId="357"/>
            <ac:spMk id="9" creationId="{243DA83E-27B0-408C-B162-02ACBFA39E15}"/>
          </ac:spMkLst>
        </pc:spChg>
      </pc:sldChg>
      <pc:sldChg chg="del">
        <pc:chgData name="nagano yuichiro" userId="3f2f08caad91eb2e" providerId="LiveId" clId="{097D4A4C-DC3E-4039-9D7C-1DFA8CD2F966}" dt="2019-08-26T10:05:27.991" v="8" actId="2696"/>
        <pc:sldMkLst>
          <pc:docMk/>
          <pc:sldMk cId="1229069117" sldId="358"/>
        </pc:sldMkLst>
      </pc:sldChg>
      <pc:sldChg chg="addSp modSp add">
        <pc:chgData name="nagano yuichiro" userId="3f2f08caad91eb2e" providerId="LiveId" clId="{097D4A4C-DC3E-4039-9D7C-1DFA8CD2F966}" dt="2019-08-26T10:10:44.090" v="342" actId="14100"/>
        <pc:sldMkLst>
          <pc:docMk/>
          <pc:sldMk cId="1758907219" sldId="358"/>
        </pc:sldMkLst>
        <pc:spChg chg="add">
          <ac:chgData name="nagano yuichiro" userId="3f2f08caad91eb2e" providerId="LiveId" clId="{097D4A4C-DC3E-4039-9D7C-1DFA8CD2F966}" dt="2019-08-26T10:09:29.226" v="211"/>
          <ac:spMkLst>
            <pc:docMk/>
            <pc:sldMk cId="1758907219" sldId="358"/>
            <ac:spMk id="2" creationId="{7D4E7949-26F5-47A2-AB5A-B34FE2065BD1}"/>
          </ac:spMkLst>
        </pc:spChg>
        <pc:spChg chg="add mod">
          <ac:chgData name="nagano yuichiro" userId="3f2f08caad91eb2e" providerId="LiveId" clId="{097D4A4C-DC3E-4039-9D7C-1DFA8CD2F966}" dt="2019-08-26T10:10:44.090" v="342" actId="14100"/>
          <ac:spMkLst>
            <pc:docMk/>
            <pc:sldMk cId="1758907219" sldId="358"/>
            <ac:spMk id="3" creationId="{2DA6254F-0462-4018-B049-DA6FFA9E782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A4AF64A5-4D9F-45CE-AD06-007688C60E59}" type="datetimeFigureOut">
              <a:rPr kumimoji="1" lang="ja-JP" altLang="en-US" smtClean="0"/>
              <a:t>2019/8/26</a:t>
            </a:fld>
            <a:endParaRPr kumimoji="1" lang="ja-JP" altLang="en-US"/>
          </a:p>
        </p:txBody>
      </p:sp>
      <p:sp>
        <p:nvSpPr>
          <p:cNvPr id="4" name="スライド イメージ プレースホルダー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06" tIns="48303" rIns="96606" bIns="48303" rtlCol="0" anchor="ctr"/>
          <a:lstStyle/>
          <a:p>
            <a:endParaRPr lang="ja-JP" altLang="en-US"/>
          </a:p>
        </p:txBody>
      </p:sp>
      <p:sp>
        <p:nvSpPr>
          <p:cNvPr id="5" name="ノート プレースホルダー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3E11E8E1-401C-489F-BF9A-52DDB34D2C00}" type="slidenum">
              <a:rPr kumimoji="1" lang="ja-JP" altLang="en-US" smtClean="0"/>
              <a:t>‹#›</a:t>
            </a:fld>
            <a:endParaRPr kumimoji="1" lang="ja-JP" altLang="en-US"/>
          </a:p>
        </p:txBody>
      </p:sp>
    </p:spTree>
    <p:extLst>
      <p:ext uri="{BB962C8B-B14F-4D97-AF65-F5344CB8AC3E}">
        <p14:creationId xmlns:p14="http://schemas.microsoft.com/office/powerpoint/2010/main" val="4052038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D79AC1C1-94BC-4990-B393-EDFAC2D7A1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84927" indent="-301895" eaLnBrk="0" hangingPunct="0">
              <a:defRPr kumimoji="1" b="1">
                <a:solidFill>
                  <a:schemeClr val="tx1"/>
                </a:solidFill>
                <a:latin typeface="Arial" panose="020B0604020202020204" pitchFamily="34" charset="0"/>
                <a:ea typeface="ＭＳ Ｐゴシック" panose="020B0600070205080204" pitchFamily="50" charset="-128"/>
              </a:defRPr>
            </a:lvl2pPr>
            <a:lvl3pPr marL="1207580" indent="-241516" eaLnBrk="0" hangingPunct="0">
              <a:defRPr kumimoji="1" b="1">
                <a:solidFill>
                  <a:schemeClr val="tx1"/>
                </a:solidFill>
                <a:latin typeface="Arial" panose="020B0604020202020204" pitchFamily="34" charset="0"/>
                <a:ea typeface="ＭＳ Ｐゴシック" panose="020B0600070205080204" pitchFamily="50" charset="-128"/>
              </a:defRPr>
            </a:lvl3pPr>
            <a:lvl4pPr marL="1690611" indent="-241516" eaLnBrk="0" hangingPunct="0">
              <a:defRPr kumimoji="1" b="1">
                <a:solidFill>
                  <a:schemeClr val="tx1"/>
                </a:solidFill>
                <a:latin typeface="Arial" panose="020B0604020202020204" pitchFamily="34" charset="0"/>
                <a:ea typeface="ＭＳ Ｐゴシック" panose="020B0600070205080204" pitchFamily="50" charset="-128"/>
              </a:defRPr>
            </a:lvl4pPr>
            <a:lvl5pPr marL="2173643" indent="-241516" eaLnBrk="0" hangingPunct="0">
              <a:defRPr kumimoji="1" b="1">
                <a:solidFill>
                  <a:schemeClr val="tx1"/>
                </a:solidFill>
                <a:latin typeface="Arial" panose="020B0604020202020204" pitchFamily="34" charset="0"/>
                <a:ea typeface="ＭＳ Ｐゴシック" panose="020B0600070205080204" pitchFamily="50" charset="-128"/>
              </a:defRPr>
            </a:lvl5pPr>
            <a:lvl6pPr marL="2656675" indent="-24151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3139707" indent="-24151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622739" indent="-24151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4105770" indent="-24151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fld id="{92F670EE-D8C5-49C5-B0D7-C21C05E993FD}" type="slidenum">
              <a:rPr lang="en-US" altLang="ja-JP" b="0"/>
              <a:pPr eaLnBrk="1" hangingPunct="1"/>
              <a:t>5</a:t>
            </a:fld>
            <a:endParaRPr lang="en-US" altLang="ja-JP" b="0"/>
          </a:p>
        </p:txBody>
      </p:sp>
      <p:sp>
        <p:nvSpPr>
          <p:cNvPr id="12291" name="Rectangle 2">
            <a:extLst>
              <a:ext uri="{FF2B5EF4-FFF2-40B4-BE49-F238E27FC236}">
                <a16:creationId xmlns:a16="http://schemas.microsoft.com/office/drawing/2014/main" id="{0D528F22-D0B3-4A78-89EB-B65473E71D7F}"/>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41B728A8-CB86-4CBE-93D3-5A7CFF3F3C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957ABC87-C51A-43E9-A00D-6D251711F4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84927" indent="-301895" eaLnBrk="0" hangingPunct="0">
              <a:defRPr kumimoji="1" b="1">
                <a:solidFill>
                  <a:schemeClr val="tx1"/>
                </a:solidFill>
                <a:latin typeface="Arial" panose="020B0604020202020204" pitchFamily="34" charset="0"/>
                <a:ea typeface="ＭＳ Ｐゴシック" panose="020B0600070205080204" pitchFamily="50" charset="-128"/>
              </a:defRPr>
            </a:lvl2pPr>
            <a:lvl3pPr marL="1207580" indent="-241516" eaLnBrk="0" hangingPunct="0">
              <a:defRPr kumimoji="1" b="1">
                <a:solidFill>
                  <a:schemeClr val="tx1"/>
                </a:solidFill>
                <a:latin typeface="Arial" panose="020B0604020202020204" pitchFamily="34" charset="0"/>
                <a:ea typeface="ＭＳ Ｐゴシック" panose="020B0600070205080204" pitchFamily="50" charset="-128"/>
              </a:defRPr>
            </a:lvl3pPr>
            <a:lvl4pPr marL="1690611" indent="-241516" eaLnBrk="0" hangingPunct="0">
              <a:defRPr kumimoji="1" b="1">
                <a:solidFill>
                  <a:schemeClr val="tx1"/>
                </a:solidFill>
                <a:latin typeface="Arial" panose="020B0604020202020204" pitchFamily="34" charset="0"/>
                <a:ea typeface="ＭＳ Ｐゴシック" panose="020B0600070205080204" pitchFamily="50" charset="-128"/>
              </a:defRPr>
            </a:lvl4pPr>
            <a:lvl5pPr marL="2173643" indent="-241516" eaLnBrk="0" hangingPunct="0">
              <a:defRPr kumimoji="1" b="1">
                <a:solidFill>
                  <a:schemeClr val="tx1"/>
                </a:solidFill>
                <a:latin typeface="Arial" panose="020B0604020202020204" pitchFamily="34" charset="0"/>
                <a:ea typeface="ＭＳ Ｐゴシック" panose="020B0600070205080204" pitchFamily="50" charset="-128"/>
              </a:defRPr>
            </a:lvl5pPr>
            <a:lvl6pPr marL="2656675" indent="-24151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3139707" indent="-24151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622739" indent="-24151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4105770" indent="-24151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fld id="{1A309E99-F278-46F7-A998-18BCF3507C3B}" type="slidenum">
              <a:rPr lang="en-US" altLang="ja-JP" b="0"/>
              <a:pPr eaLnBrk="1" hangingPunct="1"/>
              <a:t>6</a:t>
            </a:fld>
            <a:endParaRPr lang="en-US" altLang="ja-JP" b="0"/>
          </a:p>
        </p:txBody>
      </p:sp>
      <p:sp>
        <p:nvSpPr>
          <p:cNvPr id="13315" name="Rectangle 2">
            <a:extLst>
              <a:ext uri="{FF2B5EF4-FFF2-40B4-BE49-F238E27FC236}">
                <a16:creationId xmlns:a16="http://schemas.microsoft.com/office/drawing/2014/main" id="{08E8834E-7C07-4152-9DC4-9E9DFB775E11}"/>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947C128-1705-4415-9E6E-6839003ECF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3C2162A-1653-4337-B910-341362FF42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84927" indent="-301895" eaLnBrk="0" hangingPunct="0">
              <a:defRPr kumimoji="1" b="1">
                <a:solidFill>
                  <a:schemeClr val="tx1"/>
                </a:solidFill>
                <a:latin typeface="Arial" panose="020B0604020202020204" pitchFamily="34" charset="0"/>
                <a:ea typeface="ＭＳ Ｐゴシック" panose="020B0600070205080204" pitchFamily="50" charset="-128"/>
              </a:defRPr>
            </a:lvl2pPr>
            <a:lvl3pPr marL="1207580" indent="-241516" eaLnBrk="0" hangingPunct="0">
              <a:defRPr kumimoji="1" b="1">
                <a:solidFill>
                  <a:schemeClr val="tx1"/>
                </a:solidFill>
                <a:latin typeface="Arial" panose="020B0604020202020204" pitchFamily="34" charset="0"/>
                <a:ea typeface="ＭＳ Ｐゴシック" panose="020B0600070205080204" pitchFamily="50" charset="-128"/>
              </a:defRPr>
            </a:lvl3pPr>
            <a:lvl4pPr marL="1690611" indent="-241516" eaLnBrk="0" hangingPunct="0">
              <a:defRPr kumimoji="1" b="1">
                <a:solidFill>
                  <a:schemeClr val="tx1"/>
                </a:solidFill>
                <a:latin typeface="Arial" panose="020B0604020202020204" pitchFamily="34" charset="0"/>
                <a:ea typeface="ＭＳ Ｐゴシック" panose="020B0600070205080204" pitchFamily="50" charset="-128"/>
              </a:defRPr>
            </a:lvl4pPr>
            <a:lvl5pPr marL="2173643" indent="-241516" eaLnBrk="0" hangingPunct="0">
              <a:defRPr kumimoji="1" b="1">
                <a:solidFill>
                  <a:schemeClr val="tx1"/>
                </a:solidFill>
                <a:latin typeface="Arial" panose="020B0604020202020204" pitchFamily="34" charset="0"/>
                <a:ea typeface="ＭＳ Ｐゴシック" panose="020B0600070205080204" pitchFamily="50" charset="-128"/>
              </a:defRPr>
            </a:lvl5pPr>
            <a:lvl6pPr marL="2656675" indent="-24151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3139707" indent="-24151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622739" indent="-24151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4105770" indent="-24151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fld id="{1D2701BB-55AA-4D19-AEC1-FC126548F08A}" type="slidenum">
              <a:rPr lang="en-US" altLang="ja-JP" b="0"/>
              <a:pPr eaLnBrk="1" hangingPunct="1"/>
              <a:t>7</a:t>
            </a:fld>
            <a:endParaRPr lang="en-US" altLang="ja-JP" b="0"/>
          </a:p>
        </p:txBody>
      </p:sp>
      <p:sp>
        <p:nvSpPr>
          <p:cNvPr id="14339" name="Rectangle 2">
            <a:extLst>
              <a:ext uri="{FF2B5EF4-FFF2-40B4-BE49-F238E27FC236}">
                <a16:creationId xmlns:a16="http://schemas.microsoft.com/office/drawing/2014/main" id="{2E048D4B-8D25-44A6-AC80-598239BF018F}"/>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74ED0D36-6C9B-4DB7-BBEB-5874EB02EF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642EBF7-F8D3-4D7E-B202-D2A713E57E80}" type="slidenum">
              <a:rPr kumimoji="1" lang="ja-JP" altLang="en-US" smtClean="0"/>
              <a:t>10</a:t>
            </a:fld>
            <a:endParaRPr kumimoji="1" lang="ja-JP" altLang="en-US"/>
          </a:p>
        </p:txBody>
      </p:sp>
    </p:spTree>
    <p:extLst>
      <p:ext uri="{BB962C8B-B14F-4D97-AF65-F5344CB8AC3E}">
        <p14:creationId xmlns:p14="http://schemas.microsoft.com/office/powerpoint/2010/main" val="2588565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9A215CD-F592-478A-980E-D22F3FC544B5}" type="datetimeFigureOut">
              <a:rPr kumimoji="1" lang="ja-JP" altLang="en-US" smtClean="0"/>
              <a:t>2019/8/26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8F47A3-A2D7-43FA-9EBA-B23B226D254B}" type="slidenum">
              <a:rPr kumimoji="1" lang="ja-JP" altLang="en-US" smtClean="0"/>
              <a:t>‹#›</a:t>
            </a:fld>
            <a:endParaRPr kumimoji="1" lang="ja-JP" altLang="en-US"/>
          </a:p>
        </p:txBody>
      </p:sp>
    </p:spTree>
    <p:extLst>
      <p:ext uri="{BB962C8B-B14F-4D97-AF65-F5344CB8AC3E}">
        <p14:creationId xmlns:p14="http://schemas.microsoft.com/office/powerpoint/2010/main" val="349019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9A215CD-F592-478A-980E-D22F3FC544B5}" type="datetimeFigureOut">
              <a:rPr kumimoji="1" lang="ja-JP" altLang="en-US" smtClean="0"/>
              <a:t>2019/8/26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8F47A3-A2D7-43FA-9EBA-B23B226D254B}" type="slidenum">
              <a:rPr kumimoji="1" lang="ja-JP" altLang="en-US" smtClean="0"/>
              <a:t>‹#›</a:t>
            </a:fld>
            <a:endParaRPr kumimoji="1" lang="ja-JP" altLang="en-US"/>
          </a:p>
        </p:txBody>
      </p:sp>
    </p:spTree>
    <p:extLst>
      <p:ext uri="{BB962C8B-B14F-4D97-AF65-F5344CB8AC3E}">
        <p14:creationId xmlns:p14="http://schemas.microsoft.com/office/powerpoint/2010/main" val="440850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9A215CD-F592-478A-980E-D22F3FC544B5}" type="datetimeFigureOut">
              <a:rPr kumimoji="1" lang="ja-JP" altLang="en-US" smtClean="0"/>
              <a:t>2019/8/26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8F47A3-A2D7-43FA-9EBA-B23B226D254B}" type="slidenum">
              <a:rPr kumimoji="1" lang="ja-JP" altLang="en-US" smtClean="0"/>
              <a:t>‹#›</a:t>
            </a:fld>
            <a:endParaRPr kumimoji="1" lang="ja-JP" altLang="en-US"/>
          </a:p>
        </p:txBody>
      </p:sp>
    </p:spTree>
    <p:extLst>
      <p:ext uri="{BB962C8B-B14F-4D97-AF65-F5344CB8AC3E}">
        <p14:creationId xmlns:p14="http://schemas.microsoft.com/office/powerpoint/2010/main" val="1181391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9A215CD-F592-478A-980E-D22F3FC544B5}" type="datetimeFigureOut">
              <a:rPr kumimoji="1" lang="ja-JP" altLang="en-US" smtClean="0"/>
              <a:t>2019/8/26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8F47A3-A2D7-43FA-9EBA-B23B226D254B}" type="slidenum">
              <a:rPr kumimoji="1" lang="ja-JP" altLang="en-US" smtClean="0"/>
              <a:t>‹#›</a:t>
            </a:fld>
            <a:endParaRPr kumimoji="1" lang="ja-JP" altLang="en-US"/>
          </a:p>
        </p:txBody>
      </p:sp>
    </p:spTree>
    <p:extLst>
      <p:ext uri="{BB962C8B-B14F-4D97-AF65-F5344CB8AC3E}">
        <p14:creationId xmlns:p14="http://schemas.microsoft.com/office/powerpoint/2010/main" val="2704793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9A215CD-F592-478A-980E-D22F3FC544B5}" type="datetimeFigureOut">
              <a:rPr kumimoji="1" lang="ja-JP" altLang="en-US" smtClean="0"/>
              <a:t>2019/8/26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8F47A3-A2D7-43FA-9EBA-B23B226D254B}" type="slidenum">
              <a:rPr kumimoji="1" lang="ja-JP" altLang="en-US" smtClean="0"/>
              <a:t>‹#›</a:t>
            </a:fld>
            <a:endParaRPr kumimoji="1" lang="ja-JP" altLang="en-US"/>
          </a:p>
        </p:txBody>
      </p:sp>
    </p:spTree>
    <p:extLst>
      <p:ext uri="{BB962C8B-B14F-4D97-AF65-F5344CB8AC3E}">
        <p14:creationId xmlns:p14="http://schemas.microsoft.com/office/powerpoint/2010/main" val="1737285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9A215CD-F592-478A-980E-D22F3FC544B5}" type="datetimeFigureOut">
              <a:rPr kumimoji="1" lang="ja-JP" altLang="en-US" smtClean="0"/>
              <a:t>2019/8/26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8F47A3-A2D7-43FA-9EBA-B23B226D254B}" type="slidenum">
              <a:rPr kumimoji="1" lang="ja-JP" altLang="en-US" smtClean="0"/>
              <a:t>‹#›</a:t>
            </a:fld>
            <a:endParaRPr kumimoji="1" lang="ja-JP" altLang="en-US"/>
          </a:p>
        </p:txBody>
      </p:sp>
    </p:spTree>
    <p:extLst>
      <p:ext uri="{BB962C8B-B14F-4D97-AF65-F5344CB8AC3E}">
        <p14:creationId xmlns:p14="http://schemas.microsoft.com/office/powerpoint/2010/main" val="3210903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9A215CD-F592-478A-980E-D22F3FC544B5}" type="datetimeFigureOut">
              <a:rPr kumimoji="1" lang="ja-JP" altLang="en-US" smtClean="0"/>
              <a:t>2019/8/26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8F47A3-A2D7-43FA-9EBA-B23B226D254B}" type="slidenum">
              <a:rPr kumimoji="1" lang="ja-JP" altLang="en-US" smtClean="0"/>
              <a:t>‹#›</a:t>
            </a:fld>
            <a:endParaRPr kumimoji="1" lang="ja-JP" altLang="en-US"/>
          </a:p>
        </p:txBody>
      </p:sp>
    </p:spTree>
    <p:extLst>
      <p:ext uri="{BB962C8B-B14F-4D97-AF65-F5344CB8AC3E}">
        <p14:creationId xmlns:p14="http://schemas.microsoft.com/office/powerpoint/2010/main" val="1567834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9A215CD-F592-478A-980E-D22F3FC544B5}" type="datetimeFigureOut">
              <a:rPr kumimoji="1" lang="ja-JP" altLang="en-US" smtClean="0"/>
              <a:t>2019/8/26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8F47A3-A2D7-43FA-9EBA-B23B226D254B}" type="slidenum">
              <a:rPr kumimoji="1" lang="ja-JP" altLang="en-US" smtClean="0"/>
              <a:t>‹#›</a:t>
            </a:fld>
            <a:endParaRPr kumimoji="1" lang="ja-JP" altLang="en-US"/>
          </a:p>
        </p:txBody>
      </p:sp>
    </p:spTree>
    <p:extLst>
      <p:ext uri="{BB962C8B-B14F-4D97-AF65-F5344CB8AC3E}">
        <p14:creationId xmlns:p14="http://schemas.microsoft.com/office/powerpoint/2010/main" val="3935347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A215CD-F592-478A-980E-D22F3FC544B5}" type="datetimeFigureOut">
              <a:rPr kumimoji="1" lang="ja-JP" altLang="en-US" smtClean="0"/>
              <a:t>2019/8/26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8F47A3-A2D7-43FA-9EBA-B23B226D254B}" type="slidenum">
              <a:rPr kumimoji="1" lang="ja-JP" altLang="en-US" smtClean="0"/>
              <a:t>‹#›</a:t>
            </a:fld>
            <a:endParaRPr kumimoji="1" lang="ja-JP" altLang="en-US"/>
          </a:p>
        </p:txBody>
      </p:sp>
    </p:spTree>
    <p:extLst>
      <p:ext uri="{BB962C8B-B14F-4D97-AF65-F5344CB8AC3E}">
        <p14:creationId xmlns:p14="http://schemas.microsoft.com/office/powerpoint/2010/main" val="260477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9A215CD-F592-478A-980E-D22F3FC544B5}" type="datetimeFigureOut">
              <a:rPr kumimoji="1" lang="ja-JP" altLang="en-US" smtClean="0"/>
              <a:t>2019/8/26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8F47A3-A2D7-43FA-9EBA-B23B226D254B}" type="slidenum">
              <a:rPr kumimoji="1" lang="ja-JP" altLang="en-US" smtClean="0"/>
              <a:t>‹#›</a:t>
            </a:fld>
            <a:endParaRPr kumimoji="1" lang="ja-JP" altLang="en-US"/>
          </a:p>
        </p:txBody>
      </p:sp>
    </p:spTree>
    <p:extLst>
      <p:ext uri="{BB962C8B-B14F-4D97-AF65-F5344CB8AC3E}">
        <p14:creationId xmlns:p14="http://schemas.microsoft.com/office/powerpoint/2010/main" val="390597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9A215CD-F592-478A-980E-D22F3FC544B5}" type="datetimeFigureOut">
              <a:rPr kumimoji="1" lang="ja-JP" altLang="en-US" smtClean="0"/>
              <a:t>2019/8/26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8F47A3-A2D7-43FA-9EBA-B23B226D254B}" type="slidenum">
              <a:rPr kumimoji="1" lang="ja-JP" altLang="en-US" smtClean="0"/>
              <a:t>‹#›</a:t>
            </a:fld>
            <a:endParaRPr kumimoji="1" lang="ja-JP" altLang="en-US"/>
          </a:p>
        </p:txBody>
      </p:sp>
    </p:spTree>
    <p:extLst>
      <p:ext uri="{BB962C8B-B14F-4D97-AF65-F5344CB8AC3E}">
        <p14:creationId xmlns:p14="http://schemas.microsoft.com/office/powerpoint/2010/main" val="1966134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A215CD-F592-478A-980E-D22F3FC544B5}" type="datetimeFigureOut">
              <a:rPr kumimoji="1" lang="ja-JP" altLang="en-US" smtClean="0"/>
              <a:t>2019/8/26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8F47A3-A2D7-43FA-9EBA-B23B226D254B}" type="slidenum">
              <a:rPr kumimoji="1" lang="ja-JP" altLang="en-US" smtClean="0"/>
              <a:t>‹#›</a:t>
            </a:fld>
            <a:endParaRPr kumimoji="1" lang="ja-JP" altLang="en-US"/>
          </a:p>
        </p:txBody>
      </p:sp>
    </p:spTree>
    <p:extLst>
      <p:ext uri="{BB962C8B-B14F-4D97-AF65-F5344CB8AC3E}">
        <p14:creationId xmlns:p14="http://schemas.microsoft.com/office/powerpoint/2010/main" val="1765633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267744" y="1861752"/>
            <a:ext cx="4608512" cy="523220"/>
          </a:xfrm>
          <a:prstGeom prst="rect">
            <a:avLst/>
          </a:prstGeom>
          <a:noFill/>
        </p:spPr>
        <p:txBody>
          <a:bodyPr wrap="square" rtlCol="0">
            <a:spAutoFit/>
          </a:bodyPr>
          <a:lstStyle/>
          <a:p>
            <a:pPr algn="ctr"/>
            <a:r>
              <a:rPr kumimoji="1" lang="ja-JP" altLang="en-US" sz="2800" dirty="0"/>
              <a:t>高校夏期講座</a:t>
            </a:r>
          </a:p>
        </p:txBody>
      </p:sp>
      <p:sp>
        <p:nvSpPr>
          <p:cNvPr id="6" name="テキスト ボックス 5"/>
          <p:cNvSpPr txBox="1"/>
          <p:nvPr/>
        </p:nvSpPr>
        <p:spPr>
          <a:xfrm>
            <a:off x="683568" y="2779832"/>
            <a:ext cx="7776864" cy="1200329"/>
          </a:xfrm>
          <a:prstGeom prst="rect">
            <a:avLst/>
          </a:prstGeom>
          <a:noFill/>
        </p:spPr>
        <p:txBody>
          <a:bodyPr wrap="square" rtlCol="0">
            <a:spAutoFit/>
          </a:bodyPr>
          <a:lstStyle/>
          <a:p>
            <a:pPr algn="ctr"/>
            <a:r>
              <a:rPr kumimoji="1" lang="ja-JP" altLang="en-US" sz="3600" dirty="0"/>
              <a:t>ワークショップ</a:t>
            </a:r>
            <a:endParaRPr kumimoji="1" lang="en-US" altLang="ja-JP" sz="3600" dirty="0"/>
          </a:p>
          <a:p>
            <a:pPr algn="ctr"/>
            <a:r>
              <a:rPr kumimoji="1" lang="ja-JP" altLang="en-US" sz="3600" dirty="0"/>
              <a:t>作って学ぶ心理学</a:t>
            </a:r>
          </a:p>
        </p:txBody>
      </p:sp>
      <p:sp>
        <p:nvSpPr>
          <p:cNvPr id="7" name="テキスト ボックス 6"/>
          <p:cNvSpPr txBox="1"/>
          <p:nvPr/>
        </p:nvSpPr>
        <p:spPr>
          <a:xfrm>
            <a:off x="2517591" y="4697435"/>
            <a:ext cx="4108817" cy="369332"/>
          </a:xfrm>
          <a:prstGeom prst="rect">
            <a:avLst/>
          </a:prstGeom>
          <a:noFill/>
        </p:spPr>
        <p:txBody>
          <a:bodyPr wrap="none" rtlCol="0">
            <a:spAutoFit/>
          </a:bodyPr>
          <a:lstStyle/>
          <a:p>
            <a:pPr algn="ctr"/>
            <a:r>
              <a:rPr kumimoji="1" lang="ja-JP" altLang="en-US" dirty="0"/>
              <a:t>文京学院大学　人間学部</a:t>
            </a:r>
            <a:r>
              <a:rPr kumimoji="1" lang="ja-JP" altLang="en-US"/>
              <a:t>　長野祐</a:t>
            </a:r>
            <a:r>
              <a:rPr kumimoji="1" lang="ja-JP" altLang="en-US" dirty="0"/>
              <a:t>一郎</a:t>
            </a:r>
          </a:p>
        </p:txBody>
      </p:sp>
    </p:spTree>
    <p:extLst>
      <p:ext uri="{BB962C8B-B14F-4D97-AF65-F5344CB8AC3E}">
        <p14:creationId xmlns:p14="http://schemas.microsoft.com/office/powerpoint/2010/main" val="2166408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188640"/>
            <a:ext cx="1107996" cy="461665"/>
          </a:xfrm>
          <a:prstGeom prst="rect">
            <a:avLst/>
          </a:prstGeom>
        </p:spPr>
        <p:txBody>
          <a:bodyPr wrap="none">
            <a:spAutoFit/>
          </a:bodyPr>
          <a:lstStyle/>
          <a:p>
            <a:r>
              <a:rPr lang="ja-JP" altLang="en-US" sz="2400" dirty="0"/>
              <a:t>測定例</a:t>
            </a:r>
          </a:p>
        </p:txBody>
      </p:sp>
      <p:grpSp>
        <p:nvGrpSpPr>
          <p:cNvPr id="13" name="グループ化 12"/>
          <p:cNvGrpSpPr/>
          <p:nvPr/>
        </p:nvGrpSpPr>
        <p:grpSpPr>
          <a:xfrm>
            <a:off x="1078896" y="960949"/>
            <a:ext cx="6986208" cy="5204355"/>
            <a:chOff x="1135328" y="960949"/>
            <a:chExt cx="6986208" cy="5204355"/>
          </a:xfrm>
        </p:grpSpPr>
        <p:grpSp>
          <p:nvGrpSpPr>
            <p:cNvPr id="6" name="グループ化 5"/>
            <p:cNvGrpSpPr/>
            <p:nvPr/>
          </p:nvGrpSpPr>
          <p:grpSpPr>
            <a:xfrm>
              <a:off x="1148557" y="1485578"/>
              <a:ext cx="6846887" cy="2879526"/>
              <a:chOff x="1148557" y="548680"/>
              <a:chExt cx="6846887" cy="2879526"/>
            </a:xfrm>
          </p:grpSpPr>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8557" y="899319"/>
                <a:ext cx="6846887" cy="252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直線コネクタ 4"/>
              <p:cNvCxnSpPr/>
              <p:nvPr/>
            </p:nvCxnSpPr>
            <p:spPr>
              <a:xfrm flipV="1">
                <a:off x="3463305" y="1043668"/>
                <a:ext cx="0" cy="199626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V="1">
                <a:off x="5286747" y="1043668"/>
                <a:ext cx="0" cy="199626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087520" y="548680"/>
                <a:ext cx="763351" cy="369332"/>
              </a:xfrm>
              <a:prstGeom prst="rect">
                <a:avLst/>
              </a:prstGeom>
              <a:noFill/>
            </p:spPr>
            <p:txBody>
              <a:bodyPr wrap="none" rtlCol="0">
                <a:spAutoFit/>
              </a:bodyPr>
              <a:lstStyle/>
              <a:p>
                <a:pPr algn="ctr"/>
                <a:r>
                  <a:rPr lang="ja-JP" altLang="en-US" dirty="0"/>
                  <a:t>安静</a:t>
                </a:r>
                <a:r>
                  <a:rPr lang="en-US" altLang="ja-JP" dirty="0"/>
                  <a:t>1</a:t>
                </a:r>
                <a:endParaRPr kumimoji="1" lang="ja-JP" altLang="en-US" dirty="0"/>
              </a:p>
            </p:txBody>
          </p:sp>
          <p:sp>
            <p:nvSpPr>
              <p:cNvPr id="10" name="テキスト ボックス 9"/>
              <p:cNvSpPr txBox="1"/>
              <p:nvPr/>
            </p:nvSpPr>
            <p:spPr>
              <a:xfrm>
                <a:off x="3807583" y="548680"/>
                <a:ext cx="1023037" cy="369332"/>
              </a:xfrm>
              <a:prstGeom prst="rect">
                <a:avLst/>
              </a:prstGeom>
              <a:noFill/>
            </p:spPr>
            <p:txBody>
              <a:bodyPr wrap="none" rtlCol="0">
                <a:spAutoFit/>
              </a:bodyPr>
              <a:lstStyle/>
              <a:p>
                <a:pPr algn="ctr"/>
                <a:r>
                  <a:rPr kumimoji="1" lang="ja-JP" altLang="en-US" dirty="0"/>
                  <a:t>スピーチ</a:t>
                </a:r>
              </a:p>
            </p:txBody>
          </p:sp>
          <p:sp>
            <p:nvSpPr>
              <p:cNvPr id="11" name="テキスト ボックス 10"/>
              <p:cNvSpPr txBox="1"/>
              <p:nvPr/>
            </p:nvSpPr>
            <p:spPr>
              <a:xfrm>
                <a:off x="6199085" y="548680"/>
                <a:ext cx="763351" cy="369332"/>
              </a:xfrm>
              <a:prstGeom prst="rect">
                <a:avLst/>
              </a:prstGeom>
              <a:noFill/>
            </p:spPr>
            <p:txBody>
              <a:bodyPr wrap="none" rtlCol="0">
                <a:spAutoFit/>
              </a:bodyPr>
              <a:lstStyle/>
              <a:p>
                <a:pPr algn="ctr"/>
                <a:r>
                  <a:rPr kumimoji="1" lang="ja-JP" altLang="en-US" dirty="0"/>
                  <a:t>安静</a:t>
                </a:r>
                <a:r>
                  <a:rPr kumimoji="1" lang="en-US" altLang="ja-JP" dirty="0"/>
                  <a:t>2</a:t>
                </a:r>
                <a:endParaRPr kumimoji="1" lang="ja-JP" altLang="en-US" dirty="0"/>
              </a:p>
            </p:txBody>
          </p:sp>
        </p:grpSp>
        <p:sp>
          <p:nvSpPr>
            <p:cNvPr id="7" name="テキスト ボックス 6"/>
            <p:cNvSpPr txBox="1"/>
            <p:nvPr/>
          </p:nvSpPr>
          <p:spPr>
            <a:xfrm>
              <a:off x="1821888" y="960949"/>
              <a:ext cx="5118709" cy="369332"/>
            </a:xfrm>
            <a:prstGeom prst="rect">
              <a:avLst/>
            </a:prstGeom>
            <a:noFill/>
          </p:spPr>
          <p:txBody>
            <a:bodyPr wrap="none" rtlCol="0">
              <a:spAutoFit/>
            </a:bodyPr>
            <a:lstStyle/>
            <a:p>
              <a:r>
                <a:rPr kumimoji="1" lang="ja-JP" altLang="en-US" dirty="0"/>
                <a:t>学校の試験のときを思い出して話したときの皮膚温</a:t>
              </a:r>
            </a:p>
          </p:txBody>
        </p:sp>
        <p:sp>
          <p:nvSpPr>
            <p:cNvPr id="15" name="テキスト ボックス 14"/>
            <p:cNvSpPr txBox="1"/>
            <p:nvPr/>
          </p:nvSpPr>
          <p:spPr>
            <a:xfrm>
              <a:off x="1135328" y="5085184"/>
              <a:ext cx="6579045" cy="369332"/>
            </a:xfrm>
            <a:prstGeom prst="rect">
              <a:avLst/>
            </a:prstGeom>
            <a:noFill/>
          </p:spPr>
          <p:txBody>
            <a:bodyPr wrap="none" rtlCol="0">
              <a:spAutoFit/>
            </a:bodyPr>
            <a:lstStyle/>
            <a:p>
              <a:r>
                <a:rPr lang="ja-JP" altLang="en-US" dirty="0"/>
                <a:t>安静</a:t>
              </a:r>
              <a:r>
                <a:rPr lang="en-US" altLang="ja-JP" dirty="0"/>
                <a:t>1</a:t>
              </a:r>
              <a:r>
                <a:rPr lang="ja-JP" altLang="en-US" dirty="0"/>
                <a:t>：何もしないでいると、皮膚温は上がっていく→</a:t>
              </a:r>
              <a:r>
                <a:rPr lang="ja-JP" altLang="en-US" dirty="0">
                  <a:solidFill>
                    <a:srgbClr val="FF0000"/>
                  </a:solidFill>
                </a:rPr>
                <a:t>リラックス状態</a:t>
              </a:r>
              <a:endParaRPr kumimoji="1" lang="ja-JP" altLang="en-US" dirty="0">
                <a:solidFill>
                  <a:srgbClr val="FF0000"/>
                </a:solidFill>
              </a:endParaRPr>
            </a:p>
          </p:txBody>
        </p:sp>
        <p:sp>
          <p:nvSpPr>
            <p:cNvPr id="16" name="テキスト ボックス 15"/>
            <p:cNvSpPr txBox="1"/>
            <p:nvPr/>
          </p:nvSpPr>
          <p:spPr>
            <a:xfrm>
              <a:off x="1135328" y="5440578"/>
              <a:ext cx="6662401" cy="369332"/>
            </a:xfrm>
            <a:prstGeom prst="rect">
              <a:avLst/>
            </a:prstGeom>
            <a:noFill/>
          </p:spPr>
          <p:txBody>
            <a:bodyPr wrap="none" rtlCol="0">
              <a:spAutoFit/>
            </a:bodyPr>
            <a:lstStyle/>
            <a:p>
              <a:r>
                <a:rPr lang="ja-JP" altLang="en-US" dirty="0"/>
                <a:t>スピーチ：スピーチで緊張すると、皮膚温は下がっていく→</a:t>
              </a:r>
              <a:r>
                <a:rPr lang="ja-JP" altLang="en-US" dirty="0">
                  <a:solidFill>
                    <a:srgbClr val="FF0000"/>
                  </a:solidFill>
                </a:rPr>
                <a:t>緊張状態</a:t>
              </a:r>
              <a:endParaRPr kumimoji="1" lang="ja-JP" altLang="en-US" dirty="0">
                <a:solidFill>
                  <a:srgbClr val="FF0000"/>
                </a:solidFill>
              </a:endParaRPr>
            </a:p>
          </p:txBody>
        </p:sp>
        <p:sp>
          <p:nvSpPr>
            <p:cNvPr id="17" name="テキスト ボックス 16"/>
            <p:cNvSpPr txBox="1"/>
            <p:nvPr/>
          </p:nvSpPr>
          <p:spPr>
            <a:xfrm>
              <a:off x="1135328" y="5795972"/>
              <a:ext cx="6986208" cy="369332"/>
            </a:xfrm>
            <a:prstGeom prst="rect">
              <a:avLst/>
            </a:prstGeom>
            <a:noFill/>
          </p:spPr>
          <p:txBody>
            <a:bodyPr wrap="none" rtlCol="0">
              <a:spAutoFit/>
            </a:bodyPr>
            <a:lstStyle/>
            <a:p>
              <a:r>
                <a:rPr lang="ja-JP" altLang="en-US" dirty="0"/>
                <a:t>安静</a:t>
              </a:r>
              <a:r>
                <a:rPr lang="en-US" altLang="ja-JP" dirty="0"/>
                <a:t>2</a:t>
              </a:r>
              <a:r>
                <a:rPr lang="ja-JP" altLang="en-US" dirty="0"/>
                <a:t>：スピーチで</a:t>
              </a:r>
              <a:r>
                <a:rPr lang="ja-JP" altLang="en-US" dirty="0">
                  <a:solidFill>
                    <a:srgbClr val="FF0000"/>
                  </a:solidFill>
                </a:rPr>
                <a:t>緊張した後は、皮膚温が上がるのに時間がかかる</a:t>
              </a:r>
              <a:endParaRPr kumimoji="1" lang="ja-JP" altLang="en-US" dirty="0">
                <a:solidFill>
                  <a:srgbClr val="FF0000"/>
                </a:solidFill>
              </a:endParaRPr>
            </a:p>
          </p:txBody>
        </p:sp>
        <p:sp>
          <p:nvSpPr>
            <p:cNvPr id="18" name="テキスト ボックス 17"/>
            <p:cNvSpPr txBox="1"/>
            <p:nvPr/>
          </p:nvSpPr>
          <p:spPr>
            <a:xfrm>
              <a:off x="1135328" y="4653136"/>
              <a:ext cx="3414717" cy="400110"/>
            </a:xfrm>
            <a:prstGeom prst="rect">
              <a:avLst/>
            </a:prstGeom>
            <a:noFill/>
          </p:spPr>
          <p:txBody>
            <a:bodyPr wrap="none" rtlCol="0">
              <a:spAutoFit/>
            </a:bodyPr>
            <a:lstStyle/>
            <a:p>
              <a:r>
                <a:rPr kumimoji="1" lang="ja-JP" altLang="en-US" sz="2000" dirty="0">
                  <a:solidFill>
                    <a:srgbClr val="FF0000"/>
                  </a:solidFill>
                </a:rPr>
                <a:t>このグラフから読み取れること</a:t>
              </a:r>
            </a:p>
          </p:txBody>
        </p:sp>
      </p:grpSp>
    </p:spTree>
    <p:extLst>
      <p:ext uri="{BB962C8B-B14F-4D97-AF65-F5344CB8AC3E}">
        <p14:creationId xmlns:p14="http://schemas.microsoft.com/office/powerpoint/2010/main" val="3054704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D79132F-33C9-48F8-B0D9-A4C7439DB877}"/>
              </a:ext>
            </a:extLst>
          </p:cNvPr>
          <p:cNvSpPr txBox="1"/>
          <p:nvPr/>
        </p:nvSpPr>
        <p:spPr>
          <a:xfrm>
            <a:off x="2847459" y="2930009"/>
            <a:ext cx="3877986" cy="584775"/>
          </a:xfrm>
          <a:prstGeom prst="rect">
            <a:avLst/>
          </a:prstGeom>
          <a:noFill/>
        </p:spPr>
        <p:txBody>
          <a:bodyPr wrap="none" rtlCol="0">
            <a:spAutoFit/>
          </a:bodyPr>
          <a:lstStyle/>
          <a:p>
            <a:pPr algn="ctr"/>
            <a:r>
              <a:rPr kumimoji="1" lang="ja-JP" altLang="en-US" sz="3200" dirty="0"/>
              <a:t>計測装置自作の意義</a:t>
            </a:r>
          </a:p>
        </p:txBody>
      </p:sp>
    </p:spTree>
    <p:extLst>
      <p:ext uri="{BB962C8B-B14F-4D97-AF65-F5344CB8AC3E}">
        <p14:creationId xmlns:p14="http://schemas.microsoft.com/office/powerpoint/2010/main" val="3057748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188640"/>
            <a:ext cx="1521699" cy="461665"/>
          </a:xfrm>
          <a:prstGeom prst="rect">
            <a:avLst/>
          </a:prstGeom>
          <a:noFill/>
        </p:spPr>
        <p:txBody>
          <a:bodyPr wrap="none" rtlCol="0">
            <a:spAutoFit/>
          </a:bodyPr>
          <a:lstStyle/>
          <a:p>
            <a:r>
              <a:rPr lang="en-US" altLang="ja-JP" sz="2400" dirty="0">
                <a:latin typeface="ＭＳ Ｐゴシック" panose="020B0600070205080204" pitchFamily="50" charset="-128"/>
                <a:ea typeface="ＭＳ Ｐゴシック" panose="020B0600070205080204" pitchFamily="50" charset="-128"/>
              </a:rPr>
              <a:t>WS</a:t>
            </a:r>
            <a:r>
              <a:rPr lang="ja-JP" altLang="en-US" sz="2400" dirty="0">
                <a:latin typeface="ＭＳ Ｐゴシック" panose="020B0600070205080204" pitchFamily="50" charset="-128"/>
                <a:ea typeface="ＭＳ Ｐゴシック" panose="020B0600070205080204" pitchFamily="50" charset="-128"/>
              </a:rPr>
              <a:t>の背景</a:t>
            </a:r>
            <a:endParaRPr lang="en-US" altLang="ja-JP" sz="2400" dirty="0">
              <a:latin typeface="ＭＳ Ｐゴシック" panose="020B0600070205080204" pitchFamily="50" charset="-128"/>
              <a:ea typeface="ＭＳ Ｐゴシック" panose="020B0600070205080204" pitchFamily="50" charset="-128"/>
            </a:endParaRPr>
          </a:p>
        </p:txBody>
      </p:sp>
      <p:grpSp>
        <p:nvGrpSpPr>
          <p:cNvPr id="4" name="グループ化 3"/>
          <p:cNvGrpSpPr/>
          <p:nvPr/>
        </p:nvGrpSpPr>
        <p:grpSpPr>
          <a:xfrm>
            <a:off x="323690" y="908721"/>
            <a:ext cx="1980003" cy="2448272"/>
            <a:chOff x="222913" y="941674"/>
            <a:chExt cx="4061055" cy="5079614"/>
          </a:xfrm>
        </p:grpSpPr>
        <p:pic>
          <p:nvPicPr>
            <p:cNvPr id="19" name="Picture 4" descr="http://api.ning.com/files/qZj*IwdXRZo*IC8ZVZGiNx11CtqE4TeZ9Wt0TMLQXowqsabZrKuxJYJnMPLJfugGjyBQqL2cCv440Nj37uh4VWyaebz19KOa/mak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913" y="941674"/>
              <a:ext cx="3420456" cy="483887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www.make.co.kr/wp-content/uploads/2012/04/Vol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937" y="1112244"/>
              <a:ext cx="3492541" cy="49090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laughingsquid.com/wp-content/uploads/bre-pettis-makerot-20100122-18263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961" y="1335643"/>
              <a:ext cx="3629007" cy="46856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グループ化 4"/>
          <p:cNvGrpSpPr/>
          <p:nvPr/>
        </p:nvGrpSpPr>
        <p:grpSpPr>
          <a:xfrm>
            <a:off x="6300192" y="3526866"/>
            <a:ext cx="2582943" cy="3142494"/>
            <a:chOff x="4929452" y="1916832"/>
            <a:chExt cx="3747004" cy="4558729"/>
          </a:xfrm>
        </p:grpSpPr>
        <p:pic>
          <p:nvPicPr>
            <p:cNvPr id="17" name="Picture 4" descr="http://ec2.images-amazon.com/images/I/514L3hWq-eL._SL500_AA300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9452" y="1916832"/>
              <a:ext cx="3747004" cy="374700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30297" y="3803113"/>
              <a:ext cx="1764196" cy="267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3" name="テキスト ボックス 22"/>
          <p:cNvSpPr txBox="1"/>
          <p:nvPr/>
        </p:nvSpPr>
        <p:spPr>
          <a:xfrm>
            <a:off x="2555776" y="1196752"/>
            <a:ext cx="5916968" cy="1323439"/>
          </a:xfrm>
          <a:prstGeom prst="rect">
            <a:avLst/>
          </a:prstGeom>
          <a:noFill/>
        </p:spPr>
        <p:txBody>
          <a:bodyPr wrap="square" rtlCol="0">
            <a:spAutoFit/>
          </a:bodyPr>
          <a:lstStyle/>
          <a:p>
            <a:r>
              <a:rPr kumimoji="1" lang="ja-JP" altLang="en-US" sz="2000" dirty="0">
                <a:latin typeface="ＭＳ Ｐゴシック" panose="020B0600070205080204" pitchFamily="50" charset="-128"/>
                <a:ea typeface="ＭＳ Ｐゴシック" panose="020B0600070205080204" pitchFamily="50" charset="-128"/>
              </a:rPr>
              <a:t>「</a:t>
            </a:r>
            <a:r>
              <a:rPr kumimoji="1" lang="en-US" altLang="ja-JP" sz="2000" dirty="0">
                <a:latin typeface="ＭＳ Ｐゴシック" panose="020B0600070205080204" pitchFamily="50" charset="-128"/>
                <a:ea typeface="ＭＳ Ｐゴシック" panose="020B0600070205080204" pitchFamily="50" charset="-128"/>
              </a:rPr>
              <a:t>3D</a:t>
            </a:r>
            <a:r>
              <a:rPr kumimoji="1" lang="ja-JP" altLang="en-US" sz="2000" dirty="0">
                <a:latin typeface="ＭＳ Ｐゴシック" panose="020B0600070205080204" pitchFamily="50" charset="-128"/>
                <a:ea typeface="ＭＳ Ｐゴシック" panose="020B0600070205080204" pitchFamily="50" charset="-128"/>
              </a:rPr>
              <a:t>プリンタ」に代表される、各種のデジタルファブリケーション技術が、既存の様々な</a:t>
            </a:r>
            <a:r>
              <a:rPr kumimoji="1" lang="en-US" altLang="ja-JP" sz="2000" dirty="0">
                <a:latin typeface="ＭＳ Ｐゴシック" panose="020B0600070205080204" pitchFamily="50" charset="-128"/>
                <a:ea typeface="ＭＳ Ｐゴシック" panose="020B0600070205080204" pitchFamily="50" charset="-128"/>
              </a:rPr>
              <a:t>Web</a:t>
            </a:r>
            <a:r>
              <a:rPr kumimoji="1" lang="ja-JP" altLang="en-US" sz="2000" dirty="0">
                <a:latin typeface="ＭＳ Ｐゴシック" panose="020B0600070205080204" pitchFamily="50" charset="-128"/>
                <a:ea typeface="ＭＳ Ｐゴシック" panose="020B0600070205080204" pitchFamily="50" charset="-128"/>
              </a:rPr>
              <a:t>分化と結びつくことによって、世界を大きく変えていく可能性があると考えられている。</a:t>
            </a:r>
          </a:p>
        </p:txBody>
      </p:sp>
      <p:sp>
        <p:nvSpPr>
          <p:cNvPr id="24" name="テキスト ボックス 23"/>
          <p:cNvSpPr txBox="1"/>
          <p:nvPr/>
        </p:nvSpPr>
        <p:spPr>
          <a:xfrm>
            <a:off x="2555776" y="692696"/>
            <a:ext cx="3744416" cy="400110"/>
          </a:xfrm>
          <a:prstGeom prst="rect">
            <a:avLst/>
          </a:prstGeom>
          <a:noFill/>
        </p:spPr>
        <p:txBody>
          <a:bodyPr wrap="square" rtlCol="0">
            <a:spAutoFit/>
          </a:bodyPr>
          <a:lstStyle/>
          <a:p>
            <a:r>
              <a:rPr kumimoji="1" lang="ja-JP" altLang="en-US" sz="2000" dirty="0">
                <a:latin typeface="ＭＳ Ｐゴシック" panose="020B0600070205080204" pitchFamily="50" charset="-128"/>
                <a:ea typeface="ＭＳ Ｐゴシック" panose="020B0600070205080204" pitchFamily="50" charset="-128"/>
              </a:rPr>
              <a:t>メーカームーブメントの到来</a:t>
            </a:r>
          </a:p>
        </p:txBody>
      </p:sp>
      <p:grpSp>
        <p:nvGrpSpPr>
          <p:cNvPr id="3" name="グループ化 2"/>
          <p:cNvGrpSpPr/>
          <p:nvPr/>
        </p:nvGrpSpPr>
        <p:grpSpPr>
          <a:xfrm>
            <a:off x="553530" y="3789040"/>
            <a:ext cx="4738550" cy="2274569"/>
            <a:chOff x="289162" y="3005459"/>
            <a:chExt cx="7596132" cy="3380913"/>
          </a:xfrm>
        </p:grpSpPr>
        <p:pic>
          <p:nvPicPr>
            <p:cNvPr id="12" name="Picture 2" descr="http://i.gzn.jp/img/2012/12/04/3d-printer-replicator-2/0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9162" y="4030215"/>
              <a:ext cx="3844492" cy="21602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kodamalab.sakura.ne.jp/wordpress/wp-content/uploads/2014/04/36c8c9261c98e7c1b7d7d5e14410cdd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1838" y="3743781"/>
              <a:ext cx="3523456" cy="2642591"/>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865226" y="3246883"/>
              <a:ext cx="3073869" cy="777713"/>
            </a:xfrm>
            <a:prstGeom prst="rect">
              <a:avLst/>
            </a:prstGeom>
            <a:noFill/>
          </p:spPr>
          <p:txBody>
            <a:bodyPr wrap="none" rtlCol="0">
              <a:spAutoFit/>
            </a:bodyPr>
            <a:lstStyle/>
            <a:p>
              <a:r>
                <a:rPr kumimoji="1" lang="en-US" altLang="ja-JP" sz="1400" dirty="0">
                  <a:latin typeface="ＭＳ Ｐゴシック" panose="020B0600070205080204" pitchFamily="50" charset="-128"/>
                  <a:ea typeface="ＭＳ Ｐゴシック" panose="020B0600070205080204" pitchFamily="50" charset="-128"/>
                </a:rPr>
                <a:t>3D</a:t>
              </a:r>
              <a:r>
                <a:rPr kumimoji="1" lang="ja-JP" altLang="en-US" sz="1400" dirty="0">
                  <a:latin typeface="ＭＳ Ｐゴシック" panose="020B0600070205080204" pitchFamily="50" charset="-128"/>
                  <a:ea typeface="ＭＳ Ｐゴシック" panose="020B0600070205080204" pitchFamily="50" charset="-128"/>
                </a:rPr>
                <a:t>プリンタ</a:t>
              </a:r>
              <a:endParaRPr kumimoji="1" lang="en-US" altLang="ja-JP" sz="1400" dirty="0">
                <a:latin typeface="ＭＳ Ｐゴシック" panose="020B0600070205080204" pitchFamily="50" charset="-128"/>
                <a:ea typeface="ＭＳ Ｐゴシック" panose="020B0600070205080204" pitchFamily="50" charset="-128"/>
              </a:endParaRPr>
            </a:p>
            <a:p>
              <a:r>
                <a:rPr lang="en-US" altLang="ja-JP" sz="1400" dirty="0" err="1">
                  <a:latin typeface="ＭＳ Ｐゴシック" panose="020B0600070205080204" pitchFamily="50" charset="-128"/>
                  <a:ea typeface="ＭＳ Ｐゴシック" panose="020B0600070205080204" pitchFamily="50" charset="-128"/>
                </a:rPr>
                <a:t>MakerBot</a:t>
              </a:r>
              <a:r>
                <a:rPr lang="en-US" altLang="ja-JP" sz="1400" dirty="0">
                  <a:latin typeface="ＭＳ Ｐゴシック" panose="020B0600070205080204" pitchFamily="50" charset="-128"/>
                  <a:ea typeface="ＭＳ Ｐゴシック" panose="020B0600070205080204" pitchFamily="50" charset="-128"/>
                </a:rPr>
                <a:t> Replicator2X</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15" name="テキスト ボックス 14"/>
            <p:cNvSpPr txBox="1"/>
            <p:nvPr/>
          </p:nvSpPr>
          <p:spPr>
            <a:xfrm>
              <a:off x="5153925" y="3005459"/>
              <a:ext cx="2327936" cy="777713"/>
            </a:xfrm>
            <a:prstGeom prst="rect">
              <a:avLst/>
            </a:prstGeom>
            <a:noFill/>
          </p:spPr>
          <p:txBody>
            <a:bodyPr wrap="none" rtlCol="0">
              <a:spAutoFit/>
            </a:bodyPr>
            <a:lstStyle/>
            <a:p>
              <a:r>
                <a:rPr kumimoji="1" lang="en-US" altLang="ja-JP" sz="1400" dirty="0">
                  <a:latin typeface="ＭＳ Ｐゴシック" panose="020B0600070205080204" pitchFamily="50" charset="-128"/>
                  <a:ea typeface="ＭＳ Ｐゴシック" panose="020B0600070205080204" pitchFamily="50" charset="-128"/>
                </a:rPr>
                <a:t>3D</a:t>
              </a:r>
              <a:r>
                <a:rPr kumimoji="1" lang="ja-JP" altLang="en-US" sz="1400" dirty="0">
                  <a:latin typeface="ＭＳ Ｐゴシック" panose="020B0600070205080204" pitchFamily="50" charset="-128"/>
                  <a:ea typeface="ＭＳ Ｐゴシック" panose="020B0600070205080204" pitchFamily="50" charset="-128"/>
                </a:rPr>
                <a:t>切削マシン</a:t>
              </a:r>
              <a:endParaRPr kumimoji="1" lang="en-US" altLang="ja-JP" sz="1400" dirty="0">
                <a:latin typeface="ＭＳ Ｐゴシック" panose="020B0600070205080204" pitchFamily="50" charset="-128"/>
                <a:ea typeface="ＭＳ Ｐゴシック" panose="020B0600070205080204" pitchFamily="50" charset="-128"/>
              </a:endParaRPr>
            </a:p>
            <a:p>
              <a:r>
                <a:rPr kumimoji="1" lang="en-US" altLang="ja-JP" sz="1400" dirty="0">
                  <a:latin typeface="ＭＳ Ｐゴシック" panose="020B0600070205080204" pitchFamily="50" charset="-128"/>
                  <a:ea typeface="ＭＳ Ｐゴシック" panose="020B0600070205080204" pitchFamily="50" charset="-128"/>
                </a:rPr>
                <a:t>Roland </a:t>
              </a:r>
              <a:r>
                <a:rPr kumimoji="1" lang="ja-JP" altLang="en-US" sz="1400" dirty="0">
                  <a:latin typeface="ＭＳ Ｐゴシック" panose="020B0600070205080204" pitchFamily="50" charset="-128"/>
                  <a:ea typeface="ＭＳ Ｐゴシック" panose="020B0600070205080204" pitchFamily="50" charset="-128"/>
                </a:rPr>
                <a:t>　</a:t>
              </a:r>
              <a:r>
                <a:rPr kumimoji="1" lang="en-US" altLang="ja-JP" sz="1400" dirty="0" err="1">
                  <a:latin typeface="ＭＳ Ｐゴシック" panose="020B0600070205080204" pitchFamily="50" charset="-128"/>
                  <a:ea typeface="ＭＳ Ｐゴシック" panose="020B0600070205080204" pitchFamily="50" charset="-128"/>
                </a:rPr>
                <a:t>iModela</a:t>
              </a:r>
              <a:endParaRPr kumimoji="1" lang="ja-JP" altLang="en-US" sz="1400" dirty="0">
                <a:latin typeface="ＭＳ Ｐゴシック" panose="020B0600070205080204" pitchFamily="50" charset="-128"/>
                <a:ea typeface="ＭＳ Ｐゴシック" panose="020B0600070205080204" pitchFamily="50" charset="-128"/>
              </a:endParaRPr>
            </a:p>
          </p:txBody>
        </p:sp>
      </p:grpSp>
      <p:sp>
        <p:nvSpPr>
          <p:cNvPr id="18" name="正方形/長方形 17"/>
          <p:cNvSpPr/>
          <p:nvPr/>
        </p:nvSpPr>
        <p:spPr>
          <a:xfrm>
            <a:off x="3553738" y="2671347"/>
            <a:ext cx="3476684"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latin typeface="ＭＳ Ｐゴシック" panose="020B0600070205080204" pitchFamily="50" charset="-128"/>
                <a:ea typeface="ＭＳ Ｐゴシック" panose="020B0600070205080204" pitchFamily="50" charset="-128"/>
              </a:rPr>
              <a:t>心理学もその例外ではない！</a:t>
            </a:r>
          </a:p>
        </p:txBody>
      </p:sp>
    </p:spTree>
    <p:extLst>
      <p:ext uri="{BB962C8B-B14F-4D97-AF65-F5344CB8AC3E}">
        <p14:creationId xmlns:p14="http://schemas.microsoft.com/office/powerpoint/2010/main" val="365146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718454" y="3861048"/>
            <a:ext cx="7669970" cy="646331"/>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既存の入出力装置（マウスやキーボード、ディスプレイ等）にとらわれず、</a:t>
            </a:r>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　　　　　　</a:t>
            </a:r>
            <a:r>
              <a:rPr lang="ja-JP" altLang="en-US" dirty="0">
                <a:solidFill>
                  <a:srgbClr val="FF0000"/>
                </a:solidFill>
                <a:latin typeface="ＭＳ Ｐゴシック" panose="020B0600070205080204" pitchFamily="50" charset="-128"/>
                <a:ea typeface="ＭＳ Ｐゴシック" panose="020B0600070205080204" pitchFamily="50" charset="-128"/>
              </a:rPr>
              <a:t>コンピュータを使って物理世界に影響を与えていこう</a:t>
            </a:r>
            <a:r>
              <a:rPr lang="ja-JP" altLang="en-US" dirty="0">
                <a:latin typeface="ＭＳ Ｐゴシック" panose="020B0600070205080204" pitchFamily="50" charset="-128"/>
                <a:ea typeface="ＭＳ Ｐゴシック" panose="020B0600070205080204" pitchFamily="50" charset="-128"/>
              </a:rPr>
              <a:t>という考え方</a:t>
            </a:r>
            <a:endParaRPr lang="en-US" altLang="ja-JP" dirty="0">
              <a:latin typeface="ＭＳ Ｐゴシック" panose="020B0600070205080204" pitchFamily="50" charset="-128"/>
              <a:ea typeface="ＭＳ Ｐゴシック" panose="020B0600070205080204" pitchFamily="50" charset="-128"/>
            </a:endParaRPr>
          </a:p>
        </p:txBody>
      </p:sp>
      <p:grpSp>
        <p:nvGrpSpPr>
          <p:cNvPr id="5" name="グループ化 4"/>
          <p:cNvGrpSpPr/>
          <p:nvPr/>
        </p:nvGrpSpPr>
        <p:grpSpPr>
          <a:xfrm>
            <a:off x="2952296" y="836712"/>
            <a:ext cx="3491912" cy="2952328"/>
            <a:chOff x="2952296" y="836712"/>
            <a:chExt cx="3491912" cy="2952328"/>
          </a:xfrm>
        </p:grpSpPr>
        <p:pic>
          <p:nvPicPr>
            <p:cNvPr id="13" name="Picture 2"/>
            <p:cNvPicPr>
              <a:picLocks noChangeAspect="1" noChangeArrowheads="1"/>
            </p:cNvPicPr>
            <p:nvPr/>
          </p:nvPicPr>
          <p:blipFill>
            <a:blip r:embed="rId2"/>
            <a:srcRect/>
            <a:stretch>
              <a:fillRect/>
            </a:stretch>
          </p:blipFill>
          <p:spPr bwMode="auto">
            <a:xfrm>
              <a:off x="2952296" y="1170106"/>
              <a:ext cx="3491912" cy="2618934"/>
            </a:xfrm>
            <a:prstGeom prst="rect">
              <a:avLst/>
            </a:prstGeom>
            <a:noFill/>
            <a:ln w="9525">
              <a:noFill/>
              <a:miter lim="800000"/>
              <a:headEnd/>
              <a:tailEnd/>
            </a:ln>
            <a:effectLst/>
          </p:spPr>
        </p:pic>
        <p:sp>
          <p:nvSpPr>
            <p:cNvPr id="18" name="テキスト ボックス 17"/>
            <p:cNvSpPr txBox="1"/>
            <p:nvPr/>
          </p:nvSpPr>
          <p:spPr>
            <a:xfrm>
              <a:off x="3203848" y="836712"/>
              <a:ext cx="2643206" cy="523220"/>
            </a:xfrm>
            <a:prstGeom prst="rect">
              <a:avLst/>
            </a:prstGeom>
            <a:noFill/>
          </p:spPr>
          <p:txBody>
            <a:bodyPr wrap="square" rtlCol="0">
              <a:spAutoFit/>
            </a:bodyPr>
            <a:lstStyle/>
            <a:p>
              <a:pPr algn="ctr"/>
              <a:r>
                <a:rPr kumimoji="1" lang="en-US" altLang="ja-JP" sz="2800" dirty="0">
                  <a:latin typeface="ＭＳ Ｐゴシック" panose="020B0600070205080204" pitchFamily="50" charset="-128"/>
                  <a:ea typeface="ＭＳ Ｐゴシック" panose="020B0600070205080204" pitchFamily="50" charset="-128"/>
                </a:rPr>
                <a:t>Arduino</a:t>
              </a:r>
            </a:p>
          </p:txBody>
        </p:sp>
      </p:grpSp>
      <p:sp>
        <p:nvSpPr>
          <p:cNvPr id="11" name="テキスト ボックス 2"/>
          <p:cNvSpPr txBox="1"/>
          <p:nvPr/>
        </p:nvSpPr>
        <p:spPr>
          <a:xfrm>
            <a:off x="452382" y="4797152"/>
            <a:ext cx="8440098" cy="70788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dirty="0">
                <a:latin typeface="ＭＳ Ｐゴシック" panose="020B0600070205080204" pitchFamily="50" charset="-128"/>
                <a:ea typeface="ＭＳ Ｐゴシック" panose="020B0600070205080204" pitchFamily="50" charset="-128"/>
              </a:rPr>
              <a:t>もともとは、工学の専門的知識を持たないアート系の人が</a:t>
            </a:r>
            <a:endParaRPr lang="en-US" altLang="ja-JP" sz="2000"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　工学とアートを融合させた様々ガジェットを作成できるように用意されたもの</a:t>
            </a:r>
            <a:endParaRPr lang="en-US" altLang="ja-JP" sz="2000" dirty="0">
              <a:latin typeface="ＭＳ Ｐゴシック" panose="020B0600070205080204" pitchFamily="50" charset="-128"/>
              <a:ea typeface="ＭＳ Ｐゴシック" panose="020B0600070205080204" pitchFamily="50" charset="-128"/>
            </a:endParaRPr>
          </a:p>
        </p:txBody>
      </p:sp>
      <p:sp>
        <p:nvSpPr>
          <p:cNvPr id="19" name="テキスト ボックス 5"/>
          <p:cNvSpPr txBox="1"/>
          <p:nvPr/>
        </p:nvSpPr>
        <p:spPr>
          <a:xfrm>
            <a:off x="2699791" y="5805264"/>
            <a:ext cx="5257463" cy="70788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dirty="0">
                <a:latin typeface="ＭＳ Ｐゴシック" panose="020B0600070205080204" pitchFamily="50" charset="-128"/>
                <a:ea typeface="ＭＳ Ｐゴシック" panose="020B0600070205080204" pitchFamily="50" charset="-128"/>
              </a:rPr>
              <a:t>工学の知識をほとんど持たない、</a:t>
            </a:r>
            <a:endParaRPr lang="en-US" altLang="ja-JP" sz="2000"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心理学系の研究者・学生にもちょうどいい！？</a:t>
            </a:r>
          </a:p>
        </p:txBody>
      </p:sp>
      <p:sp>
        <p:nvSpPr>
          <p:cNvPr id="2" name="テキスト ボックス 1"/>
          <p:cNvSpPr txBox="1"/>
          <p:nvPr/>
        </p:nvSpPr>
        <p:spPr>
          <a:xfrm>
            <a:off x="683568" y="1196752"/>
            <a:ext cx="1277914" cy="369332"/>
          </a:xfrm>
          <a:prstGeom prst="rect">
            <a:avLst/>
          </a:prstGeom>
          <a:noFill/>
        </p:spPr>
        <p:txBody>
          <a:bodyPr wrap="none" rtlCol="0">
            <a:spAutoFit/>
          </a:bodyPr>
          <a:lstStyle/>
          <a:p>
            <a:r>
              <a:rPr kumimoji="1" lang="ja-JP" altLang="en-US" dirty="0">
                <a:latin typeface="ＭＳ Ｐゴシック" panose="020B0600070205080204" pitchFamily="50" charset="-128"/>
                <a:ea typeface="ＭＳ Ｐゴシック" panose="020B0600070205080204" pitchFamily="50" charset="-128"/>
              </a:rPr>
              <a:t>光センサー</a:t>
            </a:r>
          </a:p>
        </p:txBody>
      </p:sp>
      <p:sp>
        <p:nvSpPr>
          <p:cNvPr id="9" name="テキスト ボックス 8"/>
          <p:cNvSpPr txBox="1"/>
          <p:nvPr/>
        </p:nvSpPr>
        <p:spPr>
          <a:xfrm>
            <a:off x="689098" y="1590473"/>
            <a:ext cx="769763" cy="369332"/>
          </a:xfrm>
          <a:prstGeom prst="rect">
            <a:avLst/>
          </a:prstGeom>
          <a:noFill/>
        </p:spPr>
        <p:txBody>
          <a:bodyPr wrap="none" rtlCol="0">
            <a:spAutoFit/>
          </a:bodyPr>
          <a:lstStyle/>
          <a:p>
            <a:r>
              <a:rPr kumimoji="1" lang="ja-JP" altLang="en-US" dirty="0">
                <a:latin typeface="ＭＳ Ｐゴシック" panose="020B0600070205080204" pitchFamily="50" charset="-128"/>
                <a:ea typeface="ＭＳ Ｐゴシック" panose="020B0600070205080204" pitchFamily="50" charset="-128"/>
              </a:rPr>
              <a:t>マイク</a:t>
            </a:r>
          </a:p>
        </p:txBody>
      </p:sp>
      <p:sp>
        <p:nvSpPr>
          <p:cNvPr id="10" name="テキスト ボックス 9"/>
          <p:cNvSpPr txBox="1"/>
          <p:nvPr/>
        </p:nvSpPr>
        <p:spPr>
          <a:xfrm>
            <a:off x="683568" y="1984194"/>
            <a:ext cx="1739579" cy="369332"/>
          </a:xfrm>
          <a:prstGeom prst="rect">
            <a:avLst/>
          </a:prstGeom>
          <a:noFill/>
        </p:spPr>
        <p:txBody>
          <a:bodyPr wrap="none" rtlCol="0">
            <a:spAutoFit/>
          </a:bodyPr>
          <a:lstStyle/>
          <a:p>
            <a:r>
              <a:rPr kumimoji="1" lang="ja-JP" altLang="en-US" dirty="0">
                <a:latin typeface="ＭＳ Ｐゴシック" panose="020B0600070205080204" pitchFamily="50" charset="-128"/>
                <a:ea typeface="ＭＳ Ｐゴシック" panose="020B0600070205080204" pitchFamily="50" charset="-128"/>
              </a:rPr>
              <a:t>加速度センサー</a:t>
            </a:r>
          </a:p>
        </p:txBody>
      </p:sp>
      <p:sp>
        <p:nvSpPr>
          <p:cNvPr id="12" name="テキスト ボックス 11"/>
          <p:cNvSpPr txBox="1"/>
          <p:nvPr/>
        </p:nvSpPr>
        <p:spPr>
          <a:xfrm>
            <a:off x="683568" y="2377915"/>
            <a:ext cx="966931" cy="369332"/>
          </a:xfrm>
          <a:prstGeom prst="rect">
            <a:avLst/>
          </a:prstGeom>
          <a:noFill/>
        </p:spPr>
        <p:txBody>
          <a:bodyPr wrap="none" rtlCol="0">
            <a:spAutoFit/>
          </a:bodyPr>
          <a:lstStyle/>
          <a:p>
            <a:r>
              <a:rPr kumimoji="1" lang="ja-JP" altLang="en-US" dirty="0">
                <a:latin typeface="ＭＳ Ｐゴシック" panose="020B0600070205080204" pitchFamily="50" charset="-128"/>
                <a:ea typeface="ＭＳ Ｐゴシック" panose="020B0600070205080204" pitchFamily="50" charset="-128"/>
              </a:rPr>
              <a:t>ジャイロ</a:t>
            </a:r>
          </a:p>
        </p:txBody>
      </p:sp>
      <p:sp>
        <p:nvSpPr>
          <p:cNvPr id="14" name="テキスト ボックス 13"/>
          <p:cNvSpPr txBox="1"/>
          <p:nvPr/>
        </p:nvSpPr>
        <p:spPr>
          <a:xfrm>
            <a:off x="683568" y="2771636"/>
            <a:ext cx="1569660" cy="369332"/>
          </a:xfrm>
          <a:prstGeom prst="rect">
            <a:avLst/>
          </a:prstGeom>
          <a:noFill/>
        </p:spPr>
        <p:txBody>
          <a:bodyPr wrap="none" rtlCol="0">
            <a:spAutoFit/>
          </a:bodyPr>
          <a:lstStyle/>
          <a:p>
            <a:r>
              <a:rPr kumimoji="1" lang="ja-JP" altLang="en-US" dirty="0">
                <a:latin typeface="ＭＳ Ｐゴシック" panose="020B0600070205080204" pitchFamily="50" charset="-128"/>
                <a:ea typeface="ＭＳ Ｐゴシック" panose="020B0600070205080204" pitchFamily="50" charset="-128"/>
              </a:rPr>
              <a:t>生体測定装置</a:t>
            </a:r>
          </a:p>
        </p:txBody>
      </p:sp>
      <p:sp>
        <p:nvSpPr>
          <p:cNvPr id="3" name="右中かっこ 2"/>
          <p:cNvSpPr/>
          <p:nvPr/>
        </p:nvSpPr>
        <p:spPr>
          <a:xfrm>
            <a:off x="2483768" y="1196752"/>
            <a:ext cx="228260" cy="20755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6" name="テキスト ボックス 15"/>
          <p:cNvSpPr txBox="1"/>
          <p:nvPr/>
        </p:nvSpPr>
        <p:spPr>
          <a:xfrm>
            <a:off x="6732240" y="1509400"/>
            <a:ext cx="590226" cy="369332"/>
          </a:xfrm>
          <a:prstGeom prst="rect">
            <a:avLst/>
          </a:prstGeom>
          <a:noFill/>
        </p:spPr>
        <p:txBody>
          <a:bodyPr wrap="none" rtlCol="0">
            <a:spAutoFit/>
          </a:bodyPr>
          <a:lstStyle/>
          <a:p>
            <a:r>
              <a:rPr kumimoji="1" lang="en-US" altLang="ja-JP" dirty="0">
                <a:latin typeface="ＭＳ Ｐゴシック" panose="020B0600070205080204" pitchFamily="50" charset="-128"/>
                <a:ea typeface="ＭＳ Ｐゴシック" panose="020B0600070205080204" pitchFamily="50" charset="-128"/>
              </a:rPr>
              <a:t>LED</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20" name="テキスト ボックス 19"/>
          <p:cNvSpPr txBox="1"/>
          <p:nvPr/>
        </p:nvSpPr>
        <p:spPr>
          <a:xfrm>
            <a:off x="6737770" y="1917445"/>
            <a:ext cx="1471878" cy="369332"/>
          </a:xfrm>
          <a:prstGeom prst="rect">
            <a:avLst/>
          </a:prstGeom>
          <a:noFill/>
        </p:spPr>
        <p:txBody>
          <a:bodyPr wrap="none" rtlCol="0">
            <a:spAutoFit/>
          </a:bodyPr>
          <a:lstStyle/>
          <a:p>
            <a:r>
              <a:rPr kumimoji="1" lang="ja-JP" altLang="en-US" dirty="0">
                <a:latin typeface="ＭＳ Ｐゴシック" panose="020B0600070205080204" pitchFamily="50" charset="-128"/>
                <a:ea typeface="ＭＳ Ｐゴシック" panose="020B0600070205080204" pitchFamily="50" charset="-128"/>
              </a:rPr>
              <a:t>各種モーター</a:t>
            </a:r>
          </a:p>
        </p:txBody>
      </p:sp>
      <p:sp>
        <p:nvSpPr>
          <p:cNvPr id="21" name="テキスト ボックス 20"/>
          <p:cNvSpPr txBox="1"/>
          <p:nvPr/>
        </p:nvSpPr>
        <p:spPr>
          <a:xfrm>
            <a:off x="6732240" y="2325490"/>
            <a:ext cx="1818126" cy="369332"/>
          </a:xfrm>
          <a:prstGeom prst="rect">
            <a:avLst/>
          </a:prstGeom>
          <a:noFill/>
        </p:spPr>
        <p:txBody>
          <a:bodyPr wrap="none" rtlCol="0">
            <a:spAutoFit/>
          </a:bodyPr>
          <a:lstStyle/>
          <a:p>
            <a:r>
              <a:rPr kumimoji="1" lang="ja-JP" altLang="en-US" dirty="0">
                <a:latin typeface="ＭＳ Ｐゴシック" panose="020B0600070205080204" pitchFamily="50" charset="-128"/>
                <a:ea typeface="ＭＳ Ｐゴシック" panose="020B0600070205080204" pitchFamily="50" charset="-128"/>
              </a:rPr>
              <a:t>液晶ディスプレイ</a:t>
            </a:r>
          </a:p>
        </p:txBody>
      </p:sp>
      <p:sp>
        <p:nvSpPr>
          <p:cNvPr id="23" name="テキスト ボックス 22"/>
          <p:cNvSpPr txBox="1"/>
          <p:nvPr/>
        </p:nvSpPr>
        <p:spPr>
          <a:xfrm>
            <a:off x="6732240" y="2733536"/>
            <a:ext cx="1225015" cy="369332"/>
          </a:xfrm>
          <a:prstGeom prst="rect">
            <a:avLst/>
          </a:prstGeom>
          <a:noFill/>
        </p:spPr>
        <p:txBody>
          <a:bodyPr wrap="none" rtlCol="0">
            <a:spAutoFit/>
          </a:bodyPr>
          <a:lstStyle/>
          <a:p>
            <a:r>
              <a:rPr kumimoji="1" lang="ja-JP" altLang="en-US" dirty="0">
                <a:latin typeface="ＭＳ Ｐゴシック" panose="020B0600070205080204" pitchFamily="50" charset="-128"/>
                <a:ea typeface="ＭＳ Ｐゴシック" panose="020B0600070205080204" pitchFamily="50" charset="-128"/>
              </a:rPr>
              <a:t>スピーカー</a:t>
            </a:r>
          </a:p>
        </p:txBody>
      </p:sp>
      <p:sp>
        <p:nvSpPr>
          <p:cNvPr id="4" name="左中かっこ 3"/>
          <p:cNvSpPr/>
          <p:nvPr/>
        </p:nvSpPr>
        <p:spPr>
          <a:xfrm>
            <a:off x="6228184" y="1475492"/>
            <a:ext cx="252028" cy="166547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22" name="正方形/長方形 21"/>
          <p:cNvSpPr/>
          <p:nvPr/>
        </p:nvSpPr>
        <p:spPr>
          <a:xfrm>
            <a:off x="193583" y="188640"/>
            <a:ext cx="4427815" cy="523220"/>
          </a:xfrm>
          <a:prstGeom prst="rect">
            <a:avLst/>
          </a:prstGeom>
        </p:spPr>
        <p:txBody>
          <a:bodyPr wrap="none">
            <a:spAutoFit/>
          </a:bodyPr>
          <a:lstStyle/>
          <a:p>
            <a:r>
              <a:rPr lang="ja-JP" altLang="en-US" sz="2800" dirty="0">
                <a:latin typeface="ＭＳ Ｐゴシック" panose="020B0600070205080204" pitchFamily="50" charset="-128"/>
                <a:ea typeface="ＭＳ Ｐゴシック" panose="020B0600070205080204" pitchFamily="50" charset="-128"/>
              </a:rPr>
              <a:t>フィジカルコンピューティング</a:t>
            </a:r>
          </a:p>
        </p:txBody>
      </p:sp>
    </p:spTree>
    <p:extLst>
      <p:ext uri="{BB962C8B-B14F-4D97-AF65-F5344CB8AC3E}">
        <p14:creationId xmlns:p14="http://schemas.microsoft.com/office/powerpoint/2010/main" val="15482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P spid="19" grpId="0"/>
      <p:bldP spid="2" grpId="0"/>
      <p:bldP spid="9" grpId="0"/>
      <p:bldP spid="10" grpId="0"/>
      <p:bldP spid="12" grpId="0"/>
      <p:bldP spid="14" grpId="0"/>
      <p:bldP spid="3" grpId="0" animBg="1"/>
      <p:bldP spid="16" grpId="0"/>
      <p:bldP spid="20" grpId="0"/>
      <p:bldP spid="21" grpId="0"/>
      <p:bldP spid="2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4254" y="1772816"/>
            <a:ext cx="3372585" cy="449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1000" contrast="21000"/>
                    </a14:imgEffect>
                  </a14:imgLayer>
                </a14:imgProps>
              </a:ext>
            </a:extLst>
          </a:blip>
          <a:srcRect/>
          <a:stretch>
            <a:fillRect/>
          </a:stretch>
        </p:blipFill>
        <p:spPr bwMode="auto">
          <a:xfrm>
            <a:off x="489670" y="1556792"/>
            <a:ext cx="4104456" cy="3253296"/>
          </a:xfrm>
          <a:prstGeom prst="rect">
            <a:avLst/>
          </a:prstGeom>
          <a:noFill/>
          <a:ln w="9525">
            <a:noFill/>
            <a:miter lim="800000"/>
            <a:headEnd/>
            <a:tailEnd/>
          </a:ln>
          <a:effectLst/>
        </p:spPr>
      </p:pic>
      <p:sp>
        <p:nvSpPr>
          <p:cNvPr id="5" name="テキスト ボックス 4"/>
          <p:cNvSpPr txBox="1"/>
          <p:nvPr/>
        </p:nvSpPr>
        <p:spPr>
          <a:xfrm>
            <a:off x="367382" y="164539"/>
            <a:ext cx="7300961" cy="646331"/>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センサやモーターと組み合わせる事で、楽しいオモチャから、仕事で使う道具のプロトタイプまで、様々なものを作成できる。</a:t>
            </a:r>
          </a:p>
        </p:txBody>
      </p:sp>
      <p:sp>
        <p:nvSpPr>
          <p:cNvPr id="6" name="テキスト ボックス 5"/>
          <p:cNvSpPr txBox="1"/>
          <p:nvPr/>
        </p:nvSpPr>
        <p:spPr>
          <a:xfrm>
            <a:off x="3019425" y="764703"/>
            <a:ext cx="6017071" cy="646331"/>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現在世界中で大ヒットとなり、今この瞬間にも、世界中で誰かが何かを</a:t>
            </a:r>
            <a:r>
              <a:rPr kumimoji="1" lang="en-US" altLang="ja-JP" dirty="0" err="1">
                <a:latin typeface="ＭＳ Ｐゴシック" panose="020B0600070205080204" pitchFamily="50" charset="-128"/>
                <a:ea typeface="ＭＳ Ｐゴシック" panose="020B0600070205080204" pitchFamily="50" charset="-128"/>
              </a:rPr>
              <a:t>Arduino</a:t>
            </a:r>
            <a:r>
              <a:rPr kumimoji="1" lang="ja-JP" altLang="en-US" dirty="0">
                <a:latin typeface="ＭＳ Ｐゴシック" panose="020B0600070205080204" pitchFamily="50" charset="-128"/>
                <a:ea typeface="ＭＳ Ｐゴシック" panose="020B0600070205080204" pitchFamily="50" charset="-128"/>
              </a:rPr>
              <a:t>で</a:t>
            </a:r>
            <a:r>
              <a:rPr kumimoji="1" lang="ja-JP" altLang="en-US" b="1" dirty="0">
                <a:solidFill>
                  <a:srgbClr val="FF0000"/>
                </a:solidFill>
                <a:latin typeface="ＭＳ Ｐゴシック" panose="020B0600070205080204" pitchFamily="50" charset="-128"/>
                <a:ea typeface="ＭＳ Ｐゴシック" panose="020B0600070205080204" pitchFamily="50" charset="-128"/>
              </a:rPr>
              <a:t>試作（プロトタイプ）</a:t>
            </a:r>
            <a:r>
              <a:rPr kumimoji="1" lang="ja-JP" altLang="en-US" dirty="0">
                <a:latin typeface="ＭＳ Ｐゴシック" panose="020B0600070205080204" pitchFamily="50" charset="-128"/>
                <a:ea typeface="ＭＳ Ｐゴシック" panose="020B0600070205080204" pitchFamily="50" charset="-128"/>
              </a:rPr>
              <a:t>してる。</a:t>
            </a:r>
          </a:p>
        </p:txBody>
      </p:sp>
      <p:sp>
        <p:nvSpPr>
          <p:cNvPr id="7" name="テキスト ボックス 6"/>
          <p:cNvSpPr txBox="1"/>
          <p:nvPr/>
        </p:nvSpPr>
        <p:spPr>
          <a:xfrm>
            <a:off x="489670" y="4923495"/>
            <a:ext cx="4104456" cy="1200329"/>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生理心理学で用いる計測機器を</a:t>
            </a:r>
            <a:r>
              <a:rPr kumimoji="1" lang="en-US" altLang="ja-JP" dirty="0" err="1">
                <a:latin typeface="ＭＳ Ｐゴシック" panose="020B0600070205080204" pitchFamily="50" charset="-128"/>
                <a:ea typeface="ＭＳ Ｐゴシック" panose="020B0600070205080204" pitchFamily="50" charset="-128"/>
              </a:rPr>
              <a:t>Arduino</a:t>
            </a:r>
            <a:r>
              <a:rPr kumimoji="1" lang="ja-JP" altLang="en-US" dirty="0">
                <a:latin typeface="ＭＳ Ｐゴシック" panose="020B0600070205080204" pitchFamily="50" charset="-128"/>
                <a:ea typeface="ＭＳ Ｐゴシック" panose="020B0600070205080204" pitchFamily="50" charset="-128"/>
              </a:rPr>
              <a:t>で開発。</a:t>
            </a:r>
            <a:r>
              <a:rPr kumimoji="1" lang="ja-JP" altLang="en-US" dirty="0">
                <a:solidFill>
                  <a:srgbClr val="FF0000"/>
                </a:solidFill>
                <a:latin typeface="ＭＳ Ｐゴシック" panose="020B0600070205080204" pitchFamily="50" charset="-128"/>
                <a:ea typeface="ＭＳ Ｐゴシック" panose="020B0600070205080204" pitchFamily="50" charset="-128"/>
              </a:rPr>
              <a:t>コストが</a:t>
            </a:r>
            <a:r>
              <a:rPr kumimoji="1" lang="en-US" altLang="ja-JP" dirty="0">
                <a:solidFill>
                  <a:srgbClr val="FF0000"/>
                </a:solidFill>
                <a:latin typeface="ＭＳ Ｐゴシック" panose="020B0600070205080204" pitchFamily="50" charset="-128"/>
                <a:ea typeface="ＭＳ Ｐゴシック" panose="020B0600070205080204" pitchFamily="50" charset="-128"/>
              </a:rPr>
              <a:t>1/100</a:t>
            </a:r>
            <a:r>
              <a:rPr kumimoji="1" lang="ja-JP" altLang="en-US" dirty="0">
                <a:solidFill>
                  <a:srgbClr val="FF0000"/>
                </a:solidFill>
                <a:latin typeface="ＭＳ Ｐゴシック" panose="020B0600070205080204" pitchFamily="50" charset="-128"/>
                <a:ea typeface="ＭＳ Ｐゴシック" panose="020B0600070205080204" pitchFamily="50" charset="-128"/>
              </a:rPr>
              <a:t>以下になった</a:t>
            </a:r>
            <a:r>
              <a:rPr kumimoji="1" lang="ja-JP" altLang="en-US" dirty="0">
                <a:latin typeface="ＭＳ Ｐゴシック" panose="020B0600070205080204" pitchFamily="50" charset="-128"/>
                <a:ea typeface="ＭＳ Ｐゴシック" panose="020B0600070205080204" pitchFamily="50" charset="-128"/>
              </a:rPr>
              <a:t>だけでなく、無線で電池駆動、コンパクトになるなどの利点がある。</a:t>
            </a:r>
            <a:endParaRPr kumimoji="1"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7144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cstate="print"/>
          <a:srcRect/>
          <a:stretch>
            <a:fillRect/>
          </a:stretch>
        </p:blipFill>
        <p:spPr bwMode="auto">
          <a:xfrm>
            <a:off x="4071966" y="381000"/>
            <a:ext cx="4572000" cy="6096000"/>
          </a:xfrm>
          <a:prstGeom prst="rect">
            <a:avLst/>
          </a:prstGeom>
          <a:noFill/>
          <a:ln w="9525">
            <a:noFill/>
            <a:miter lim="800000"/>
            <a:headEnd/>
            <a:tailEnd/>
          </a:ln>
        </p:spPr>
      </p:pic>
      <p:sp>
        <p:nvSpPr>
          <p:cNvPr id="3" name="正方形/長方形 6"/>
          <p:cNvSpPr>
            <a:spLocks noChangeArrowheads="1"/>
          </p:cNvSpPr>
          <p:nvPr/>
        </p:nvSpPr>
        <p:spPr bwMode="auto">
          <a:xfrm>
            <a:off x="179388" y="526301"/>
            <a:ext cx="3463918" cy="830997"/>
          </a:xfrm>
          <a:prstGeom prst="rect">
            <a:avLst/>
          </a:prstGeom>
          <a:noFill/>
          <a:ln w="9525">
            <a:noFill/>
            <a:miter lim="800000"/>
            <a:headEnd/>
            <a:tailEnd/>
          </a:ln>
        </p:spPr>
        <p:txBody>
          <a:bodyPr wrap="square">
            <a:spAutoFit/>
          </a:bodyPr>
          <a:lstStyle/>
          <a:p>
            <a:r>
              <a:rPr lang="ja-JP" altLang="en-US" sz="2400" dirty="0">
                <a:latin typeface="ＭＳ Ｐゴシック" panose="020B0600070205080204" pitchFamily="50" charset="-128"/>
                <a:ea typeface="ＭＳ Ｐゴシック" panose="020B0600070205080204" pitchFamily="50" charset="-128"/>
              </a:rPr>
              <a:t>携帯可能なので、</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外へ持ち出す事も・・・</a:t>
            </a:r>
          </a:p>
        </p:txBody>
      </p:sp>
      <p:sp>
        <p:nvSpPr>
          <p:cNvPr id="4" name="正方形/長方形 6"/>
          <p:cNvSpPr>
            <a:spLocks noChangeArrowheads="1"/>
          </p:cNvSpPr>
          <p:nvPr/>
        </p:nvSpPr>
        <p:spPr bwMode="auto">
          <a:xfrm>
            <a:off x="357158" y="1571612"/>
            <a:ext cx="3463918" cy="584775"/>
          </a:xfrm>
          <a:prstGeom prst="rect">
            <a:avLst/>
          </a:prstGeom>
          <a:noFill/>
          <a:ln w="9525">
            <a:noFill/>
            <a:miter lim="800000"/>
            <a:headEnd/>
            <a:tailEnd/>
          </a:ln>
        </p:spPr>
        <p:txBody>
          <a:bodyPr wrap="square">
            <a:spAutoFit/>
          </a:bodyPr>
          <a:lstStyle/>
          <a:p>
            <a:r>
              <a:rPr lang="ja-JP" altLang="en-US" sz="1600" dirty="0">
                <a:latin typeface="ＭＳ Ｐゴシック" panose="020B0600070205080204" pitchFamily="50" charset="-128"/>
                <a:ea typeface="ＭＳ Ｐゴシック" panose="020B0600070205080204" pitchFamily="50" charset="-128"/>
              </a:rPr>
              <a:t>池袋のカフェでコーヒーを飲みながら心電図を計測するなんて事も・・・</a:t>
            </a:r>
          </a:p>
        </p:txBody>
      </p:sp>
      <p:sp>
        <p:nvSpPr>
          <p:cNvPr id="5" name="正方形/長方形 6">
            <a:extLst>
              <a:ext uri="{FF2B5EF4-FFF2-40B4-BE49-F238E27FC236}">
                <a16:creationId xmlns:a16="http://schemas.microsoft.com/office/drawing/2014/main" id="{BE77E13D-C457-42B3-8F5E-654BC826610E}"/>
              </a:ext>
            </a:extLst>
          </p:cNvPr>
          <p:cNvSpPr>
            <a:spLocks noChangeArrowheads="1"/>
          </p:cNvSpPr>
          <p:nvPr/>
        </p:nvSpPr>
        <p:spPr bwMode="auto">
          <a:xfrm>
            <a:off x="1423957" y="3209912"/>
            <a:ext cx="5910293" cy="107721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sz="3200" dirty="0">
                <a:solidFill>
                  <a:srgbClr val="FF0000"/>
                </a:solidFill>
                <a:latin typeface="ＭＳ Ｐゴシック" panose="020B0600070205080204" pitchFamily="50" charset="-128"/>
                <a:ea typeface="ＭＳ Ｐゴシック" panose="020B0600070205080204" pitchFamily="50" charset="-128"/>
              </a:rPr>
              <a:t>今までにない研究が可能になる</a:t>
            </a:r>
            <a:endParaRPr lang="en-US" altLang="ja-JP" sz="3200" dirty="0">
              <a:solidFill>
                <a:srgbClr val="FF0000"/>
              </a:solidFill>
              <a:latin typeface="ＭＳ Ｐゴシック" panose="020B0600070205080204" pitchFamily="50" charset="-128"/>
              <a:ea typeface="ＭＳ Ｐゴシック" panose="020B0600070205080204" pitchFamily="50" charset="-128"/>
            </a:endParaRPr>
          </a:p>
          <a:p>
            <a:r>
              <a:rPr lang="en-US" altLang="ja-JP" sz="3200" dirty="0">
                <a:solidFill>
                  <a:srgbClr val="FF0000"/>
                </a:solidFill>
                <a:latin typeface="ＭＳ Ｐゴシック" panose="020B0600070205080204" pitchFamily="50" charset="-128"/>
                <a:ea typeface="ＭＳ Ｐゴシック" panose="020B0600070205080204" pitchFamily="50" charset="-128"/>
              </a:rPr>
              <a:t>		</a:t>
            </a:r>
            <a:r>
              <a:rPr lang="ja-JP" altLang="en-US" sz="3200" dirty="0">
                <a:solidFill>
                  <a:srgbClr val="FF0000"/>
                </a:solidFill>
                <a:latin typeface="ＭＳ Ｐゴシック" panose="020B0600070205080204" pitchFamily="50" charset="-128"/>
                <a:ea typeface="ＭＳ Ｐゴシック" panose="020B0600070205080204" pitchFamily="50" charset="-128"/>
              </a:rPr>
              <a:t>こともあるかもしれない！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BC5065B-0AC3-4E55-A113-45978EF1A805}"/>
              </a:ext>
            </a:extLst>
          </p:cNvPr>
          <p:cNvSpPr/>
          <p:nvPr/>
        </p:nvSpPr>
        <p:spPr>
          <a:xfrm>
            <a:off x="809625" y="810310"/>
            <a:ext cx="7886699" cy="369332"/>
          </a:xfrm>
          <a:prstGeom prst="rect">
            <a:avLst/>
          </a:prstGeom>
        </p:spPr>
        <p:txBody>
          <a:bodyPr wrap="square">
            <a:spAutoFit/>
          </a:bodyPr>
          <a:lstStyle/>
          <a:p>
            <a:r>
              <a:rPr lang="ja-JP" altLang="en-US" dirty="0"/>
              <a:t>学習用リンク集→　http://kodamalab.sakura.ne.jp/wordpress/?p=37254</a:t>
            </a:r>
          </a:p>
        </p:txBody>
      </p:sp>
      <p:sp>
        <p:nvSpPr>
          <p:cNvPr id="3" name="正方形/長方形 2">
            <a:extLst>
              <a:ext uri="{FF2B5EF4-FFF2-40B4-BE49-F238E27FC236}">
                <a16:creationId xmlns:a16="http://schemas.microsoft.com/office/drawing/2014/main" id="{5078B849-9586-46BF-94ED-90ED52116632}"/>
              </a:ext>
            </a:extLst>
          </p:cNvPr>
          <p:cNvSpPr/>
          <p:nvPr/>
        </p:nvSpPr>
        <p:spPr>
          <a:xfrm>
            <a:off x="156657" y="132999"/>
            <a:ext cx="3030573" cy="461665"/>
          </a:xfrm>
          <a:prstGeom prst="rect">
            <a:avLst/>
          </a:prstGeom>
        </p:spPr>
        <p:txBody>
          <a:bodyPr wrap="none">
            <a:spAutoFit/>
          </a:bodyPr>
          <a:lstStyle/>
          <a:p>
            <a:r>
              <a:rPr lang="ja-JP" altLang="en-US" sz="2400" dirty="0"/>
              <a:t>やってみよう</a:t>
            </a:r>
            <a:r>
              <a:rPr lang="en-US" altLang="ja-JP" sz="2400" dirty="0"/>
              <a:t>Arduino</a:t>
            </a:r>
            <a:endParaRPr lang="ja-JP" altLang="en-US" sz="2400" dirty="0"/>
          </a:p>
        </p:txBody>
      </p:sp>
      <p:pic>
        <p:nvPicPr>
          <p:cNvPr id="5" name="図 4" descr="スクリーンショット が含まれている画像&#10;&#10;自動的に生成された説明">
            <a:extLst>
              <a:ext uri="{FF2B5EF4-FFF2-40B4-BE49-F238E27FC236}">
                <a16:creationId xmlns:a16="http://schemas.microsoft.com/office/drawing/2014/main" id="{F66EDDEB-B5C2-41A4-8902-9CF868332B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5" y="2409825"/>
            <a:ext cx="4342828" cy="3257121"/>
          </a:xfrm>
          <a:prstGeom prst="rect">
            <a:avLst/>
          </a:prstGeom>
        </p:spPr>
      </p:pic>
      <p:pic>
        <p:nvPicPr>
          <p:cNvPr id="7" name="図 6" descr="電子機器, 回路 が含まれている画像&#10;&#10;自動的に生成された説明">
            <a:extLst>
              <a:ext uri="{FF2B5EF4-FFF2-40B4-BE49-F238E27FC236}">
                <a16:creationId xmlns:a16="http://schemas.microsoft.com/office/drawing/2014/main" id="{2FE8D485-06F3-4C9C-9062-C592EE5B0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753" y="2409825"/>
            <a:ext cx="3257122" cy="3257122"/>
          </a:xfrm>
          <a:prstGeom prst="rect">
            <a:avLst/>
          </a:prstGeom>
        </p:spPr>
      </p:pic>
      <p:sp>
        <p:nvSpPr>
          <p:cNvPr id="8" name="テキスト ボックス 7">
            <a:extLst>
              <a:ext uri="{FF2B5EF4-FFF2-40B4-BE49-F238E27FC236}">
                <a16:creationId xmlns:a16="http://schemas.microsoft.com/office/drawing/2014/main" id="{9C6E3B6E-A8FC-426B-9449-D962A77B33F5}"/>
              </a:ext>
            </a:extLst>
          </p:cNvPr>
          <p:cNvSpPr txBox="1"/>
          <p:nvPr/>
        </p:nvSpPr>
        <p:spPr>
          <a:xfrm>
            <a:off x="361950" y="1610067"/>
            <a:ext cx="139660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dirty="0"/>
              <a:t>Arduino</a:t>
            </a:r>
            <a:r>
              <a:rPr kumimoji="1" lang="ja-JP" altLang="en-US" dirty="0"/>
              <a:t>入門</a:t>
            </a:r>
          </a:p>
        </p:txBody>
      </p:sp>
      <p:sp>
        <p:nvSpPr>
          <p:cNvPr id="9" name="正方形/長方形 8">
            <a:extLst>
              <a:ext uri="{FF2B5EF4-FFF2-40B4-BE49-F238E27FC236}">
                <a16:creationId xmlns:a16="http://schemas.microsoft.com/office/drawing/2014/main" id="{C115C7CE-7758-4D60-ACFD-775E2EEC04FC}"/>
              </a:ext>
            </a:extLst>
          </p:cNvPr>
          <p:cNvSpPr/>
          <p:nvPr/>
        </p:nvSpPr>
        <p:spPr>
          <a:xfrm>
            <a:off x="1060250" y="6047690"/>
            <a:ext cx="7886699" cy="523220"/>
          </a:xfrm>
          <a:prstGeom prst="rect">
            <a:avLst/>
          </a:prstGeom>
        </p:spPr>
        <p:txBody>
          <a:bodyPr wrap="square">
            <a:spAutoFit/>
          </a:bodyPr>
          <a:lstStyle/>
          <a:p>
            <a:r>
              <a:rPr lang="ja-JP" altLang="en-US" sz="1400" dirty="0"/>
              <a:t>マイクロコンピュータ</a:t>
            </a:r>
            <a:r>
              <a:rPr lang="en-US" altLang="ja-JP" sz="1400" dirty="0"/>
              <a:t>Arduino</a:t>
            </a:r>
            <a:r>
              <a:rPr lang="ja-JP" altLang="en-US" sz="1400" dirty="0"/>
              <a:t>の基本的な使い方を学びます。</a:t>
            </a:r>
            <a:endParaRPr lang="en-US" altLang="ja-JP" sz="1400" dirty="0"/>
          </a:p>
          <a:p>
            <a:r>
              <a:rPr lang="en-US" altLang="ja-JP" sz="1400" dirty="0"/>
              <a:t>http://kodamalab.sakura.ne.jp/wordpress/?p=32413</a:t>
            </a:r>
            <a:endParaRPr lang="ja-JP" altLang="en-US" sz="1400" dirty="0"/>
          </a:p>
        </p:txBody>
      </p:sp>
    </p:spTree>
    <p:extLst>
      <p:ext uri="{BB962C8B-B14F-4D97-AF65-F5344CB8AC3E}">
        <p14:creationId xmlns:p14="http://schemas.microsoft.com/office/powerpoint/2010/main" val="1074181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6C0643D-BD7B-42EA-B8AE-DBBEDCD22657}"/>
              </a:ext>
            </a:extLst>
          </p:cNvPr>
          <p:cNvSpPr txBox="1"/>
          <p:nvPr/>
        </p:nvSpPr>
        <p:spPr>
          <a:xfrm>
            <a:off x="266700" y="238467"/>
            <a:ext cx="249299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dirty="0"/>
              <a:t>可変抵抗のはんだ付け</a:t>
            </a:r>
          </a:p>
        </p:txBody>
      </p:sp>
      <p:pic>
        <p:nvPicPr>
          <p:cNvPr id="4" name="図 3" descr="壁, テーブル, 室内, 真空管 が含まれている画像&#10;&#10;自動的に生成された説明">
            <a:extLst>
              <a:ext uri="{FF2B5EF4-FFF2-40B4-BE49-F238E27FC236}">
                <a16:creationId xmlns:a16="http://schemas.microsoft.com/office/drawing/2014/main" id="{235E706C-B9BF-44B0-B9FB-C29937F47A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739" y="847724"/>
            <a:ext cx="1771651" cy="1771651"/>
          </a:xfrm>
          <a:prstGeom prst="rect">
            <a:avLst/>
          </a:prstGeom>
        </p:spPr>
      </p:pic>
      <p:pic>
        <p:nvPicPr>
          <p:cNvPr id="6" name="図 5" descr="室内 が含まれている画像&#10;&#10;自動的に生成された説明">
            <a:extLst>
              <a:ext uri="{FF2B5EF4-FFF2-40B4-BE49-F238E27FC236}">
                <a16:creationId xmlns:a16="http://schemas.microsoft.com/office/drawing/2014/main" id="{294D26B0-52C4-4FD3-A044-CFDFB003A5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511" y="847723"/>
            <a:ext cx="1771651" cy="1771651"/>
          </a:xfrm>
          <a:prstGeom prst="rect">
            <a:avLst/>
          </a:prstGeom>
        </p:spPr>
      </p:pic>
      <p:pic>
        <p:nvPicPr>
          <p:cNvPr id="7" name="図 6">
            <a:extLst>
              <a:ext uri="{FF2B5EF4-FFF2-40B4-BE49-F238E27FC236}">
                <a16:creationId xmlns:a16="http://schemas.microsoft.com/office/drawing/2014/main" id="{5DB6A5A3-A44F-49CB-A9D2-C935E070E745}"/>
              </a:ext>
            </a:extLst>
          </p:cNvPr>
          <p:cNvPicPr>
            <a:picLocks noChangeAspect="1"/>
          </p:cNvPicPr>
          <p:nvPr/>
        </p:nvPicPr>
        <p:blipFill>
          <a:blip r:embed="rId4"/>
          <a:stretch>
            <a:fillRect/>
          </a:stretch>
        </p:blipFill>
        <p:spPr>
          <a:xfrm>
            <a:off x="5341325" y="847725"/>
            <a:ext cx="1771652" cy="1771652"/>
          </a:xfrm>
          <a:prstGeom prst="rect">
            <a:avLst/>
          </a:prstGeom>
        </p:spPr>
      </p:pic>
      <p:sp>
        <p:nvSpPr>
          <p:cNvPr id="8" name="正方形/長方形 7">
            <a:extLst>
              <a:ext uri="{FF2B5EF4-FFF2-40B4-BE49-F238E27FC236}">
                <a16:creationId xmlns:a16="http://schemas.microsoft.com/office/drawing/2014/main" id="{B275F28A-5124-4439-A91D-5D70872EE007}"/>
              </a:ext>
            </a:extLst>
          </p:cNvPr>
          <p:cNvSpPr/>
          <p:nvPr/>
        </p:nvSpPr>
        <p:spPr>
          <a:xfrm>
            <a:off x="1166812" y="2619374"/>
            <a:ext cx="7886699" cy="523220"/>
          </a:xfrm>
          <a:prstGeom prst="rect">
            <a:avLst/>
          </a:prstGeom>
        </p:spPr>
        <p:txBody>
          <a:bodyPr wrap="square">
            <a:spAutoFit/>
          </a:bodyPr>
          <a:lstStyle/>
          <a:p>
            <a:r>
              <a:rPr lang="ja-JP" altLang="en-US" sz="1400" dirty="0"/>
              <a:t>可変抵抗にコードとピンヘッダーをはんだ付けします。</a:t>
            </a:r>
            <a:endParaRPr lang="en-US" altLang="ja-JP" sz="1400" dirty="0"/>
          </a:p>
          <a:p>
            <a:r>
              <a:rPr lang="en-US" altLang="ja-JP" sz="1400" dirty="0"/>
              <a:t>http://kodamalab.sakura.ne.jp/wordpress/?p=32782</a:t>
            </a:r>
            <a:endParaRPr lang="ja-JP" altLang="en-US" sz="1400" dirty="0"/>
          </a:p>
        </p:txBody>
      </p:sp>
      <p:sp>
        <p:nvSpPr>
          <p:cNvPr id="9" name="テキスト ボックス 8">
            <a:extLst>
              <a:ext uri="{FF2B5EF4-FFF2-40B4-BE49-F238E27FC236}">
                <a16:creationId xmlns:a16="http://schemas.microsoft.com/office/drawing/2014/main" id="{D2D16148-A9B6-4311-A762-B71B0DB301AA}"/>
              </a:ext>
            </a:extLst>
          </p:cNvPr>
          <p:cNvSpPr txBox="1"/>
          <p:nvPr/>
        </p:nvSpPr>
        <p:spPr>
          <a:xfrm>
            <a:off x="354627" y="3429000"/>
            <a:ext cx="1653722"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dirty="0"/>
              <a:t>LM35DZ</a:t>
            </a:r>
            <a:r>
              <a:rPr kumimoji="1" lang="ja-JP" altLang="en-US" dirty="0"/>
              <a:t>を使う</a:t>
            </a:r>
          </a:p>
        </p:txBody>
      </p:sp>
      <p:sp>
        <p:nvSpPr>
          <p:cNvPr id="10" name="正方形/長方形 9">
            <a:extLst>
              <a:ext uri="{FF2B5EF4-FFF2-40B4-BE49-F238E27FC236}">
                <a16:creationId xmlns:a16="http://schemas.microsoft.com/office/drawing/2014/main" id="{37A82D7A-F3F5-4CB0-A8D1-696F74CE039A}"/>
              </a:ext>
            </a:extLst>
          </p:cNvPr>
          <p:cNvSpPr/>
          <p:nvPr/>
        </p:nvSpPr>
        <p:spPr>
          <a:xfrm>
            <a:off x="1254739" y="5809907"/>
            <a:ext cx="7886699" cy="523220"/>
          </a:xfrm>
          <a:prstGeom prst="rect">
            <a:avLst/>
          </a:prstGeom>
        </p:spPr>
        <p:txBody>
          <a:bodyPr wrap="square">
            <a:spAutoFit/>
          </a:bodyPr>
          <a:lstStyle/>
          <a:p>
            <a:r>
              <a:rPr lang="ja-JP" altLang="en-US" sz="1400" dirty="0"/>
              <a:t>温度センサーの</a:t>
            </a:r>
            <a:r>
              <a:rPr lang="en-US" altLang="ja-JP" sz="1400" dirty="0"/>
              <a:t>LM35DZ</a:t>
            </a:r>
            <a:r>
              <a:rPr lang="ja-JP" altLang="en-US" sz="1400" dirty="0"/>
              <a:t>を</a:t>
            </a:r>
            <a:r>
              <a:rPr lang="en-US" altLang="ja-JP" sz="1400" dirty="0"/>
              <a:t>Arduino</a:t>
            </a:r>
            <a:r>
              <a:rPr lang="ja-JP" altLang="en-US" sz="1400" dirty="0"/>
              <a:t>に接続し温度を測ります。</a:t>
            </a:r>
            <a:endParaRPr lang="en-US" altLang="ja-JP" sz="1400" dirty="0"/>
          </a:p>
          <a:p>
            <a:r>
              <a:rPr lang="en-US" altLang="ja-JP" sz="1400" dirty="0"/>
              <a:t>http://kodamalab.sakura.ne.jp/wordpress/?p=37241</a:t>
            </a:r>
            <a:endParaRPr lang="ja-JP" altLang="en-US" sz="1400" dirty="0"/>
          </a:p>
        </p:txBody>
      </p:sp>
      <p:pic>
        <p:nvPicPr>
          <p:cNvPr id="11" name="図 10">
            <a:extLst>
              <a:ext uri="{FF2B5EF4-FFF2-40B4-BE49-F238E27FC236}">
                <a16:creationId xmlns:a16="http://schemas.microsoft.com/office/drawing/2014/main" id="{59373D86-68B9-4515-8554-7459478A77F7}"/>
              </a:ext>
            </a:extLst>
          </p:cNvPr>
          <p:cNvPicPr>
            <a:picLocks noChangeAspect="1"/>
          </p:cNvPicPr>
          <p:nvPr/>
        </p:nvPicPr>
        <p:blipFill>
          <a:blip r:embed="rId5"/>
          <a:stretch>
            <a:fillRect/>
          </a:stretch>
        </p:blipFill>
        <p:spPr>
          <a:xfrm>
            <a:off x="5341325" y="3950732"/>
            <a:ext cx="1770357" cy="1770357"/>
          </a:xfrm>
          <a:prstGeom prst="rect">
            <a:avLst/>
          </a:prstGeom>
        </p:spPr>
      </p:pic>
      <p:pic>
        <p:nvPicPr>
          <p:cNvPr id="12" name="図 11">
            <a:extLst>
              <a:ext uri="{FF2B5EF4-FFF2-40B4-BE49-F238E27FC236}">
                <a16:creationId xmlns:a16="http://schemas.microsoft.com/office/drawing/2014/main" id="{139DC9C9-ED79-4A23-8C97-5CF7E35C8272}"/>
              </a:ext>
            </a:extLst>
          </p:cNvPr>
          <p:cNvPicPr>
            <a:picLocks noChangeAspect="1"/>
          </p:cNvPicPr>
          <p:nvPr/>
        </p:nvPicPr>
        <p:blipFill>
          <a:blip r:embed="rId6"/>
          <a:stretch>
            <a:fillRect/>
          </a:stretch>
        </p:blipFill>
        <p:spPr>
          <a:xfrm>
            <a:off x="1256033" y="3950732"/>
            <a:ext cx="1770357" cy="1770357"/>
          </a:xfrm>
          <a:prstGeom prst="rect">
            <a:avLst/>
          </a:prstGeom>
        </p:spPr>
      </p:pic>
      <p:pic>
        <p:nvPicPr>
          <p:cNvPr id="13" name="図 12">
            <a:extLst>
              <a:ext uri="{FF2B5EF4-FFF2-40B4-BE49-F238E27FC236}">
                <a16:creationId xmlns:a16="http://schemas.microsoft.com/office/drawing/2014/main" id="{9DFB130E-B2C7-4BD9-AC07-1716AF9B350E}"/>
              </a:ext>
            </a:extLst>
          </p:cNvPr>
          <p:cNvPicPr>
            <a:picLocks noChangeAspect="1"/>
          </p:cNvPicPr>
          <p:nvPr/>
        </p:nvPicPr>
        <p:blipFill>
          <a:blip r:embed="rId7"/>
          <a:stretch>
            <a:fillRect/>
          </a:stretch>
        </p:blipFill>
        <p:spPr>
          <a:xfrm>
            <a:off x="3298679" y="3950732"/>
            <a:ext cx="1770357" cy="1770357"/>
          </a:xfrm>
          <a:prstGeom prst="rect">
            <a:avLst/>
          </a:prstGeom>
        </p:spPr>
      </p:pic>
    </p:spTree>
    <p:extLst>
      <p:ext uri="{BB962C8B-B14F-4D97-AF65-F5344CB8AC3E}">
        <p14:creationId xmlns:p14="http://schemas.microsoft.com/office/powerpoint/2010/main" val="2227693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6C0643D-BD7B-42EA-B8AE-DBBEDCD22657}"/>
              </a:ext>
            </a:extLst>
          </p:cNvPr>
          <p:cNvSpPr txBox="1"/>
          <p:nvPr/>
        </p:nvSpPr>
        <p:spPr>
          <a:xfrm>
            <a:off x="266700" y="238467"/>
            <a:ext cx="169661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altLang="ja-JP" dirty="0" err="1"/>
              <a:t>NeoPixel</a:t>
            </a:r>
            <a:r>
              <a:rPr lang="ja-JP" altLang="en-US" dirty="0"/>
              <a:t>を使う</a:t>
            </a:r>
            <a:endParaRPr kumimoji="1" lang="ja-JP" altLang="en-US" dirty="0"/>
          </a:p>
        </p:txBody>
      </p:sp>
      <p:sp>
        <p:nvSpPr>
          <p:cNvPr id="8" name="正方形/長方形 7">
            <a:extLst>
              <a:ext uri="{FF2B5EF4-FFF2-40B4-BE49-F238E27FC236}">
                <a16:creationId xmlns:a16="http://schemas.microsoft.com/office/drawing/2014/main" id="{B275F28A-5124-4439-A91D-5D70872EE007}"/>
              </a:ext>
            </a:extLst>
          </p:cNvPr>
          <p:cNvSpPr/>
          <p:nvPr/>
        </p:nvSpPr>
        <p:spPr>
          <a:xfrm>
            <a:off x="1166812" y="2619374"/>
            <a:ext cx="7886699" cy="523220"/>
          </a:xfrm>
          <a:prstGeom prst="rect">
            <a:avLst/>
          </a:prstGeom>
        </p:spPr>
        <p:txBody>
          <a:bodyPr wrap="square">
            <a:spAutoFit/>
          </a:bodyPr>
          <a:lstStyle/>
          <a:p>
            <a:r>
              <a:rPr lang="ja-JP" altLang="en-US" sz="1400" dirty="0"/>
              <a:t>フルカラー</a:t>
            </a:r>
            <a:r>
              <a:rPr lang="en-US" altLang="ja-JP" sz="1400" dirty="0"/>
              <a:t>LED</a:t>
            </a:r>
            <a:r>
              <a:rPr lang="ja-JP" altLang="en-US" sz="1400" dirty="0"/>
              <a:t>の</a:t>
            </a:r>
            <a:r>
              <a:rPr lang="en-US" altLang="ja-JP" sz="1400" dirty="0" err="1"/>
              <a:t>NeoPixel</a:t>
            </a:r>
            <a:r>
              <a:rPr lang="ja-JP" altLang="en-US" sz="1400" dirty="0"/>
              <a:t>をを</a:t>
            </a:r>
            <a:r>
              <a:rPr lang="en-US" altLang="ja-JP" sz="1400" dirty="0"/>
              <a:t>Arduino</a:t>
            </a:r>
            <a:r>
              <a:rPr lang="ja-JP" altLang="en-US" sz="1400" dirty="0"/>
              <a:t>に接続し光らせます。</a:t>
            </a:r>
            <a:endParaRPr lang="en-US" altLang="ja-JP" sz="1400" dirty="0"/>
          </a:p>
          <a:p>
            <a:r>
              <a:rPr lang="en-US" altLang="ja-JP" sz="1400" dirty="0"/>
              <a:t>http://kodamalab.sakura.ne.jp/wordpress/?p=32894</a:t>
            </a:r>
            <a:endParaRPr lang="ja-JP" altLang="en-US" sz="1400" dirty="0"/>
          </a:p>
        </p:txBody>
      </p:sp>
      <p:sp>
        <p:nvSpPr>
          <p:cNvPr id="9" name="テキスト ボックス 8">
            <a:extLst>
              <a:ext uri="{FF2B5EF4-FFF2-40B4-BE49-F238E27FC236}">
                <a16:creationId xmlns:a16="http://schemas.microsoft.com/office/drawing/2014/main" id="{D2D16148-A9B6-4311-A762-B71B0DB301AA}"/>
              </a:ext>
            </a:extLst>
          </p:cNvPr>
          <p:cNvSpPr txBox="1"/>
          <p:nvPr/>
        </p:nvSpPr>
        <p:spPr>
          <a:xfrm>
            <a:off x="354627" y="3429000"/>
            <a:ext cx="3793026"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dirty="0"/>
              <a:t>BME280</a:t>
            </a:r>
            <a:r>
              <a:rPr kumimoji="1" lang="ja-JP" altLang="en-US" dirty="0"/>
              <a:t>で気温・湿度・気圧を測る </a:t>
            </a:r>
          </a:p>
        </p:txBody>
      </p:sp>
      <p:sp>
        <p:nvSpPr>
          <p:cNvPr id="10" name="正方形/長方形 9">
            <a:extLst>
              <a:ext uri="{FF2B5EF4-FFF2-40B4-BE49-F238E27FC236}">
                <a16:creationId xmlns:a16="http://schemas.microsoft.com/office/drawing/2014/main" id="{37A82D7A-F3F5-4CB0-A8D1-696F74CE039A}"/>
              </a:ext>
            </a:extLst>
          </p:cNvPr>
          <p:cNvSpPr/>
          <p:nvPr/>
        </p:nvSpPr>
        <p:spPr>
          <a:xfrm>
            <a:off x="1254739" y="5809907"/>
            <a:ext cx="7886699" cy="523220"/>
          </a:xfrm>
          <a:prstGeom prst="rect">
            <a:avLst/>
          </a:prstGeom>
        </p:spPr>
        <p:txBody>
          <a:bodyPr wrap="square">
            <a:spAutoFit/>
          </a:bodyPr>
          <a:lstStyle/>
          <a:p>
            <a:r>
              <a:rPr lang="ja-JP" altLang="en-US" sz="1400" dirty="0"/>
              <a:t>気象センサーの</a:t>
            </a:r>
            <a:r>
              <a:rPr lang="en-US" altLang="ja-JP" sz="1400" dirty="0"/>
              <a:t>BME280</a:t>
            </a:r>
            <a:r>
              <a:rPr lang="ja-JP" altLang="en-US" sz="1400" dirty="0"/>
              <a:t>を</a:t>
            </a:r>
            <a:r>
              <a:rPr lang="en-US" altLang="ja-JP" sz="1400" dirty="0"/>
              <a:t>Arduino</a:t>
            </a:r>
            <a:r>
              <a:rPr lang="ja-JP" altLang="en-US" sz="1400" dirty="0"/>
              <a:t>に接続し気温・湿度・気圧を測ります。</a:t>
            </a:r>
            <a:endParaRPr lang="en-US" altLang="ja-JP" sz="1400" dirty="0"/>
          </a:p>
          <a:p>
            <a:r>
              <a:rPr lang="en-US" altLang="ja-JP" sz="1400" dirty="0"/>
              <a:t>http://kodamalab.sakura.ne.jp/wordpress/?p=34851</a:t>
            </a:r>
            <a:endParaRPr lang="ja-JP" altLang="en-US" sz="1400" dirty="0"/>
          </a:p>
        </p:txBody>
      </p:sp>
      <p:pic>
        <p:nvPicPr>
          <p:cNvPr id="3" name="図 2">
            <a:extLst>
              <a:ext uri="{FF2B5EF4-FFF2-40B4-BE49-F238E27FC236}">
                <a16:creationId xmlns:a16="http://schemas.microsoft.com/office/drawing/2014/main" id="{6A1973FD-52A5-4C8D-A102-2CB6DC9E529E}"/>
              </a:ext>
            </a:extLst>
          </p:cNvPr>
          <p:cNvPicPr>
            <a:picLocks noChangeAspect="1"/>
          </p:cNvPicPr>
          <p:nvPr/>
        </p:nvPicPr>
        <p:blipFill>
          <a:blip r:embed="rId2"/>
          <a:stretch>
            <a:fillRect/>
          </a:stretch>
        </p:blipFill>
        <p:spPr>
          <a:xfrm>
            <a:off x="1254739" y="847724"/>
            <a:ext cx="1771651" cy="1771651"/>
          </a:xfrm>
          <a:prstGeom prst="rect">
            <a:avLst/>
          </a:prstGeom>
        </p:spPr>
      </p:pic>
      <p:pic>
        <p:nvPicPr>
          <p:cNvPr id="5" name="図 4">
            <a:extLst>
              <a:ext uri="{FF2B5EF4-FFF2-40B4-BE49-F238E27FC236}">
                <a16:creationId xmlns:a16="http://schemas.microsoft.com/office/drawing/2014/main" id="{7A14BDF1-38BD-43C2-B6FB-FB6954C377A4}"/>
              </a:ext>
            </a:extLst>
          </p:cNvPr>
          <p:cNvPicPr>
            <a:picLocks noChangeAspect="1"/>
          </p:cNvPicPr>
          <p:nvPr/>
        </p:nvPicPr>
        <p:blipFill>
          <a:blip r:embed="rId3"/>
          <a:stretch>
            <a:fillRect/>
          </a:stretch>
        </p:blipFill>
        <p:spPr>
          <a:xfrm>
            <a:off x="3313884" y="847724"/>
            <a:ext cx="1771649" cy="1771649"/>
          </a:xfrm>
          <a:prstGeom prst="rect">
            <a:avLst/>
          </a:prstGeom>
        </p:spPr>
      </p:pic>
      <p:pic>
        <p:nvPicPr>
          <p:cNvPr id="14" name="図 13">
            <a:extLst>
              <a:ext uri="{FF2B5EF4-FFF2-40B4-BE49-F238E27FC236}">
                <a16:creationId xmlns:a16="http://schemas.microsoft.com/office/drawing/2014/main" id="{D16BCC81-ED96-436D-ABFE-49B122AA580B}"/>
              </a:ext>
            </a:extLst>
          </p:cNvPr>
          <p:cNvPicPr>
            <a:picLocks noChangeAspect="1"/>
          </p:cNvPicPr>
          <p:nvPr/>
        </p:nvPicPr>
        <p:blipFill>
          <a:blip r:embed="rId4"/>
          <a:stretch>
            <a:fillRect/>
          </a:stretch>
        </p:blipFill>
        <p:spPr>
          <a:xfrm>
            <a:off x="5343397" y="841290"/>
            <a:ext cx="1768285" cy="1768285"/>
          </a:xfrm>
          <a:prstGeom prst="rect">
            <a:avLst/>
          </a:prstGeom>
        </p:spPr>
      </p:pic>
      <p:pic>
        <p:nvPicPr>
          <p:cNvPr id="15" name="図 14">
            <a:extLst>
              <a:ext uri="{FF2B5EF4-FFF2-40B4-BE49-F238E27FC236}">
                <a16:creationId xmlns:a16="http://schemas.microsoft.com/office/drawing/2014/main" id="{7D64F01B-8FA1-462C-BD12-F9C144614ABF}"/>
              </a:ext>
            </a:extLst>
          </p:cNvPr>
          <p:cNvPicPr>
            <a:picLocks noChangeAspect="1"/>
          </p:cNvPicPr>
          <p:nvPr/>
        </p:nvPicPr>
        <p:blipFill>
          <a:blip r:embed="rId5"/>
          <a:stretch>
            <a:fillRect/>
          </a:stretch>
        </p:blipFill>
        <p:spPr>
          <a:xfrm>
            <a:off x="1254739" y="3950732"/>
            <a:ext cx="1770357" cy="1770357"/>
          </a:xfrm>
          <a:prstGeom prst="rect">
            <a:avLst/>
          </a:prstGeom>
        </p:spPr>
      </p:pic>
      <p:pic>
        <p:nvPicPr>
          <p:cNvPr id="16" name="図 15">
            <a:extLst>
              <a:ext uri="{FF2B5EF4-FFF2-40B4-BE49-F238E27FC236}">
                <a16:creationId xmlns:a16="http://schemas.microsoft.com/office/drawing/2014/main" id="{8D1CD145-5DA5-4458-9434-5EBA20B7F896}"/>
              </a:ext>
            </a:extLst>
          </p:cNvPr>
          <p:cNvPicPr>
            <a:picLocks noChangeAspect="1"/>
          </p:cNvPicPr>
          <p:nvPr/>
        </p:nvPicPr>
        <p:blipFill>
          <a:blip r:embed="rId6"/>
          <a:stretch>
            <a:fillRect/>
          </a:stretch>
        </p:blipFill>
        <p:spPr>
          <a:xfrm>
            <a:off x="3270115" y="3950732"/>
            <a:ext cx="1770357" cy="1770357"/>
          </a:xfrm>
          <a:prstGeom prst="rect">
            <a:avLst/>
          </a:prstGeom>
        </p:spPr>
      </p:pic>
      <p:pic>
        <p:nvPicPr>
          <p:cNvPr id="17" name="図 16">
            <a:extLst>
              <a:ext uri="{FF2B5EF4-FFF2-40B4-BE49-F238E27FC236}">
                <a16:creationId xmlns:a16="http://schemas.microsoft.com/office/drawing/2014/main" id="{DE89B0F9-2674-4C53-B3A1-D2D58479189A}"/>
              </a:ext>
            </a:extLst>
          </p:cNvPr>
          <p:cNvPicPr>
            <a:picLocks noChangeAspect="1"/>
          </p:cNvPicPr>
          <p:nvPr/>
        </p:nvPicPr>
        <p:blipFill>
          <a:blip r:embed="rId7"/>
          <a:stretch>
            <a:fillRect/>
          </a:stretch>
        </p:blipFill>
        <p:spPr>
          <a:xfrm>
            <a:off x="5343397" y="3950733"/>
            <a:ext cx="1768285" cy="1891964"/>
          </a:xfrm>
          <a:prstGeom prst="rect">
            <a:avLst/>
          </a:prstGeom>
        </p:spPr>
      </p:pic>
    </p:spTree>
    <p:extLst>
      <p:ext uri="{BB962C8B-B14F-4D97-AF65-F5344CB8AC3E}">
        <p14:creationId xmlns:p14="http://schemas.microsoft.com/office/powerpoint/2010/main" val="4128944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11E11DA-FBBF-4261-823B-ED9F8B5BD83B}"/>
              </a:ext>
            </a:extLst>
          </p:cNvPr>
          <p:cNvSpPr/>
          <p:nvPr/>
        </p:nvSpPr>
        <p:spPr>
          <a:xfrm>
            <a:off x="0" y="0"/>
            <a:ext cx="1904689" cy="523220"/>
          </a:xfrm>
          <a:prstGeom prst="rect">
            <a:avLst/>
          </a:prstGeom>
        </p:spPr>
        <p:txBody>
          <a:bodyPr wrap="none">
            <a:spAutoFit/>
          </a:bodyPr>
          <a:lstStyle/>
          <a:p>
            <a:r>
              <a:rPr lang="ja-JP" altLang="en-US" sz="2800" dirty="0">
                <a:latin typeface="ＭＳ Ｐゴシック" panose="020B0600070205080204" pitchFamily="50" charset="-128"/>
                <a:ea typeface="ＭＳ Ｐゴシック" panose="020B0600070205080204" pitchFamily="50" charset="-128"/>
              </a:rPr>
              <a:t>メモをとろう</a:t>
            </a:r>
          </a:p>
        </p:txBody>
      </p:sp>
      <p:sp>
        <p:nvSpPr>
          <p:cNvPr id="5" name="テキスト ボックス 4">
            <a:extLst>
              <a:ext uri="{FF2B5EF4-FFF2-40B4-BE49-F238E27FC236}">
                <a16:creationId xmlns:a16="http://schemas.microsoft.com/office/drawing/2014/main" id="{0DB7A2E3-A712-4DCF-A18A-345186F5B51D}"/>
              </a:ext>
            </a:extLst>
          </p:cNvPr>
          <p:cNvSpPr txBox="1"/>
          <p:nvPr/>
        </p:nvSpPr>
        <p:spPr>
          <a:xfrm>
            <a:off x="314325" y="523875"/>
            <a:ext cx="8591550" cy="1169551"/>
          </a:xfrm>
          <a:prstGeom prst="rect">
            <a:avLst/>
          </a:prstGeom>
          <a:noFill/>
        </p:spPr>
        <p:txBody>
          <a:bodyPr wrap="square" rtlCol="0">
            <a:spAutoFit/>
          </a:bodyPr>
          <a:lstStyle/>
          <a:p>
            <a:r>
              <a:rPr kumimoji="1" lang="en-US" altLang="ja-JP" sz="1400" dirty="0"/>
              <a:t>Arduino</a:t>
            </a:r>
            <a:r>
              <a:rPr kumimoji="1" lang="ja-JP" altLang="en-US" sz="1400" dirty="0"/>
              <a:t>入門</a:t>
            </a:r>
          </a:p>
          <a:p>
            <a:r>
              <a:rPr kumimoji="1" lang="en-US" altLang="ja-JP"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kumimoji="1" lang="ja-JP" altLang="en-US" sz="1400" dirty="0"/>
          </a:p>
        </p:txBody>
      </p:sp>
      <p:sp>
        <p:nvSpPr>
          <p:cNvPr id="6" name="テキスト ボックス 5">
            <a:extLst>
              <a:ext uri="{FF2B5EF4-FFF2-40B4-BE49-F238E27FC236}">
                <a16:creationId xmlns:a16="http://schemas.microsoft.com/office/drawing/2014/main" id="{BFA10F17-B8A3-42D5-8212-87DE7DE1932F}"/>
              </a:ext>
            </a:extLst>
          </p:cNvPr>
          <p:cNvSpPr txBox="1"/>
          <p:nvPr/>
        </p:nvSpPr>
        <p:spPr>
          <a:xfrm>
            <a:off x="314325" y="1776918"/>
            <a:ext cx="8591550" cy="1169551"/>
          </a:xfrm>
          <a:prstGeom prst="rect">
            <a:avLst/>
          </a:prstGeom>
          <a:noFill/>
        </p:spPr>
        <p:txBody>
          <a:bodyPr wrap="square" rtlCol="0">
            <a:spAutoFit/>
          </a:bodyPr>
          <a:lstStyle/>
          <a:p>
            <a:r>
              <a:rPr kumimoji="1" lang="ja-JP" altLang="en-US" sz="1400" dirty="0"/>
              <a:t>可変抵抗のはんだ付け</a:t>
            </a:r>
          </a:p>
          <a:p>
            <a:r>
              <a:rPr kumimoji="1" lang="en-US" altLang="ja-JP"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kumimoji="1" lang="ja-JP" altLang="en-US" sz="1400" dirty="0"/>
          </a:p>
        </p:txBody>
      </p:sp>
      <p:sp>
        <p:nvSpPr>
          <p:cNvPr id="7" name="テキスト ボックス 6">
            <a:extLst>
              <a:ext uri="{FF2B5EF4-FFF2-40B4-BE49-F238E27FC236}">
                <a16:creationId xmlns:a16="http://schemas.microsoft.com/office/drawing/2014/main" id="{C30D2F43-5773-4801-BA89-6C3CAD346F90}"/>
              </a:ext>
            </a:extLst>
          </p:cNvPr>
          <p:cNvSpPr txBox="1"/>
          <p:nvPr/>
        </p:nvSpPr>
        <p:spPr>
          <a:xfrm>
            <a:off x="314325" y="3029961"/>
            <a:ext cx="8591550" cy="1169551"/>
          </a:xfrm>
          <a:prstGeom prst="rect">
            <a:avLst/>
          </a:prstGeom>
          <a:noFill/>
        </p:spPr>
        <p:txBody>
          <a:bodyPr wrap="square" rtlCol="0">
            <a:spAutoFit/>
          </a:bodyPr>
          <a:lstStyle/>
          <a:p>
            <a:r>
              <a:rPr kumimoji="1" lang="en-US" altLang="ja-JP" sz="1400" dirty="0"/>
              <a:t>LM35DZ</a:t>
            </a:r>
            <a:r>
              <a:rPr kumimoji="1" lang="ja-JP" altLang="en-US" sz="1400" dirty="0"/>
              <a:t>を使う</a:t>
            </a:r>
          </a:p>
          <a:p>
            <a:r>
              <a:rPr kumimoji="1" lang="en-US" altLang="ja-JP"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kumimoji="1" lang="ja-JP" altLang="en-US" sz="1400" dirty="0"/>
          </a:p>
        </p:txBody>
      </p:sp>
      <p:sp>
        <p:nvSpPr>
          <p:cNvPr id="8" name="テキスト ボックス 7">
            <a:extLst>
              <a:ext uri="{FF2B5EF4-FFF2-40B4-BE49-F238E27FC236}">
                <a16:creationId xmlns:a16="http://schemas.microsoft.com/office/drawing/2014/main" id="{8336993D-6848-4747-85EE-B84C08786197}"/>
              </a:ext>
            </a:extLst>
          </p:cNvPr>
          <p:cNvSpPr txBox="1"/>
          <p:nvPr/>
        </p:nvSpPr>
        <p:spPr>
          <a:xfrm>
            <a:off x="314325" y="4283004"/>
            <a:ext cx="8591550" cy="1169551"/>
          </a:xfrm>
          <a:prstGeom prst="rect">
            <a:avLst/>
          </a:prstGeom>
          <a:noFill/>
        </p:spPr>
        <p:txBody>
          <a:bodyPr wrap="square" rtlCol="0">
            <a:spAutoFit/>
          </a:bodyPr>
          <a:lstStyle/>
          <a:p>
            <a:r>
              <a:rPr kumimoji="1" lang="en-US" altLang="ja-JP" sz="1400" dirty="0" err="1"/>
              <a:t>NeoPixel</a:t>
            </a:r>
            <a:r>
              <a:rPr kumimoji="1" lang="ja-JP" altLang="en-US" sz="1400" dirty="0"/>
              <a:t>を使う</a:t>
            </a:r>
          </a:p>
          <a:p>
            <a:r>
              <a:rPr kumimoji="1" lang="en-US" altLang="ja-JP"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kumimoji="1" lang="ja-JP" altLang="en-US" sz="1400" dirty="0"/>
          </a:p>
        </p:txBody>
      </p:sp>
      <p:sp>
        <p:nvSpPr>
          <p:cNvPr id="9" name="テキスト ボックス 8">
            <a:extLst>
              <a:ext uri="{FF2B5EF4-FFF2-40B4-BE49-F238E27FC236}">
                <a16:creationId xmlns:a16="http://schemas.microsoft.com/office/drawing/2014/main" id="{243DA83E-27B0-408C-B162-02ACBFA39E15}"/>
              </a:ext>
            </a:extLst>
          </p:cNvPr>
          <p:cNvSpPr txBox="1"/>
          <p:nvPr/>
        </p:nvSpPr>
        <p:spPr>
          <a:xfrm>
            <a:off x="314325" y="5536049"/>
            <a:ext cx="8591550" cy="1169551"/>
          </a:xfrm>
          <a:prstGeom prst="rect">
            <a:avLst/>
          </a:prstGeom>
          <a:noFill/>
        </p:spPr>
        <p:txBody>
          <a:bodyPr wrap="square" rtlCol="0">
            <a:spAutoFit/>
          </a:bodyPr>
          <a:lstStyle/>
          <a:p>
            <a:r>
              <a:rPr kumimoji="1" lang="en-US" altLang="ja-JP" sz="1400" dirty="0"/>
              <a:t>BME280</a:t>
            </a:r>
            <a:r>
              <a:rPr kumimoji="1" lang="ja-JP" altLang="en-US" sz="1400" dirty="0"/>
              <a:t>で気温・湿度・気圧を測る </a:t>
            </a:r>
          </a:p>
          <a:p>
            <a:r>
              <a:rPr kumimoji="1" lang="en-US" altLang="ja-JP"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kumimoji="1" lang="ja-JP" altLang="en-US" sz="1400" dirty="0"/>
          </a:p>
        </p:txBody>
      </p:sp>
    </p:spTree>
    <p:extLst>
      <p:ext uri="{BB962C8B-B14F-4D97-AF65-F5344CB8AC3E}">
        <p14:creationId xmlns:p14="http://schemas.microsoft.com/office/powerpoint/2010/main" val="2547413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2912CC8-B7AB-4BF6-84A1-C851F9C37BE0}"/>
              </a:ext>
            </a:extLst>
          </p:cNvPr>
          <p:cNvSpPr txBox="1"/>
          <p:nvPr/>
        </p:nvSpPr>
        <p:spPr>
          <a:xfrm>
            <a:off x="3232087" y="1004935"/>
            <a:ext cx="5929828" cy="830997"/>
          </a:xfrm>
          <a:prstGeom prst="rect">
            <a:avLst/>
          </a:prstGeom>
          <a:noFill/>
        </p:spPr>
        <p:txBody>
          <a:bodyPr wrap="none" rtlCol="0">
            <a:spAutoFit/>
          </a:bodyPr>
          <a:lstStyle/>
          <a:p>
            <a:r>
              <a:rPr kumimoji="1" lang="ja-JP" altLang="en-US" sz="1600" dirty="0"/>
              <a:t>導入（実験心理学，生理心理学とは？）</a:t>
            </a:r>
            <a:endParaRPr kumimoji="1" lang="en-US" altLang="ja-JP" sz="1600" dirty="0"/>
          </a:p>
          <a:p>
            <a:r>
              <a:rPr kumimoji="1" lang="ja-JP" altLang="en-US" sz="1600" dirty="0"/>
              <a:t>皮膚温測定実験</a:t>
            </a:r>
            <a:endParaRPr kumimoji="1" lang="en-US" altLang="ja-JP" sz="1600" dirty="0"/>
          </a:p>
          <a:p>
            <a:r>
              <a:rPr kumimoji="1" lang="ja-JP" altLang="en-US" sz="1600" dirty="0"/>
              <a:t>結果の確認（エクセルで読み込む，平均値の計算，グラフ化）</a:t>
            </a:r>
          </a:p>
        </p:txBody>
      </p:sp>
      <p:sp>
        <p:nvSpPr>
          <p:cNvPr id="5" name="テキスト ボックス 4">
            <a:extLst>
              <a:ext uri="{FF2B5EF4-FFF2-40B4-BE49-F238E27FC236}">
                <a16:creationId xmlns:a16="http://schemas.microsoft.com/office/drawing/2014/main" id="{BCEB309D-F296-4CC3-8146-C22B015E8183}"/>
              </a:ext>
            </a:extLst>
          </p:cNvPr>
          <p:cNvSpPr txBox="1"/>
          <p:nvPr/>
        </p:nvSpPr>
        <p:spPr>
          <a:xfrm>
            <a:off x="681634" y="1281934"/>
            <a:ext cx="1781257" cy="369332"/>
          </a:xfrm>
          <a:prstGeom prst="rect">
            <a:avLst/>
          </a:prstGeom>
          <a:noFill/>
        </p:spPr>
        <p:txBody>
          <a:bodyPr wrap="none" rtlCol="0">
            <a:spAutoFit/>
          </a:bodyPr>
          <a:lstStyle/>
          <a:p>
            <a:r>
              <a:rPr kumimoji="1" lang="en-US" altLang="ja-JP" dirty="0"/>
              <a:t>27</a:t>
            </a:r>
            <a:r>
              <a:rPr kumimoji="1" lang="ja-JP" altLang="en-US" dirty="0"/>
              <a:t>日</a:t>
            </a:r>
            <a:r>
              <a:rPr kumimoji="1" lang="en-US" altLang="ja-JP" dirty="0"/>
              <a:t>10:00-12:00</a:t>
            </a:r>
            <a:endParaRPr kumimoji="1" lang="ja-JP" altLang="en-US" dirty="0"/>
          </a:p>
        </p:txBody>
      </p:sp>
      <p:sp>
        <p:nvSpPr>
          <p:cNvPr id="6" name="テキスト ボックス 5">
            <a:extLst>
              <a:ext uri="{FF2B5EF4-FFF2-40B4-BE49-F238E27FC236}">
                <a16:creationId xmlns:a16="http://schemas.microsoft.com/office/drawing/2014/main" id="{8C6795D2-75BE-4A01-BAE8-C48B54992250}"/>
              </a:ext>
            </a:extLst>
          </p:cNvPr>
          <p:cNvSpPr txBox="1"/>
          <p:nvPr/>
        </p:nvSpPr>
        <p:spPr>
          <a:xfrm>
            <a:off x="3232087" y="2145542"/>
            <a:ext cx="2646878" cy="830997"/>
          </a:xfrm>
          <a:prstGeom prst="rect">
            <a:avLst/>
          </a:prstGeom>
          <a:noFill/>
        </p:spPr>
        <p:txBody>
          <a:bodyPr wrap="none" rtlCol="0">
            <a:spAutoFit/>
          </a:bodyPr>
          <a:lstStyle/>
          <a:p>
            <a:r>
              <a:rPr kumimoji="1" lang="ja-JP" altLang="en-US" sz="1600" dirty="0"/>
              <a:t>自分で作成することの意義</a:t>
            </a:r>
            <a:endParaRPr kumimoji="1" lang="en-US" altLang="ja-JP" sz="1600" dirty="0"/>
          </a:p>
          <a:p>
            <a:r>
              <a:rPr kumimoji="1" lang="en-US" altLang="ja-JP" sz="1600" dirty="0"/>
              <a:t>Arduino</a:t>
            </a:r>
            <a:r>
              <a:rPr kumimoji="1" lang="ja-JP" altLang="en-US" sz="1600" dirty="0"/>
              <a:t>入門</a:t>
            </a:r>
            <a:endParaRPr kumimoji="1" lang="en-US" altLang="ja-JP" sz="1600" dirty="0"/>
          </a:p>
          <a:p>
            <a:r>
              <a:rPr kumimoji="1" lang="ja-JP" altLang="en-US" sz="1600" dirty="0"/>
              <a:t>はんだ付け体験</a:t>
            </a:r>
          </a:p>
        </p:txBody>
      </p:sp>
      <p:sp>
        <p:nvSpPr>
          <p:cNvPr id="7" name="テキスト ボックス 6">
            <a:extLst>
              <a:ext uri="{FF2B5EF4-FFF2-40B4-BE49-F238E27FC236}">
                <a16:creationId xmlns:a16="http://schemas.microsoft.com/office/drawing/2014/main" id="{1B6826A4-62B2-4F8E-8D4A-7A3D49ACF032}"/>
              </a:ext>
            </a:extLst>
          </p:cNvPr>
          <p:cNvSpPr txBox="1"/>
          <p:nvPr/>
        </p:nvSpPr>
        <p:spPr>
          <a:xfrm>
            <a:off x="681634" y="2368223"/>
            <a:ext cx="1781257" cy="369332"/>
          </a:xfrm>
          <a:prstGeom prst="rect">
            <a:avLst/>
          </a:prstGeom>
          <a:noFill/>
        </p:spPr>
        <p:txBody>
          <a:bodyPr wrap="none" rtlCol="0">
            <a:spAutoFit/>
          </a:bodyPr>
          <a:lstStyle/>
          <a:p>
            <a:r>
              <a:rPr kumimoji="1" lang="en-US" altLang="ja-JP" dirty="0"/>
              <a:t>27</a:t>
            </a:r>
            <a:r>
              <a:rPr kumimoji="1" lang="ja-JP" altLang="en-US" dirty="0"/>
              <a:t>日</a:t>
            </a:r>
            <a:r>
              <a:rPr kumimoji="1" lang="en-US" altLang="ja-JP" dirty="0"/>
              <a:t>13:00-16:00</a:t>
            </a:r>
            <a:endParaRPr kumimoji="1" lang="ja-JP" altLang="en-US" dirty="0"/>
          </a:p>
        </p:txBody>
      </p:sp>
      <p:sp>
        <p:nvSpPr>
          <p:cNvPr id="8" name="テキスト ボックス 7">
            <a:extLst>
              <a:ext uri="{FF2B5EF4-FFF2-40B4-BE49-F238E27FC236}">
                <a16:creationId xmlns:a16="http://schemas.microsoft.com/office/drawing/2014/main" id="{A7146B46-6992-4038-A3CE-3517893FEB37}"/>
              </a:ext>
            </a:extLst>
          </p:cNvPr>
          <p:cNvSpPr txBox="1"/>
          <p:nvPr/>
        </p:nvSpPr>
        <p:spPr>
          <a:xfrm>
            <a:off x="3232087" y="4063090"/>
            <a:ext cx="2605009" cy="338554"/>
          </a:xfrm>
          <a:prstGeom prst="rect">
            <a:avLst/>
          </a:prstGeom>
          <a:noFill/>
        </p:spPr>
        <p:txBody>
          <a:bodyPr wrap="none" rtlCol="0">
            <a:spAutoFit/>
          </a:bodyPr>
          <a:lstStyle/>
          <a:p>
            <a:r>
              <a:rPr kumimoji="1" lang="en-US" altLang="ja-JP" sz="1600" dirty="0"/>
              <a:t>Arduino</a:t>
            </a:r>
            <a:r>
              <a:rPr kumimoji="1" lang="ja-JP" altLang="en-US" sz="1600" dirty="0"/>
              <a:t>応用編（</a:t>
            </a:r>
            <a:r>
              <a:rPr kumimoji="1" lang="en-US" altLang="ja-JP" sz="1600" dirty="0" err="1"/>
              <a:t>NeoPixel</a:t>
            </a:r>
            <a:r>
              <a:rPr kumimoji="1" lang="ja-JP" altLang="en-US" sz="1600" dirty="0"/>
              <a:t>）</a:t>
            </a:r>
          </a:p>
        </p:txBody>
      </p:sp>
      <p:sp>
        <p:nvSpPr>
          <p:cNvPr id="9" name="テキスト ボックス 8">
            <a:extLst>
              <a:ext uri="{FF2B5EF4-FFF2-40B4-BE49-F238E27FC236}">
                <a16:creationId xmlns:a16="http://schemas.microsoft.com/office/drawing/2014/main" id="{5B43907A-5B07-48E5-AB36-90C911A34CB5}"/>
              </a:ext>
            </a:extLst>
          </p:cNvPr>
          <p:cNvSpPr txBox="1"/>
          <p:nvPr/>
        </p:nvSpPr>
        <p:spPr>
          <a:xfrm>
            <a:off x="681634" y="3978358"/>
            <a:ext cx="1781257" cy="369332"/>
          </a:xfrm>
          <a:prstGeom prst="rect">
            <a:avLst/>
          </a:prstGeom>
          <a:noFill/>
        </p:spPr>
        <p:txBody>
          <a:bodyPr wrap="none" rtlCol="0">
            <a:spAutoFit/>
          </a:bodyPr>
          <a:lstStyle/>
          <a:p>
            <a:r>
              <a:rPr kumimoji="1" lang="en-US" altLang="ja-JP" dirty="0"/>
              <a:t>28</a:t>
            </a:r>
            <a:r>
              <a:rPr kumimoji="1" lang="ja-JP" altLang="en-US" dirty="0"/>
              <a:t>日</a:t>
            </a:r>
            <a:r>
              <a:rPr kumimoji="1" lang="en-US" altLang="ja-JP" dirty="0"/>
              <a:t>10:00-12:00</a:t>
            </a:r>
            <a:endParaRPr kumimoji="1" lang="ja-JP" altLang="en-US" dirty="0"/>
          </a:p>
        </p:txBody>
      </p:sp>
      <p:sp>
        <p:nvSpPr>
          <p:cNvPr id="11" name="テキスト ボックス 10">
            <a:extLst>
              <a:ext uri="{FF2B5EF4-FFF2-40B4-BE49-F238E27FC236}">
                <a16:creationId xmlns:a16="http://schemas.microsoft.com/office/drawing/2014/main" id="{DBD6EB89-50DE-4415-9797-A573373D9D84}"/>
              </a:ext>
            </a:extLst>
          </p:cNvPr>
          <p:cNvSpPr txBox="1"/>
          <p:nvPr/>
        </p:nvSpPr>
        <p:spPr>
          <a:xfrm>
            <a:off x="681634" y="5064647"/>
            <a:ext cx="1781257" cy="369332"/>
          </a:xfrm>
          <a:prstGeom prst="rect">
            <a:avLst/>
          </a:prstGeom>
          <a:noFill/>
        </p:spPr>
        <p:txBody>
          <a:bodyPr wrap="none" rtlCol="0">
            <a:spAutoFit/>
          </a:bodyPr>
          <a:lstStyle/>
          <a:p>
            <a:r>
              <a:rPr kumimoji="1" lang="en-US" altLang="ja-JP" dirty="0"/>
              <a:t>28</a:t>
            </a:r>
            <a:r>
              <a:rPr kumimoji="1" lang="ja-JP" altLang="en-US" dirty="0"/>
              <a:t>日</a:t>
            </a:r>
            <a:r>
              <a:rPr kumimoji="1" lang="en-US" altLang="ja-JP" dirty="0"/>
              <a:t>13:00-16:00</a:t>
            </a:r>
            <a:endParaRPr kumimoji="1" lang="ja-JP" altLang="en-US" dirty="0"/>
          </a:p>
        </p:txBody>
      </p:sp>
      <p:cxnSp>
        <p:nvCxnSpPr>
          <p:cNvPr id="13" name="直線コネクタ 12">
            <a:extLst>
              <a:ext uri="{FF2B5EF4-FFF2-40B4-BE49-F238E27FC236}">
                <a16:creationId xmlns:a16="http://schemas.microsoft.com/office/drawing/2014/main" id="{BF2F52EE-D679-4E38-B4E2-8272A5A91ADD}"/>
              </a:ext>
            </a:extLst>
          </p:cNvPr>
          <p:cNvCxnSpPr/>
          <p:nvPr/>
        </p:nvCxnSpPr>
        <p:spPr>
          <a:xfrm>
            <a:off x="298764" y="3320359"/>
            <a:ext cx="8546472"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4C5FCC01-368D-450F-A18E-EA2B86B438CD}"/>
              </a:ext>
            </a:extLst>
          </p:cNvPr>
          <p:cNvSpPr txBox="1"/>
          <p:nvPr/>
        </p:nvSpPr>
        <p:spPr>
          <a:xfrm>
            <a:off x="3221891" y="4731357"/>
            <a:ext cx="2576731" cy="338554"/>
          </a:xfrm>
          <a:prstGeom prst="rect">
            <a:avLst/>
          </a:prstGeom>
          <a:noFill/>
        </p:spPr>
        <p:txBody>
          <a:bodyPr wrap="none" rtlCol="0">
            <a:spAutoFit/>
          </a:bodyPr>
          <a:lstStyle/>
          <a:p>
            <a:r>
              <a:rPr kumimoji="1" lang="en-US" altLang="ja-JP" sz="1600" dirty="0"/>
              <a:t>Arduino</a:t>
            </a:r>
            <a:r>
              <a:rPr kumimoji="1" lang="ja-JP" altLang="en-US" sz="1600" dirty="0"/>
              <a:t>応用編（</a:t>
            </a:r>
            <a:r>
              <a:rPr kumimoji="1" lang="en-US" altLang="ja-JP" sz="1600" dirty="0"/>
              <a:t>BME280</a:t>
            </a:r>
            <a:r>
              <a:rPr kumimoji="1" lang="ja-JP" altLang="en-US" sz="1600" dirty="0"/>
              <a:t>）</a:t>
            </a:r>
          </a:p>
        </p:txBody>
      </p:sp>
      <p:sp>
        <p:nvSpPr>
          <p:cNvPr id="12" name="テキスト ボックス 11">
            <a:extLst>
              <a:ext uri="{FF2B5EF4-FFF2-40B4-BE49-F238E27FC236}">
                <a16:creationId xmlns:a16="http://schemas.microsoft.com/office/drawing/2014/main" id="{335B8170-27E0-48CB-83A6-3D03A089ABF4}"/>
              </a:ext>
            </a:extLst>
          </p:cNvPr>
          <p:cNvSpPr txBox="1"/>
          <p:nvPr/>
        </p:nvSpPr>
        <p:spPr>
          <a:xfrm>
            <a:off x="3232086" y="3657425"/>
            <a:ext cx="2566536" cy="338554"/>
          </a:xfrm>
          <a:prstGeom prst="rect">
            <a:avLst/>
          </a:prstGeom>
          <a:noFill/>
        </p:spPr>
        <p:txBody>
          <a:bodyPr wrap="none" rtlCol="0">
            <a:spAutoFit/>
          </a:bodyPr>
          <a:lstStyle/>
          <a:p>
            <a:r>
              <a:rPr kumimoji="1" lang="en-US" altLang="ja-JP" sz="1600" dirty="0"/>
              <a:t>Arduino</a:t>
            </a:r>
            <a:r>
              <a:rPr kumimoji="1" lang="ja-JP" altLang="en-US" sz="1600" dirty="0"/>
              <a:t>応用編（</a:t>
            </a:r>
            <a:r>
              <a:rPr kumimoji="1" lang="en-US" altLang="ja-JP" sz="1600" dirty="0"/>
              <a:t>LM35DZ</a:t>
            </a:r>
            <a:r>
              <a:rPr kumimoji="1" lang="ja-JP" altLang="en-US" sz="1600" dirty="0"/>
              <a:t>）</a:t>
            </a:r>
          </a:p>
        </p:txBody>
      </p:sp>
      <p:sp>
        <p:nvSpPr>
          <p:cNvPr id="15" name="テキスト ボックス 14">
            <a:extLst>
              <a:ext uri="{FF2B5EF4-FFF2-40B4-BE49-F238E27FC236}">
                <a16:creationId xmlns:a16="http://schemas.microsoft.com/office/drawing/2014/main" id="{130E1CEC-F2A3-4492-B40C-C7851F628DA1}"/>
              </a:ext>
            </a:extLst>
          </p:cNvPr>
          <p:cNvSpPr txBox="1"/>
          <p:nvPr/>
        </p:nvSpPr>
        <p:spPr>
          <a:xfrm>
            <a:off x="3221891" y="6026479"/>
            <a:ext cx="800219" cy="338554"/>
          </a:xfrm>
          <a:prstGeom prst="rect">
            <a:avLst/>
          </a:prstGeom>
          <a:noFill/>
        </p:spPr>
        <p:txBody>
          <a:bodyPr wrap="none" rtlCol="0">
            <a:spAutoFit/>
          </a:bodyPr>
          <a:lstStyle/>
          <a:p>
            <a:r>
              <a:rPr kumimoji="1" lang="ja-JP" altLang="en-US" sz="1600" dirty="0"/>
              <a:t>まとめ</a:t>
            </a:r>
          </a:p>
        </p:txBody>
      </p:sp>
      <p:sp>
        <p:nvSpPr>
          <p:cNvPr id="16" name="テキスト ボックス 15">
            <a:extLst>
              <a:ext uri="{FF2B5EF4-FFF2-40B4-BE49-F238E27FC236}">
                <a16:creationId xmlns:a16="http://schemas.microsoft.com/office/drawing/2014/main" id="{6323ED61-150F-4C94-97D7-0FE33222FDF0}"/>
              </a:ext>
            </a:extLst>
          </p:cNvPr>
          <p:cNvSpPr txBox="1"/>
          <p:nvPr/>
        </p:nvSpPr>
        <p:spPr>
          <a:xfrm>
            <a:off x="3221891" y="5153028"/>
            <a:ext cx="3411896" cy="338554"/>
          </a:xfrm>
          <a:prstGeom prst="rect">
            <a:avLst/>
          </a:prstGeom>
          <a:noFill/>
        </p:spPr>
        <p:txBody>
          <a:bodyPr wrap="none" rtlCol="0">
            <a:spAutoFit/>
          </a:bodyPr>
          <a:lstStyle/>
          <a:p>
            <a:r>
              <a:rPr kumimoji="1" lang="en-US" altLang="ja-JP" sz="1600" dirty="0"/>
              <a:t>Arduino</a:t>
            </a:r>
            <a:r>
              <a:rPr kumimoji="1" lang="ja-JP" altLang="en-US" sz="1600" dirty="0"/>
              <a:t>応用編（</a:t>
            </a:r>
            <a:r>
              <a:rPr kumimoji="1" lang="en-US" altLang="ja-JP" sz="1600" dirty="0"/>
              <a:t>MAX30105</a:t>
            </a:r>
            <a:r>
              <a:rPr kumimoji="1" lang="ja-JP" altLang="en-US" sz="1600" dirty="0"/>
              <a:t>等デモ）</a:t>
            </a:r>
          </a:p>
        </p:txBody>
      </p:sp>
      <p:sp>
        <p:nvSpPr>
          <p:cNvPr id="17" name="テキスト ボックス 16">
            <a:extLst>
              <a:ext uri="{FF2B5EF4-FFF2-40B4-BE49-F238E27FC236}">
                <a16:creationId xmlns:a16="http://schemas.microsoft.com/office/drawing/2014/main" id="{A00C452B-6E38-469B-B034-8C00E4A1304D}"/>
              </a:ext>
            </a:extLst>
          </p:cNvPr>
          <p:cNvSpPr txBox="1"/>
          <p:nvPr/>
        </p:nvSpPr>
        <p:spPr>
          <a:xfrm>
            <a:off x="3232086" y="5557019"/>
            <a:ext cx="3467616" cy="338554"/>
          </a:xfrm>
          <a:prstGeom prst="rect">
            <a:avLst/>
          </a:prstGeom>
          <a:noFill/>
        </p:spPr>
        <p:txBody>
          <a:bodyPr wrap="none" rtlCol="0">
            <a:spAutoFit/>
          </a:bodyPr>
          <a:lstStyle/>
          <a:p>
            <a:r>
              <a:rPr kumimoji="1" lang="ja-JP" altLang="en-US" sz="1600" dirty="0"/>
              <a:t>研究応用にむけてディスカッション</a:t>
            </a:r>
          </a:p>
        </p:txBody>
      </p:sp>
      <p:sp>
        <p:nvSpPr>
          <p:cNvPr id="18" name="テキスト ボックス 17">
            <a:extLst>
              <a:ext uri="{FF2B5EF4-FFF2-40B4-BE49-F238E27FC236}">
                <a16:creationId xmlns:a16="http://schemas.microsoft.com/office/drawing/2014/main" id="{0D8B196B-DD74-45D5-86E2-87BF7ED71ED3}"/>
              </a:ext>
            </a:extLst>
          </p:cNvPr>
          <p:cNvSpPr txBox="1"/>
          <p:nvPr/>
        </p:nvSpPr>
        <p:spPr>
          <a:xfrm>
            <a:off x="119743" y="163286"/>
            <a:ext cx="2646878" cy="461665"/>
          </a:xfrm>
          <a:prstGeom prst="rect">
            <a:avLst/>
          </a:prstGeom>
          <a:noFill/>
        </p:spPr>
        <p:txBody>
          <a:bodyPr wrap="none" rtlCol="0">
            <a:spAutoFit/>
          </a:bodyPr>
          <a:lstStyle/>
          <a:p>
            <a:r>
              <a:rPr kumimoji="1" lang="ja-JP" altLang="en-US" sz="2400" dirty="0"/>
              <a:t>スケジュール概要</a:t>
            </a:r>
          </a:p>
        </p:txBody>
      </p:sp>
    </p:spTree>
    <p:extLst>
      <p:ext uri="{BB962C8B-B14F-4D97-AF65-F5344CB8AC3E}">
        <p14:creationId xmlns:p14="http://schemas.microsoft.com/office/powerpoint/2010/main" val="3670164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D4E7949-26F5-47A2-AB5A-B34FE2065BD1}"/>
              </a:ext>
            </a:extLst>
          </p:cNvPr>
          <p:cNvSpPr/>
          <p:nvPr/>
        </p:nvSpPr>
        <p:spPr>
          <a:xfrm>
            <a:off x="0" y="0"/>
            <a:ext cx="1904689" cy="523220"/>
          </a:xfrm>
          <a:prstGeom prst="rect">
            <a:avLst/>
          </a:prstGeom>
        </p:spPr>
        <p:txBody>
          <a:bodyPr wrap="none">
            <a:spAutoFit/>
          </a:bodyPr>
          <a:lstStyle/>
          <a:p>
            <a:r>
              <a:rPr lang="ja-JP" altLang="en-US" sz="2800" dirty="0">
                <a:latin typeface="ＭＳ Ｐゴシック" panose="020B0600070205080204" pitchFamily="50" charset="-128"/>
                <a:ea typeface="ＭＳ Ｐゴシック" panose="020B0600070205080204" pitchFamily="50" charset="-128"/>
              </a:rPr>
              <a:t>メモをとろう</a:t>
            </a:r>
          </a:p>
        </p:txBody>
      </p:sp>
      <p:sp>
        <p:nvSpPr>
          <p:cNvPr id="3" name="四角形: 角を丸くする 2">
            <a:extLst>
              <a:ext uri="{FF2B5EF4-FFF2-40B4-BE49-F238E27FC236}">
                <a16:creationId xmlns:a16="http://schemas.microsoft.com/office/drawing/2014/main" id="{2DA6254F-0462-4018-B049-DA6FFA9E7825}"/>
              </a:ext>
            </a:extLst>
          </p:cNvPr>
          <p:cNvSpPr/>
          <p:nvPr/>
        </p:nvSpPr>
        <p:spPr>
          <a:xfrm>
            <a:off x="138112" y="523221"/>
            <a:ext cx="8867775" cy="6144280"/>
          </a:xfrm>
          <a:prstGeom prst="roundRect">
            <a:avLst>
              <a:gd name="adj" fmla="val 4097"/>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t>ディスカッションのアイデアをメモし，まとめてみよう！</a:t>
            </a:r>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ja-JP" altLang="en-US" sz="1050" dirty="0"/>
          </a:p>
        </p:txBody>
      </p:sp>
    </p:spTree>
    <p:extLst>
      <p:ext uri="{BB962C8B-B14F-4D97-AF65-F5344CB8AC3E}">
        <p14:creationId xmlns:p14="http://schemas.microsoft.com/office/powerpoint/2010/main" val="1758907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D79132F-33C9-48F8-B0D9-A4C7439DB877}"/>
              </a:ext>
            </a:extLst>
          </p:cNvPr>
          <p:cNvSpPr txBox="1"/>
          <p:nvPr/>
        </p:nvSpPr>
        <p:spPr>
          <a:xfrm>
            <a:off x="3257824" y="3244334"/>
            <a:ext cx="3057247" cy="584775"/>
          </a:xfrm>
          <a:prstGeom prst="rect">
            <a:avLst/>
          </a:prstGeom>
          <a:noFill/>
        </p:spPr>
        <p:txBody>
          <a:bodyPr wrap="none" rtlCol="0">
            <a:spAutoFit/>
          </a:bodyPr>
          <a:lstStyle/>
          <a:p>
            <a:pPr algn="ctr"/>
            <a:r>
              <a:rPr kumimoji="1" lang="ja-JP" altLang="en-US" sz="3200" dirty="0"/>
              <a:t>心理学について</a:t>
            </a:r>
          </a:p>
        </p:txBody>
      </p:sp>
    </p:spTree>
    <p:extLst>
      <p:ext uri="{BB962C8B-B14F-4D97-AF65-F5344CB8AC3E}">
        <p14:creationId xmlns:p14="http://schemas.microsoft.com/office/powerpoint/2010/main" val="1079276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23728" y="1148844"/>
            <a:ext cx="273630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2400" dirty="0"/>
              <a:t>心理学</a:t>
            </a:r>
          </a:p>
        </p:txBody>
      </p:sp>
      <p:sp>
        <p:nvSpPr>
          <p:cNvPr id="5" name="テキスト ボックス 4"/>
          <p:cNvSpPr txBox="1"/>
          <p:nvPr/>
        </p:nvSpPr>
        <p:spPr>
          <a:xfrm>
            <a:off x="531001" y="3140969"/>
            <a:ext cx="273630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2400" dirty="0"/>
              <a:t>臨床心理学</a:t>
            </a:r>
          </a:p>
        </p:txBody>
      </p:sp>
      <p:sp>
        <p:nvSpPr>
          <p:cNvPr id="6" name="テキスト ボックス 5"/>
          <p:cNvSpPr txBox="1"/>
          <p:nvPr/>
        </p:nvSpPr>
        <p:spPr>
          <a:xfrm>
            <a:off x="4283968" y="3145684"/>
            <a:ext cx="3168352"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2400" dirty="0"/>
              <a:t>臨床じゃない心理学</a:t>
            </a:r>
          </a:p>
        </p:txBody>
      </p:sp>
      <p:sp>
        <p:nvSpPr>
          <p:cNvPr id="7" name="テキスト ボックス 6"/>
          <p:cNvSpPr txBox="1"/>
          <p:nvPr/>
        </p:nvSpPr>
        <p:spPr>
          <a:xfrm>
            <a:off x="2411760" y="4869160"/>
            <a:ext cx="3168352"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2400" dirty="0"/>
              <a:t>アンケート調査で</a:t>
            </a:r>
            <a:endParaRPr kumimoji="1" lang="en-US" altLang="ja-JP" sz="2400" dirty="0"/>
          </a:p>
          <a:p>
            <a:pPr algn="ctr"/>
            <a:r>
              <a:rPr lang="ja-JP" altLang="en-US" sz="2400" dirty="0"/>
              <a:t>行う心理学</a:t>
            </a:r>
            <a:endParaRPr kumimoji="1" lang="ja-JP" altLang="en-US" sz="2400" dirty="0"/>
          </a:p>
        </p:txBody>
      </p:sp>
      <p:sp>
        <p:nvSpPr>
          <p:cNvPr id="8" name="テキスト ボックス 7"/>
          <p:cNvSpPr txBox="1"/>
          <p:nvPr/>
        </p:nvSpPr>
        <p:spPr>
          <a:xfrm>
            <a:off x="5732512" y="4869160"/>
            <a:ext cx="3168352"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2400" dirty="0"/>
              <a:t>実験</a:t>
            </a:r>
            <a:endParaRPr lang="en-US" altLang="ja-JP" sz="2400" dirty="0"/>
          </a:p>
          <a:p>
            <a:pPr algn="ctr"/>
            <a:r>
              <a:rPr lang="ja-JP" altLang="en-US" sz="2400" dirty="0"/>
              <a:t>心理学</a:t>
            </a:r>
            <a:endParaRPr kumimoji="1" lang="ja-JP" altLang="en-US" sz="2400" dirty="0"/>
          </a:p>
        </p:txBody>
      </p:sp>
      <p:cxnSp>
        <p:nvCxnSpPr>
          <p:cNvPr id="10" name="カギ線コネクタ 9"/>
          <p:cNvCxnSpPr>
            <a:stCxn id="4" idx="2"/>
            <a:endCxn id="5" idx="0"/>
          </p:cNvCxnSpPr>
          <p:nvPr/>
        </p:nvCxnSpPr>
        <p:spPr>
          <a:xfrm rot="5400000">
            <a:off x="1930287" y="1579376"/>
            <a:ext cx="1530460" cy="1592727"/>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カギ線コネクタ 11"/>
          <p:cNvCxnSpPr>
            <a:stCxn id="4" idx="2"/>
            <a:endCxn id="6" idx="0"/>
          </p:cNvCxnSpPr>
          <p:nvPr/>
        </p:nvCxnSpPr>
        <p:spPr>
          <a:xfrm rot="16200000" flipH="1">
            <a:off x="3912425" y="1189964"/>
            <a:ext cx="1535175" cy="237626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カギ線コネクタ 13"/>
          <p:cNvCxnSpPr>
            <a:stCxn id="6" idx="2"/>
            <a:endCxn id="7" idx="0"/>
          </p:cNvCxnSpPr>
          <p:nvPr/>
        </p:nvCxnSpPr>
        <p:spPr>
          <a:xfrm rot="5400000">
            <a:off x="4301135" y="3302150"/>
            <a:ext cx="1261811" cy="187220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カギ線コネクタ 15"/>
          <p:cNvCxnSpPr>
            <a:stCxn id="6" idx="2"/>
            <a:endCxn id="8" idx="0"/>
          </p:cNvCxnSpPr>
          <p:nvPr/>
        </p:nvCxnSpPr>
        <p:spPr>
          <a:xfrm rot="16200000" flipH="1">
            <a:off x="5961511" y="3513982"/>
            <a:ext cx="1261811" cy="144854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円/楕円 16"/>
          <p:cNvSpPr/>
          <p:nvPr/>
        </p:nvSpPr>
        <p:spPr>
          <a:xfrm>
            <a:off x="6444208" y="4365104"/>
            <a:ext cx="1872208" cy="18722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07504" y="116632"/>
            <a:ext cx="3057247" cy="523220"/>
          </a:xfrm>
          <a:prstGeom prst="rect">
            <a:avLst/>
          </a:prstGeom>
          <a:noFill/>
        </p:spPr>
        <p:txBody>
          <a:bodyPr wrap="none" rtlCol="0">
            <a:spAutoFit/>
          </a:bodyPr>
          <a:lstStyle/>
          <a:p>
            <a:r>
              <a:rPr kumimoji="1" lang="ja-JP" altLang="en-US" sz="2800" dirty="0"/>
              <a:t>心理学分野の概要</a:t>
            </a:r>
          </a:p>
        </p:txBody>
      </p:sp>
    </p:spTree>
    <p:extLst>
      <p:ext uri="{BB962C8B-B14F-4D97-AF65-F5344CB8AC3E}">
        <p14:creationId xmlns:p14="http://schemas.microsoft.com/office/powerpoint/2010/main" val="383317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22" presetClass="entr" presetSubtype="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par>
                                <p:cTn id="25" presetID="22" presetClass="entr" presetSubtype="1"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id="{0E7BB91D-BE34-442F-AA61-DACB36B919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33375"/>
            <a:ext cx="9239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5">
            <a:extLst>
              <a:ext uri="{FF2B5EF4-FFF2-40B4-BE49-F238E27FC236}">
                <a16:creationId xmlns:a16="http://schemas.microsoft.com/office/drawing/2014/main" id="{3F2CCDEC-EA8E-407C-B4ED-F894B78856CA}"/>
              </a:ext>
            </a:extLst>
          </p:cNvPr>
          <p:cNvSpPr txBox="1">
            <a:spLocks noChangeArrowheads="1"/>
          </p:cNvSpPr>
          <p:nvPr/>
        </p:nvSpPr>
        <p:spPr bwMode="auto">
          <a:xfrm>
            <a:off x="2051050" y="476250"/>
            <a:ext cx="5213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600" b="0">
                <a:ea typeface="HGP創英角ｺﾞｼｯｸUB" panose="020B0900000000000000" pitchFamily="50" charset="-128"/>
              </a:rPr>
              <a:t>生理心理学／精神生理学</a:t>
            </a:r>
          </a:p>
        </p:txBody>
      </p:sp>
      <p:sp>
        <p:nvSpPr>
          <p:cNvPr id="46088" name="Text Box 8">
            <a:extLst>
              <a:ext uri="{FF2B5EF4-FFF2-40B4-BE49-F238E27FC236}">
                <a16:creationId xmlns:a16="http://schemas.microsoft.com/office/drawing/2014/main" id="{7AC8DB4E-229D-4599-B13D-6C39180850AB}"/>
              </a:ext>
            </a:extLst>
          </p:cNvPr>
          <p:cNvSpPr txBox="1">
            <a:spLocks noChangeArrowheads="1"/>
          </p:cNvSpPr>
          <p:nvPr/>
        </p:nvSpPr>
        <p:spPr bwMode="auto">
          <a:xfrm>
            <a:off x="1447800" y="2997200"/>
            <a:ext cx="2012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200" b="0">
                <a:latin typeface="HGP創英角ｺﾞｼｯｸUB" panose="020B0900000000000000" pitchFamily="50" charset="-128"/>
                <a:ea typeface="HGP創英角ｺﾞｼｯｸUB" panose="020B0900000000000000" pitchFamily="50" charset="-128"/>
              </a:rPr>
              <a:t>・背景脳波</a:t>
            </a:r>
          </a:p>
        </p:txBody>
      </p:sp>
      <p:sp>
        <p:nvSpPr>
          <p:cNvPr id="46089" name="Text Box 9">
            <a:extLst>
              <a:ext uri="{FF2B5EF4-FFF2-40B4-BE49-F238E27FC236}">
                <a16:creationId xmlns:a16="http://schemas.microsoft.com/office/drawing/2014/main" id="{952CC4D1-8B09-4C28-9C88-EA2F8EA0C0B2}"/>
              </a:ext>
            </a:extLst>
          </p:cNvPr>
          <p:cNvSpPr txBox="1">
            <a:spLocks noChangeArrowheads="1"/>
          </p:cNvSpPr>
          <p:nvPr/>
        </p:nvSpPr>
        <p:spPr bwMode="auto">
          <a:xfrm>
            <a:off x="1447800" y="3643313"/>
            <a:ext cx="28257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200" b="0">
                <a:latin typeface="HGP創英角ｺﾞｼｯｸUB" panose="020B0900000000000000" pitchFamily="50" charset="-128"/>
                <a:ea typeface="HGP創英角ｺﾞｼｯｸUB" panose="020B0900000000000000" pitchFamily="50" charset="-128"/>
              </a:rPr>
              <a:t>・事象関連電位</a:t>
            </a:r>
          </a:p>
        </p:txBody>
      </p:sp>
      <p:sp>
        <p:nvSpPr>
          <p:cNvPr id="46090" name="Text Box 10">
            <a:extLst>
              <a:ext uri="{FF2B5EF4-FFF2-40B4-BE49-F238E27FC236}">
                <a16:creationId xmlns:a16="http://schemas.microsoft.com/office/drawing/2014/main" id="{9E51619A-C437-42E9-BB1F-F333D2CC2027}"/>
              </a:ext>
            </a:extLst>
          </p:cNvPr>
          <p:cNvSpPr txBox="1">
            <a:spLocks noChangeArrowheads="1"/>
          </p:cNvSpPr>
          <p:nvPr/>
        </p:nvSpPr>
        <p:spPr bwMode="auto">
          <a:xfrm>
            <a:off x="1447800" y="4267200"/>
            <a:ext cx="11509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200" b="0">
                <a:latin typeface="HGP創英角ｺﾞｼｯｸUB" panose="020B0900000000000000" pitchFamily="50" charset="-128"/>
                <a:ea typeface="HGP創英角ｺﾞｼｯｸUB" panose="020B0900000000000000" pitchFamily="50" charset="-128"/>
              </a:rPr>
              <a:t>・</a:t>
            </a:r>
            <a:r>
              <a:rPr lang="en-US" altLang="ja-JP" sz="3200" b="0">
                <a:latin typeface="HGP創英角ｺﾞｼｯｸUB" panose="020B0900000000000000" pitchFamily="50" charset="-128"/>
                <a:ea typeface="HGP創英角ｺﾞｼｯｸUB" panose="020B0900000000000000" pitchFamily="50" charset="-128"/>
              </a:rPr>
              <a:t>fMRI</a:t>
            </a:r>
          </a:p>
        </p:txBody>
      </p:sp>
      <p:sp>
        <p:nvSpPr>
          <p:cNvPr id="46091" name="Text Box 11">
            <a:extLst>
              <a:ext uri="{FF2B5EF4-FFF2-40B4-BE49-F238E27FC236}">
                <a16:creationId xmlns:a16="http://schemas.microsoft.com/office/drawing/2014/main" id="{69868E9D-1D8B-496E-8213-2469B69D15D4}"/>
              </a:ext>
            </a:extLst>
          </p:cNvPr>
          <p:cNvSpPr txBox="1">
            <a:spLocks noChangeArrowheads="1"/>
          </p:cNvSpPr>
          <p:nvPr/>
        </p:nvSpPr>
        <p:spPr bwMode="auto">
          <a:xfrm>
            <a:off x="1447800" y="4914900"/>
            <a:ext cx="12223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200" b="0">
                <a:latin typeface="HGP創英角ｺﾞｼｯｸUB" panose="020B0900000000000000" pitchFamily="50" charset="-128"/>
                <a:ea typeface="HGP創英角ｺﾞｼｯｸUB" panose="020B0900000000000000" pitchFamily="50" charset="-128"/>
              </a:rPr>
              <a:t>・</a:t>
            </a:r>
            <a:r>
              <a:rPr lang="en-US" altLang="ja-JP" sz="3200" b="0">
                <a:latin typeface="HGP創英角ｺﾞｼｯｸUB" panose="020B0900000000000000" pitchFamily="50" charset="-128"/>
                <a:ea typeface="HGP創英角ｺﾞｼｯｸUB" panose="020B0900000000000000" pitchFamily="50" charset="-128"/>
              </a:rPr>
              <a:t>NIRS</a:t>
            </a:r>
          </a:p>
        </p:txBody>
      </p:sp>
      <p:sp>
        <p:nvSpPr>
          <p:cNvPr id="46092" name="Text Box 12">
            <a:extLst>
              <a:ext uri="{FF2B5EF4-FFF2-40B4-BE49-F238E27FC236}">
                <a16:creationId xmlns:a16="http://schemas.microsoft.com/office/drawing/2014/main" id="{E9068DF8-A862-4116-ADBA-BECBBEB444EF}"/>
              </a:ext>
            </a:extLst>
          </p:cNvPr>
          <p:cNvSpPr txBox="1">
            <a:spLocks noChangeArrowheads="1"/>
          </p:cNvSpPr>
          <p:nvPr/>
        </p:nvSpPr>
        <p:spPr bwMode="auto">
          <a:xfrm>
            <a:off x="1447800" y="5562600"/>
            <a:ext cx="1171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200" b="0">
                <a:latin typeface="HGP創英角ｺﾞｼｯｸUB" panose="020B0900000000000000" pitchFamily="50" charset="-128"/>
                <a:ea typeface="HGP創英角ｺﾞｼｯｸUB" panose="020B0900000000000000" pitchFamily="50" charset="-128"/>
              </a:rPr>
              <a:t>・</a:t>
            </a:r>
            <a:r>
              <a:rPr lang="en-US" altLang="ja-JP" sz="3200" b="0">
                <a:latin typeface="HGP創英角ｺﾞｼｯｸUB" panose="020B0900000000000000" pitchFamily="50" charset="-128"/>
                <a:ea typeface="HGP創英角ｺﾞｼｯｸUB" panose="020B0900000000000000" pitchFamily="50" charset="-128"/>
              </a:rPr>
              <a:t>MEG</a:t>
            </a:r>
          </a:p>
        </p:txBody>
      </p:sp>
      <p:sp>
        <p:nvSpPr>
          <p:cNvPr id="46093" name="Text Box 13">
            <a:extLst>
              <a:ext uri="{FF2B5EF4-FFF2-40B4-BE49-F238E27FC236}">
                <a16:creationId xmlns:a16="http://schemas.microsoft.com/office/drawing/2014/main" id="{5220E96C-4BFD-4802-B153-43B2B2884D4A}"/>
              </a:ext>
            </a:extLst>
          </p:cNvPr>
          <p:cNvSpPr txBox="1">
            <a:spLocks noChangeArrowheads="1"/>
          </p:cNvSpPr>
          <p:nvPr/>
        </p:nvSpPr>
        <p:spPr bwMode="auto">
          <a:xfrm>
            <a:off x="5872163" y="2997200"/>
            <a:ext cx="1606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200" b="0">
                <a:latin typeface="HGP創英角ｺﾞｼｯｸUB" panose="020B0900000000000000" pitchFamily="50" charset="-128"/>
                <a:ea typeface="HGP創英角ｺﾞｼｯｸUB" panose="020B0900000000000000" pitchFamily="50" charset="-128"/>
              </a:rPr>
              <a:t>・心電図</a:t>
            </a:r>
          </a:p>
        </p:txBody>
      </p:sp>
      <p:sp>
        <p:nvSpPr>
          <p:cNvPr id="46094" name="Text Box 14">
            <a:extLst>
              <a:ext uri="{FF2B5EF4-FFF2-40B4-BE49-F238E27FC236}">
                <a16:creationId xmlns:a16="http://schemas.microsoft.com/office/drawing/2014/main" id="{01032AAC-2915-4137-8F23-4A91156E1BE5}"/>
              </a:ext>
            </a:extLst>
          </p:cNvPr>
          <p:cNvSpPr txBox="1">
            <a:spLocks noChangeArrowheads="1"/>
          </p:cNvSpPr>
          <p:nvPr/>
        </p:nvSpPr>
        <p:spPr bwMode="auto">
          <a:xfrm>
            <a:off x="5872163" y="3643313"/>
            <a:ext cx="1200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200" b="0">
                <a:latin typeface="HGP創英角ｺﾞｼｯｸUB" panose="020B0900000000000000" pitchFamily="50" charset="-128"/>
                <a:ea typeface="HGP創英角ｺﾞｼｯｸUB" panose="020B0900000000000000" pitchFamily="50" charset="-128"/>
              </a:rPr>
              <a:t>・脈波</a:t>
            </a:r>
          </a:p>
        </p:txBody>
      </p:sp>
      <p:sp>
        <p:nvSpPr>
          <p:cNvPr id="46095" name="Text Box 15">
            <a:extLst>
              <a:ext uri="{FF2B5EF4-FFF2-40B4-BE49-F238E27FC236}">
                <a16:creationId xmlns:a16="http://schemas.microsoft.com/office/drawing/2014/main" id="{363EDC68-CFDF-4A75-ABB2-0E767DF20508}"/>
              </a:ext>
            </a:extLst>
          </p:cNvPr>
          <p:cNvSpPr txBox="1">
            <a:spLocks noChangeArrowheads="1"/>
          </p:cNvSpPr>
          <p:nvPr/>
        </p:nvSpPr>
        <p:spPr bwMode="auto">
          <a:xfrm>
            <a:off x="5872163" y="4291013"/>
            <a:ext cx="1200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200" b="0">
                <a:latin typeface="HGP創英角ｺﾞｼｯｸUB" panose="020B0900000000000000" pitchFamily="50" charset="-128"/>
                <a:ea typeface="HGP創英角ｺﾞｼｯｸUB" panose="020B0900000000000000" pitchFamily="50" charset="-128"/>
              </a:rPr>
              <a:t>・呼吸</a:t>
            </a:r>
          </a:p>
        </p:txBody>
      </p:sp>
      <p:sp>
        <p:nvSpPr>
          <p:cNvPr id="46096" name="Text Box 16">
            <a:extLst>
              <a:ext uri="{FF2B5EF4-FFF2-40B4-BE49-F238E27FC236}">
                <a16:creationId xmlns:a16="http://schemas.microsoft.com/office/drawing/2014/main" id="{3C88EC20-A0B5-419A-86EC-6F9FA069B262}"/>
              </a:ext>
            </a:extLst>
          </p:cNvPr>
          <p:cNvSpPr txBox="1">
            <a:spLocks noChangeArrowheads="1"/>
          </p:cNvSpPr>
          <p:nvPr/>
        </p:nvSpPr>
        <p:spPr bwMode="auto">
          <a:xfrm>
            <a:off x="5872163" y="4938713"/>
            <a:ext cx="20129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200" b="0">
                <a:latin typeface="HGP創英角ｺﾞｼｯｸUB" panose="020B0900000000000000" pitchFamily="50" charset="-128"/>
                <a:ea typeface="HGP創英角ｺﾞｼｯｸUB" panose="020B0900000000000000" pitchFamily="50" charset="-128"/>
              </a:rPr>
              <a:t>・皮膚電位</a:t>
            </a:r>
          </a:p>
        </p:txBody>
      </p:sp>
      <p:sp>
        <p:nvSpPr>
          <p:cNvPr id="46097" name="Text Box 17">
            <a:extLst>
              <a:ext uri="{FF2B5EF4-FFF2-40B4-BE49-F238E27FC236}">
                <a16:creationId xmlns:a16="http://schemas.microsoft.com/office/drawing/2014/main" id="{EFCB866D-46BD-4246-8193-70E28CE3051D}"/>
              </a:ext>
            </a:extLst>
          </p:cNvPr>
          <p:cNvSpPr txBox="1">
            <a:spLocks noChangeArrowheads="1"/>
          </p:cNvSpPr>
          <p:nvPr/>
        </p:nvSpPr>
        <p:spPr bwMode="auto">
          <a:xfrm>
            <a:off x="5872163" y="5586413"/>
            <a:ext cx="1200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200" b="0">
                <a:latin typeface="HGP創英角ｺﾞｼｯｸUB" panose="020B0900000000000000" pitchFamily="50" charset="-128"/>
                <a:ea typeface="HGP創英角ｺﾞｼｯｸUB" panose="020B0900000000000000" pitchFamily="50" charset="-128"/>
              </a:rPr>
              <a:t>・血圧</a:t>
            </a:r>
          </a:p>
        </p:txBody>
      </p:sp>
      <p:grpSp>
        <p:nvGrpSpPr>
          <p:cNvPr id="2" name="Group 20">
            <a:extLst>
              <a:ext uri="{FF2B5EF4-FFF2-40B4-BE49-F238E27FC236}">
                <a16:creationId xmlns:a16="http://schemas.microsoft.com/office/drawing/2014/main" id="{EDB55790-00D4-46C5-BE91-26B76F1AB249}"/>
              </a:ext>
            </a:extLst>
          </p:cNvPr>
          <p:cNvGrpSpPr>
            <a:grpSpLocks/>
          </p:cNvGrpSpPr>
          <p:nvPr/>
        </p:nvGrpSpPr>
        <p:grpSpPr bwMode="auto">
          <a:xfrm>
            <a:off x="900113" y="1117600"/>
            <a:ext cx="7286625" cy="1460500"/>
            <a:chOff x="567" y="704"/>
            <a:chExt cx="4590" cy="920"/>
          </a:xfrm>
        </p:grpSpPr>
        <p:sp>
          <p:nvSpPr>
            <p:cNvPr id="5136" name="Text Box 6">
              <a:extLst>
                <a:ext uri="{FF2B5EF4-FFF2-40B4-BE49-F238E27FC236}">
                  <a16:creationId xmlns:a16="http://schemas.microsoft.com/office/drawing/2014/main" id="{15F4C373-F9E8-472B-B5EE-A0E0545510B1}"/>
                </a:ext>
              </a:extLst>
            </p:cNvPr>
            <p:cNvSpPr txBox="1">
              <a:spLocks noChangeArrowheads="1"/>
            </p:cNvSpPr>
            <p:nvPr/>
          </p:nvSpPr>
          <p:spPr bwMode="auto">
            <a:xfrm>
              <a:off x="567" y="1253"/>
              <a:ext cx="1914" cy="371"/>
            </a:xfrm>
            <a:prstGeom prst="rect">
              <a:avLst/>
            </a:prstGeom>
            <a:noFill/>
            <a:ln w="9525">
              <a:solidFill>
                <a:schemeClr val="bg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200" b="0" dirty="0">
                  <a:ea typeface="HGP創英角ｺﾞｼｯｸUB" panose="020B0900000000000000" pitchFamily="50" charset="-128"/>
                </a:rPr>
                <a:t>中枢神経系指標</a:t>
              </a:r>
            </a:p>
          </p:txBody>
        </p:sp>
        <p:sp>
          <p:nvSpPr>
            <p:cNvPr id="5137" name="Text Box 7">
              <a:extLst>
                <a:ext uri="{FF2B5EF4-FFF2-40B4-BE49-F238E27FC236}">
                  <a16:creationId xmlns:a16="http://schemas.microsoft.com/office/drawing/2014/main" id="{9A516C74-6210-4B86-A9BC-B08CA6E79C26}"/>
                </a:ext>
              </a:extLst>
            </p:cNvPr>
            <p:cNvSpPr txBox="1">
              <a:spLocks noChangeArrowheads="1"/>
            </p:cNvSpPr>
            <p:nvPr/>
          </p:nvSpPr>
          <p:spPr bwMode="auto">
            <a:xfrm>
              <a:off x="3243" y="1253"/>
              <a:ext cx="1914" cy="371"/>
            </a:xfrm>
            <a:prstGeom prst="rect">
              <a:avLst/>
            </a:prstGeom>
            <a:noFill/>
            <a:ln w="9525">
              <a:solidFill>
                <a:schemeClr val="bg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200" b="0">
                  <a:ea typeface="HGP創英角ｺﾞｼｯｸUB" panose="020B0900000000000000" pitchFamily="50" charset="-128"/>
                </a:rPr>
                <a:t>自律神経系指標</a:t>
              </a:r>
            </a:p>
          </p:txBody>
        </p:sp>
        <p:cxnSp>
          <p:nvCxnSpPr>
            <p:cNvPr id="5138" name="AutoShape 18">
              <a:extLst>
                <a:ext uri="{FF2B5EF4-FFF2-40B4-BE49-F238E27FC236}">
                  <a16:creationId xmlns:a16="http://schemas.microsoft.com/office/drawing/2014/main" id="{9689B0B0-0493-43FA-A805-24FC5B66C121}"/>
                </a:ext>
              </a:extLst>
            </p:cNvPr>
            <p:cNvCxnSpPr>
              <a:cxnSpLocks noChangeShapeType="1"/>
              <a:stCxn id="46085" idx="2"/>
              <a:endCxn id="5136" idx="0"/>
            </p:cNvCxnSpPr>
            <p:nvPr/>
          </p:nvCxnSpPr>
          <p:spPr bwMode="auto">
            <a:xfrm rot="5400000">
              <a:off x="1954" y="274"/>
              <a:ext cx="549" cy="1410"/>
            </a:xfrm>
            <a:prstGeom prst="curvedConnector3">
              <a:avLst>
                <a:gd name="adj1" fmla="val 49907"/>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5139" name="AutoShape 19">
              <a:extLst>
                <a:ext uri="{FF2B5EF4-FFF2-40B4-BE49-F238E27FC236}">
                  <a16:creationId xmlns:a16="http://schemas.microsoft.com/office/drawing/2014/main" id="{E39B9242-92D6-4B44-8955-E2E5F3DABE1C}"/>
                </a:ext>
              </a:extLst>
            </p:cNvPr>
            <p:cNvCxnSpPr>
              <a:cxnSpLocks noChangeShapeType="1"/>
              <a:stCxn id="46085" idx="2"/>
              <a:endCxn id="5137" idx="0"/>
            </p:cNvCxnSpPr>
            <p:nvPr/>
          </p:nvCxnSpPr>
          <p:spPr bwMode="auto">
            <a:xfrm rot="16200000" flipH="1">
              <a:off x="3292" y="346"/>
              <a:ext cx="549" cy="1266"/>
            </a:xfrm>
            <a:prstGeom prst="curvedConnector3">
              <a:avLst>
                <a:gd name="adj1" fmla="val 49907"/>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cxnSp>
      </p:grpSp>
      <p:sp>
        <p:nvSpPr>
          <p:cNvPr id="46101" name="Oval 21">
            <a:extLst>
              <a:ext uri="{FF2B5EF4-FFF2-40B4-BE49-F238E27FC236}">
                <a16:creationId xmlns:a16="http://schemas.microsoft.com/office/drawing/2014/main" id="{822A524B-056A-45D9-8A8B-48B3EF8CBE90}"/>
              </a:ext>
            </a:extLst>
          </p:cNvPr>
          <p:cNvSpPr>
            <a:spLocks noChangeArrowheads="1"/>
          </p:cNvSpPr>
          <p:nvPr/>
        </p:nvSpPr>
        <p:spPr bwMode="auto">
          <a:xfrm>
            <a:off x="5380038" y="1611313"/>
            <a:ext cx="2447925" cy="489585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dissolve">
                                      <p:cBhvr>
                                        <p:cTn id="7" dur="500"/>
                                        <p:tgtEl>
                                          <p:spTgt spid="460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6088"/>
                                        </p:tgtEl>
                                        <p:attrNameLst>
                                          <p:attrName>style.visibility</p:attrName>
                                        </p:attrNameLst>
                                      </p:cBhvr>
                                      <p:to>
                                        <p:strVal val="visible"/>
                                      </p:to>
                                    </p:set>
                                    <p:animEffect transition="in" filter="dissolve">
                                      <p:cBhvr>
                                        <p:cTn id="17" dur="500"/>
                                        <p:tgtEl>
                                          <p:spTgt spid="460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6089"/>
                                        </p:tgtEl>
                                        <p:attrNameLst>
                                          <p:attrName>style.visibility</p:attrName>
                                        </p:attrNameLst>
                                      </p:cBhvr>
                                      <p:to>
                                        <p:strVal val="visible"/>
                                      </p:to>
                                    </p:set>
                                    <p:animEffect transition="in" filter="dissolve">
                                      <p:cBhvr>
                                        <p:cTn id="22" dur="500"/>
                                        <p:tgtEl>
                                          <p:spTgt spid="4608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6090"/>
                                        </p:tgtEl>
                                        <p:attrNameLst>
                                          <p:attrName>style.visibility</p:attrName>
                                        </p:attrNameLst>
                                      </p:cBhvr>
                                      <p:to>
                                        <p:strVal val="visible"/>
                                      </p:to>
                                    </p:set>
                                    <p:animEffect transition="in" filter="dissolve">
                                      <p:cBhvr>
                                        <p:cTn id="27" dur="500"/>
                                        <p:tgtEl>
                                          <p:spTgt spid="4609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6091"/>
                                        </p:tgtEl>
                                        <p:attrNameLst>
                                          <p:attrName>style.visibility</p:attrName>
                                        </p:attrNameLst>
                                      </p:cBhvr>
                                      <p:to>
                                        <p:strVal val="visible"/>
                                      </p:to>
                                    </p:set>
                                    <p:animEffect transition="in" filter="dissolve">
                                      <p:cBhvr>
                                        <p:cTn id="32" dur="500"/>
                                        <p:tgtEl>
                                          <p:spTgt spid="4609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6092"/>
                                        </p:tgtEl>
                                        <p:attrNameLst>
                                          <p:attrName>style.visibility</p:attrName>
                                        </p:attrNameLst>
                                      </p:cBhvr>
                                      <p:to>
                                        <p:strVal val="visible"/>
                                      </p:to>
                                    </p:set>
                                    <p:animEffect transition="in" filter="dissolve">
                                      <p:cBhvr>
                                        <p:cTn id="37" dur="500"/>
                                        <p:tgtEl>
                                          <p:spTgt spid="4609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6093"/>
                                        </p:tgtEl>
                                        <p:attrNameLst>
                                          <p:attrName>style.visibility</p:attrName>
                                        </p:attrNameLst>
                                      </p:cBhvr>
                                      <p:to>
                                        <p:strVal val="visible"/>
                                      </p:to>
                                    </p:set>
                                    <p:animEffect transition="in" filter="dissolve">
                                      <p:cBhvr>
                                        <p:cTn id="42" dur="500"/>
                                        <p:tgtEl>
                                          <p:spTgt spid="4609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6094"/>
                                        </p:tgtEl>
                                        <p:attrNameLst>
                                          <p:attrName>style.visibility</p:attrName>
                                        </p:attrNameLst>
                                      </p:cBhvr>
                                      <p:to>
                                        <p:strVal val="visible"/>
                                      </p:to>
                                    </p:set>
                                    <p:animEffect transition="in" filter="dissolve">
                                      <p:cBhvr>
                                        <p:cTn id="47" dur="500"/>
                                        <p:tgtEl>
                                          <p:spTgt spid="4609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6095"/>
                                        </p:tgtEl>
                                        <p:attrNameLst>
                                          <p:attrName>style.visibility</p:attrName>
                                        </p:attrNameLst>
                                      </p:cBhvr>
                                      <p:to>
                                        <p:strVal val="visible"/>
                                      </p:to>
                                    </p:set>
                                    <p:animEffect transition="in" filter="dissolve">
                                      <p:cBhvr>
                                        <p:cTn id="52" dur="500"/>
                                        <p:tgtEl>
                                          <p:spTgt spid="4609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46096"/>
                                        </p:tgtEl>
                                        <p:attrNameLst>
                                          <p:attrName>style.visibility</p:attrName>
                                        </p:attrNameLst>
                                      </p:cBhvr>
                                      <p:to>
                                        <p:strVal val="visible"/>
                                      </p:to>
                                    </p:set>
                                    <p:animEffect transition="in" filter="dissolve">
                                      <p:cBhvr>
                                        <p:cTn id="57" dur="500"/>
                                        <p:tgtEl>
                                          <p:spTgt spid="4609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46097"/>
                                        </p:tgtEl>
                                        <p:attrNameLst>
                                          <p:attrName>style.visibility</p:attrName>
                                        </p:attrNameLst>
                                      </p:cBhvr>
                                      <p:to>
                                        <p:strVal val="visible"/>
                                      </p:to>
                                    </p:set>
                                    <p:animEffect transition="in" filter="dissolve">
                                      <p:cBhvr>
                                        <p:cTn id="62" dur="500"/>
                                        <p:tgtEl>
                                          <p:spTgt spid="4609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4" presetClass="entr" presetSubtype="0" accel="100000" fill="hold" grpId="0" nodeType="clickEffect">
                                  <p:stCondLst>
                                    <p:cond delay="0"/>
                                  </p:stCondLst>
                                  <p:childTnLst>
                                    <p:set>
                                      <p:cBhvr>
                                        <p:cTn id="66" dur="1" fill="hold">
                                          <p:stCondLst>
                                            <p:cond delay="0"/>
                                          </p:stCondLst>
                                        </p:cTn>
                                        <p:tgtEl>
                                          <p:spTgt spid="46101"/>
                                        </p:tgtEl>
                                        <p:attrNameLst>
                                          <p:attrName>style.visibility</p:attrName>
                                        </p:attrNameLst>
                                      </p:cBhvr>
                                      <p:to>
                                        <p:strVal val="visible"/>
                                      </p:to>
                                    </p:set>
                                    <p:anim calcmode="lin" valueType="num">
                                      <p:cBhvr>
                                        <p:cTn id="67" dur="500" fill="hold"/>
                                        <p:tgtEl>
                                          <p:spTgt spid="46101"/>
                                        </p:tgtEl>
                                        <p:attrNameLst>
                                          <p:attrName>ppt_w</p:attrName>
                                        </p:attrNameLst>
                                      </p:cBhvr>
                                      <p:tavLst>
                                        <p:tav tm="0">
                                          <p:val>
                                            <p:strVal val="#ppt_w*0.05"/>
                                          </p:val>
                                        </p:tav>
                                        <p:tav tm="100000">
                                          <p:val>
                                            <p:strVal val="#ppt_w"/>
                                          </p:val>
                                        </p:tav>
                                      </p:tavLst>
                                    </p:anim>
                                    <p:anim calcmode="lin" valueType="num">
                                      <p:cBhvr>
                                        <p:cTn id="68" dur="500" fill="hold"/>
                                        <p:tgtEl>
                                          <p:spTgt spid="46101"/>
                                        </p:tgtEl>
                                        <p:attrNameLst>
                                          <p:attrName>ppt_h</p:attrName>
                                        </p:attrNameLst>
                                      </p:cBhvr>
                                      <p:tavLst>
                                        <p:tav tm="0">
                                          <p:val>
                                            <p:strVal val="#ppt_h"/>
                                          </p:val>
                                        </p:tav>
                                        <p:tav tm="100000">
                                          <p:val>
                                            <p:strVal val="#ppt_h"/>
                                          </p:val>
                                        </p:tav>
                                      </p:tavLst>
                                    </p:anim>
                                    <p:anim calcmode="lin" valueType="num">
                                      <p:cBhvr>
                                        <p:cTn id="69" dur="500" fill="hold"/>
                                        <p:tgtEl>
                                          <p:spTgt spid="46101"/>
                                        </p:tgtEl>
                                        <p:attrNameLst>
                                          <p:attrName>ppt_x</p:attrName>
                                        </p:attrNameLst>
                                      </p:cBhvr>
                                      <p:tavLst>
                                        <p:tav tm="0">
                                          <p:val>
                                            <p:strVal val="#ppt_x-.2"/>
                                          </p:val>
                                        </p:tav>
                                        <p:tav tm="100000">
                                          <p:val>
                                            <p:strVal val="#ppt_x"/>
                                          </p:val>
                                        </p:tav>
                                      </p:tavLst>
                                    </p:anim>
                                    <p:anim calcmode="lin" valueType="num">
                                      <p:cBhvr>
                                        <p:cTn id="70" dur="500" fill="hold"/>
                                        <p:tgtEl>
                                          <p:spTgt spid="46101"/>
                                        </p:tgtEl>
                                        <p:attrNameLst>
                                          <p:attrName>ppt_y</p:attrName>
                                        </p:attrNameLst>
                                      </p:cBhvr>
                                      <p:tavLst>
                                        <p:tav tm="0">
                                          <p:val>
                                            <p:strVal val="#ppt_y"/>
                                          </p:val>
                                        </p:tav>
                                        <p:tav tm="100000">
                                          <p:val>
                                            <p:strVal val="#ppt_y"/>
                                          </p:val>
                                        </p:tav>
                                      </p:tavLst>
                                    </p:anim>
                                    <p:animEffect transition="in" filter="fade">
                                      <p:cBhvr>
                                        <p:cTn id="71" dur="500"/>
                                        <p:tgtEl>
                                          <p:spTgt spid="46101"/>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6" presetClass="emph" presetSubtype="0" fill="hold" grpId="1" nodeType="clickEffect">
                                  <p:stCondLst>
                                    <p:cond delay="0"/>
                                  </p:stCondLst>
                                  <p:childTnLst>
                                    <p:animEffect transition="out" filter="fade">
                                      <p:cBhvr>
                                        <p:cTn id="75" dur="500" tmFilter="0, 0; .2, .5; .8, .5; 1, 0"/>
                                        <p:tgtEl>
                                          <p:spTgt spid="46101"/>
                                        </p:tgtEl>
                                      </p:cBhvr>
                                    </p:animEffect>
                                    <p:animScale>
                                      <p:cBhvr>
                                        <p:cTn id="76" dur="250" autoRev="1" fill="hold"/>
                                        <p:tgtEl>
                                          <p:spTgt spid="4610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P spid="46088" grpId="0"/>
      <p:bldP spid="46089" grpId="0"/>
      <p:bldP spid="46090" grpId="0"/>
      <p:bldP spid="46091" grpId="0"/>
      <p:bldP spid="46092" grpId="0"/>
      <p:bldP spid="46093" grpId="0"/>
      <p:bldP spid="46094" grpId="0"/>
      <p:bldP spid="46095" grpId="0"/>
      <p:bldP spid="46096" grpId="0"/>
      <p:bldP spid="46097" grpId="0"/>
      <p:bldP spid="46101" grpId="0" animBg="1"/>
      <p:bldP spid="4610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a:extLst>
              <a:ext uri="{FF2B5EF4-FFF2-40B4-BE49-F238E27FC236}">
                <a16:creationId xmlns:a16="http://schemas.microsoft.com/office/drawing/2014/main" id="{EB2A8DCB-05C0-4277-85F4-6ACC48C5CD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908050"/>
            <a:ext cx="7848600"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3">
            <a:extLst>
              <a:ext uri="{FF2B5EF4-FFF2-40B4-BE49-F238E27FC236}">
                <a16:creationId xmlns:a16="http://schemas.microsoft.com/office/drawing/2014/main" id="{310D4866-22B4-4CDC-AB56-A7F528BB0392}"/>
              </a:ext>
            </a:extLst>
          </p:cNvPr>
          <p:cNvSpPr txBox="1">
            <a:spLocks noChangeArrowheads="1"/>
          </p:cNvSpPr>
          <p:nvPr/>
        </p:nvSpPr>
        <p:spPr bwMode="auto">
          <a:xfrm>
            <a:off x="179388" y="188913"/>
            <a:ext cx="49391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200" b="0" dirty="0">
                <a:latin typeface="HGP創英角ｺﾞｼｯｸUB" panose="020B0900000000000000" pitchFamily="50" charset="-128"/>
                <a:ea typeface="HGP創英角ｺﾞｼｯｸUB" panose="020B0900000000000000" pitchFamily="50" charset="-128"/>
              </a:rPr>
              <a:t>生理反応を測る意義は何？</a:t>
            </a:r>
          </a:p>
        </p:txBody>
      </p:sp>
      <p:sp>
        <p:nvSpPr>
          <p:cNvPr id="49156" name="AutoShape 4">
            <a:extLst>
              <a:ext uri="{FF2B5EF4-FFF2-40B4-BE49-F238E27FC236}">
                <a16:creationId xmlns:a16="http://schemas.microsoft.com/office/drawing/2014/main" id="{E80C24D2-E234-4A33-8A39-24CEC047D0D6}"/>
              </a:ext>
            </a:extLst>
          </p:cNvPr>
          <p:cNvSpPr>
            <a:spLocks noChangeArrowheads="1"/>
          </p:cNvSpPr>
          <p:nvPr/>
        </p:nvSpPr>
        <p:spPr bwMode="auto">
          <a:xfrm>
            <a:off x="179388" y="1557338"/>
            <a:ext cx="2879725" cy="1150937"/>
          </a:xfrm>
          <a:prstGeom prst="wedgeRoundRectCallout">
            <a:avLst>
              <a:gd name="adj1" fmla="val 46528"/>
              <a:gd name="adj2" fmla="val 91931"/>
              <a:gd name="adj3" fmla="val 16667"/>
            </a:avLst>
          </a:prstGeom>
          <a:solidFill>
            <a:schemeClr val="bg1"/>
          </a:solidFill>
          <a:ln w="9525">
            <a:solidFill>
              <a:schemeClr val="tx1"/>
            </a:solidFill>
            <a:miter lim="800000"/>
            <a:headEnd/>
            <a:tailEnd/>
          </a:ln>
        </p:spPr>
        <p:txBody>
          <a:bodyPr anchor="ctr" anchorCtr="1"/>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3600" b="0">
                <a:ea typeface="HGP創英角ｺﾞｼｯｸUB" panose="020B0900000000000000" pitchFamily="50" charset="-128"/>
              </a:rPr>
              <a:t>怒っている！</a:t>
            </a:r>
          </a:p>
        </p:txBody>
      </p:sp>
      <p:sp>
        <p:nvSpPr>
          <p:cNvPr id="49157" name="Rectangle 5">
            <a:extLst>
              <a:ext uri="{FF2B5EF4-FFF2-40B4-BE49-F238E27FC236}">
                <a16:creationId xmlns:a16="http://schemas.microsoft.com/office/drawing/2014/main" id="{7622727A-F319-49B0-B960-937908C7427E}"/>
              </a:ext>
            </a:extLst>
          </p:cNvPr>
          <p:cNvSpPr>
            <a:spLocks noChangeArrowheads="1"/>
          </p:cNvSpPr>
          <p:nvPr/>
        </p:nvSpPr>
        <p:spPr bwMode="auto">
          <a:xfrm>
            <a:off x="5075238" y="2636838"/>
            <a:ext cx="3313112" cy="3313112"/>
          </a:xfrm>
          <a:prstGeom prst="rect">
            <a:avLst/>
          </a:prstGeom>
          <a:solidFill>
            <a:schemeClr val="bg1">
              <a:alpha val="50980"/>
            </a:schemeClr>
          </a:solidFill>
          <a:ln w="9525">
            <a:solidFill>
              <a:schemeClr val="tx1"/>
            </a:solidFill>
            <a:miter lim="800000"/>
            <a:headEnd/>
            <a:tailEnd/>
          </a:ln>
        </p:spPr>
        <p:txBody>
          <a:bodyPr wrap="none" anchor="ct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9158" name="Rectangle 6">
            <a:extLst>
              <a:ext uri="{FF2B5EF4-FFF2-40B4-BE49-F238E27FC236}">
                <a16:creationId xmlns:a16="http://schemas.microsoft.com/office/drawing/2014/main" id="{8A2C0C3D-1698-4DE5-B59F-F6286ABCD0DE}"/>
              </a:ext>
            </a:extLst>
          </p:cNvPr>
          <p:cNvSpPr>
            <a:spLocks noChangeArrowheads="1"/>
          </p:cNvSpPr>
          <p:nvPr/>
        </p:nvSpPr>
        <p:spPr bwMode="auto">
          <a:xfrm>
            <a:off x="5264150" y="2687638"/>
            <a:ext cx="3032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b="0">
                <a:ea typeface="HGP創英角ｺﾞｼｯｸUB" panose="020B0900000000000000" pitchFamily="50" charset="-128"/>
              </a:rPr>
              <a:t>・心拍数や血圧の増加</a:t>
            </a:r>
          </a:p>
        </p:txBody>
      </p:sp>
      <p:sp>
        <p:nvSpPr>
          <p:cNvPr id="49159" name="Rectangle 7">
            <a:extLst>
              <a:ext uri="{FF2B5EF4-FFF2-40B4-BE49-F238E27FC236}">
                <a16:creationId xmlns:a16="http://schemas.microsoft.com/office/drawing/2014/main" id="{2189B4A1-4DBC-4F3B-9CD1-C0389510838B}"/>
              </a:ext>
            </a:extLst>
          </p:cNvPr>
          <p:cNvSpPr>
            <a:spLocks noChangeArrowheads="1"/>
          </p:cNvSpPr>
          <p:nvPr/>
        </p:nvSpPr>
        <p:spPr bwMode="auto">
          <a:xfrm>
            <a:off x="5264150" y="313055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b="0">
                <a:ea typeface="HGP創英角ｺﾞｼｯｸUB" panose="020B0900000000000000" pitchFamily="50" charset="-128"/>
              </a:rPr>
              <a:t>・呼吸数の増加</a:t>
            </a:r>
          </a:p>
        </p:txBody>
      </p:sp>
      <p:sp>
        <p:nvSpPr>
          <p:cNvPr id="49160" name="Rectangle 8">
            <a:extLst>
              <a:ext uri="{FF2B5EF4-FFF2-40B4-BE49-F238E27FC236}">
                <a16:creationId xmlns:a16="http://schemas.microsoft.com/office/drawing/2014/main" id="{BD08CDC5-36C3-42CA-9E43-8BAA55781C81}"/>
              </a:ext>
            </a:extLst>
          </p:cNvPr>
          <p:cNvSpPr>
            <a:spLocks noChangeArrowheads="1"/>
          </p:cNvSpPr>
          <p:nvPr/>
        </p:nvSpPr>
        <p:spPr bwMode="auto">
          <a:xfrm>
            <a:off x="5264150" y="357505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b="0">
                <a:ea typeface="HGP創英角ｺﾞｼｯｸUB" panose="020B0900000000000000" pitchFamily="50" charset="-128"/>
              </a:rPr>
              <a:t>・気管支の拡張</a:t>
            </a:r>
          </a:p>
        </p:txBody>
      </p:sp>
      <p:sp>
        <p:nvSpPr>
          <p:cNvPr id="49161" name="Rectangle 9">
            <a:extLst>
              <a:ext uri="{FF2B5EF4-FFF2-40B4-BE49-F238E27FC236}">
                <a16:creationId xmlns:a16="http://schemas.microsoft.com/office/drawing/2014/main" id="{B977C2DC-2131-4507-A301-839F772EC1A7}"/>
              </a:ext>
            </a:extLst>
          </p:cNvPr>
          <p:cNvSpPr>
            <a:spLocks noChangeArrowheads="1"/>
          </p:cNvSpPr>
          <p:nvPr/>
        </p:nvSpPr>
        <p:spPr bwMode="auto">
          <a:xfrm>
            <a:off x="5264150" y="4019550"/>
            <a:ext cx="2447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b="0">
                <a:ea typeface="HGP創英角ｺﾞｼｯｸUB" panose="020B0900000000000000" pitchFamily="50" charset="-128"/>
              </a:rPr>
              <a:t>・筋肉の血管拡張</a:t>
            </a:r>
          </a:p>
        </p:txBody>
      </p:sp>
      <p:sp>
        <p:nvSpPr>
          <p:cNvPr id="49162" name="Rectangle 10">
            <a:extLst>
              <a:ext uri="{FF2B5EF4-FFF2-40B4-BE49-F238E27FC236}">
                <a16:creationId xmlns:a16="http://schemas.microsoft.com/office/drawing/2014/main" id="{6B26B6D7-25EC-4305-A947-DA5F1A4A12F6}"/>
              </a:ext>
            </a:extLst>
          </p:cNvPr>
          <p:cNvSpPr>
            <a:spLocks noChangeArrowheads="1"/>
          </p:cNvSpPr>
          <p:nvPr/>
        </p:nvSpPr>
        <p:spPr bwMode="auto">
          <a:xfrm>
            <a:off x="5264150" y="4462463"/>
            <a:ext cx="1838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b="0">
                <a:ea typeface="HGP創英角ｺﾞｼｯｸUB" panose="020B0900000000000000" pitchFamily="50" charset="-128"/>
              </a:rPr>
              <a:t>・血糖の増加</a:t>
            </a:r>
          </a:p>
        </p:txBody>
      </p:sp>
      <p:sp>
        <p:nvSpPr>
          <p:cNvPr id="49163" name="Rectangle 11">
            <a:extLst>
              <a:ext uri="{FF2B5EF4-FFF2-40B4-BE49-F238E27FC236}">
                <a16:creationId xmlns:a16="http://schemas.microsoft.com/office/drawing/2014/main" id="{A2752449-AEC0-49E9-B1F3-5C1A768BC971}"/>
              </a:ext>
            </a:extLst>
          </p:cNvPr>
          <p:cNvSpPr>
            <a:spLocks noChangeArrowheads="1"/>
          </p:cNvSpPr>
          <p:nvPr/>
        </p:nvSpPr>
        <p:spPr bwMode="auto">
          <a:xfrm>
            <a:off x="5264150" y="4906963"/>
            <a:ext cx="174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b="0">
                <a:ea typeface="HGP創英角ｺﾞｼｯｸUB" panose="020B0900000000000000" pitchFamily="50" charset="-128"/>
              </a:rPr>
              <a:t>・瞳孔が開く</a:t>
            </a:r>
          </a:p>
        </p:txBody>
      </p:sp>
      <p:sp>
        <p:nvSpPr>
          <p:cNvPr id="49164" name="Rectangle 12">
            <a:extLst>
              <a:ext uri="{FF2B5EF4-FFF2-40B4-BE49-F238E27FC236}">
                <a16:creationId xmlns:a16="http://schemas.microsoft.com/office/drawing/2014/main" id="{EDEB40EF-2D8A-42FB-8A2D-BC775087F602}"/>
              </a:ext>
            </a:extLst>
          </p:cNvPr>
          <p:cNvSpPr>
            <a:spLocks noChangeArrowheads="1"/>
          </p:cNvSpPr>
          <p:nvPr/>
        </p:nvSpPr>
        <p:spPr bwMode="auto">
          <a:xfrm>
            <a:off x="5264150" y="5351463"/>
            <a:ext cx="2447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b="0">
                <a:ea typeface="HGP創英角ｺﾞｼｯｸUB" panose="020B0900000000000000" pitchFamily="50" charset="-128"/>
              </a:rPr>
              <a:t>・胃腸の活動抑制</a:t>
            </a:r>
          </a:p>
        </p:txBody>
      </p:sp>
      <p:sp>
        <p:nvSpPr>
          <p:cNvPr id="49165" name="Rectangle 13">
            <a:extLst>
              <a:ext uri="{FF2B5EF4-FFF2-40B4-BE49-F238E27FC236}">
                <a16:creationId xmlns:a16="http://schemas.microsoft.com/office/drawing/2014/main" id="{96B5E815-605D-4C1E-BBFA-3C32A649AB54}"/>
              </a:ext>
            </a:extLst>
          </p:cNvPr>
          <p:cNvSpPr>
            <a:spLocks noChangeArrowheads="1"/>
          </p:cNvSpPr>
          <p:nvPr/>
        </p:nvSpPr>
        <p:spPr bwMode="auto">
          <a:xfrm>
            <a:off x="5364163" y="6092825"/>
            <a:ext cx="2736850" cy="576263"/>
          </a:xfrm>
          <a:prstGeom prst="rect">
            <a:avLst/>
          </a:prstGeom>
          <a:solidFill>
            <a:schemeClr val="bg1">
              <a:alpha val="39999"/>
            </a:schemeClr>
          </a:solidFill>
          <a:ln w="9525">
            <a:solidFill>
              <a:schemeClr val="tx1"/>
            </a:solidFill>
            <a:miter lim="800000"/>
            <a:headEnd/>
            <a:tailEnd/>
          </a:ln>
        </p:spPr>
        <p:txBody>
          <a:bodyPr wrap="none" anchor="ct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3200" b="0">
                <a:solidFill>
                  <a:srgbClr val="FF0000"/>
                </a:solidFill>
                <a:ea typeface="HGP創英角ｺﾞｼｯｸUB" panose="020B0900000000000000" pitchFamily="50" charset="-128"/>
              </a:rPr>
              <a:t>緊急反応</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dissolve">
                                      <p:cBhvr>
                                        <p:cTn id="7" dur="500"/>
                                        <p:tgtEl>
                                          <p:spTgt spid="491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9154"/>
                                        </p:tgtEl>
                                        <p:attrNameLst>
                                          <p:attrName>style.visibility</p:attrName>
                                        </p:attrNameLst>
                                      </p:cBhvr>
                                      <p:to>
                                        <p:strVal val="visible"/>
                                      </p:to>
                                    </p:set>
                                    <p:animEffect transition="in" filter="dissolve">
                                      <p:cBhvr>
                                        <p:cTn id="12" dur="500"/>
                                        <p:tgtEl>
                                          <p:spTgt spid="491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9156"/>
                                        </p:tgtEl>
                                        <p:attrNameLst>
                                          <p:attrName>style.visibility</p:attrName>
                                        </p:attrNameLst>
                                      </p:cBhvr>
                                      <p:to>
                                        <p:strVal val="visible"/>
                                      </p:to>
                                    </p:set>
                                    <p:animEffect transition="in" filter="dissolve">
                                      <p:cBhvr>
                                        <p:cTn id="17" dur="500"/>
                                        <p:tgtEl>
                                          <p:spTgt spid="491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9157"/>
                                        </p:tgtEl>
                                        <p:attrNameLst>
                                          <p:attrName>style.visibility</p:attrName>
                                        </p:attrNameLst>
                                      </p:cBhvr>
                                      <p:to>
                                        <p:strVal val="visible"/>
                                      </p:to>
                                    </p:set>
                                    <p:animEffect transition="in" filter="dissolve">
                                      <p:cBhvr>
                                        <p:cTn id="22" dur="500"/>
                                        <p:tgtEl>
                                          <p:spTgt spid="4915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9158"/>
                                        </p:tgtEl>
                                        <p:attrNameLst>
                                          <p:attrName>style.visibility</p:attrName>
                                        </p:attrNameLst>
                                      </p:cBhvr>
                                      <p:to>
                                        <p:strVal val="visible"/>
                                      </p:to>
                                    </p:set>
                                    <p:animEffect transition="in" filter="dissolve">
                                      <p:cBhvr>
                                        <p:cTn id="27" dur="500"/>
                                        <p:tgtEl>
                                          <p:spTgt spid="4915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9159"/>
                                        </p:tgtEl>
                                        <p:attrNameLst>
                                          <p:attrName>style.visibility</p:attrName>
                                        </p:attrNameLst>
                                      </p:cBhvr>
                                      <p:to>
                                        <p:strVal val="visible"/>
                                      </p:to>
                                    </p:set>
                                    <p:animEffect transition="in" filter="dissolve">
                                      <p:cBhvr>
                                        <p:cTn id="32" dur="500"/>
                                        <p:tgtEl>
                                          <p:spTgt spid="4915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9160"/>
                                        </p:tgtEl>
                                        <p:attrNameLst>
                                          <p:attrName>style.visibility</p:attrName>
                                        </p:attrNameLst>
                                      </p:cBhvr>
                                      <p:to>
                                        <p:strVal val="visible"/>
                                      </p:to>
                                    </p:set>
                                    <p:animEffect transition="in" filter="dissolve">
                                      <p:cBhvr>
                                        <p:cTn id="37" dur="500"/>
                                        <p:tgtEl>
                                          <p:spTgt spid="4916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9161"/>
                                        </p:tgtEl>
                                        <p:attrNameLst>
                                          <p:attrName>style.visibility</p:attrName>
                                        </p:attrNameLst>
                                      </p:cBhvr>
                                      <p:to>
                                        <p:strVal val="visible"/>
                                      </p:to>
                                    </p:set>
                                    <p:animEffect transition="in" filter="dissolve">
                                      <p:cBhvr>
                                        <p:cTn id="42" dur="500"/>
                                        <p:tgtEl>
                                          <p:spTgt spid="4916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9162"/>
                                        </p:tgtEl>
                                        <p:attrNameLst>
                                          <p:attrName>style.visibility</p:attrName>
                                        </p:attrNameLst>
                                      </p:cBhvr>
                                      <p:to>
                                        <p:strVal val="visible"/>
                                      </p:to>
                                    </p:set>
                                    <p:animEffect transition="in" filter="dissolve">
                                      <p:cBhvr>
                                        <p:cTn id="47" dur="500"/>
                                        <p:tgtEl>
                                          <p:spTgt spid="4916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9163"/>
                                        </p:tgtEl>
                                        <p:attrNameLst>
                                          <p:attrName>style.visibility</p:attrName>
                                        </p:attrNameLst>
                                      </p:cBhvr>
                                      <p:to>
                                        <p:strVal val="visible"/>
                                      </p:to>
                                    </p:set>
                                    <p:animEffect transition="in" filter="dissolve">
                                      <p:cBhvr>
                                        <p:cTn id="52" dur="500"/>
                                        <p:tgtEl>
                                          <p:spTgt spid="4916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49164"/>
                                        </p:tgtEl>
                                        <p:attrNameLst>
                                          <p:attrName>style.visibility</p:attrName>
                                        </p:attrNameLst>
                                      </p:cBhvr>
                                      <p:to>
                                        <p:strVal val="visible"/>
                                      </p:to>
                                    </p:set>
                                    <p:animEffect transition="in" filter="dissolve">
                                      <p:cBhvr>
                                        <p:cTn id="57" dur="500"/>
                                        <p:tgtEl>
                                          <p:spTgt spid="4916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49165"/>
                                        </p:tgtEl>
                                        <p:attrNameLst>
                                          <p:attrName>style.visibility</p:attrName>
                                        </p:attrNameLst>
                                      </p:cBhvr>
                                      <p:to>
                                        <p:strVal val="visible"/>
                                      </p:to>
                                    </p:set>
                                    <p:animEffect transition="in" filter="dissolve">
                                      <p:cBhvr>
                                        <p:cTn id="62" dur="500"/>
                                        <p:tgtEl>
                                          <p:spTgt spid="49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p:bldP spid="49156" grpId="0" animBg="1"/>
      <p:bldP spid="49157" grpId="0" animBg="1"/>
      <p:bldP spid="49158" grpId="0"/>
      <p:bldP spid="49159" grpId="0"/>
      <p:bldP spid="49160" grpId="0"/>
      <p:bldP spid="49161" grpId="0"/>
      <p:bldP spid="49162" grpId="0"/>
      <p:bldP spid="49163" grpId="0"/>
      <p:bldP spid="49164" grpId="0"/>
      <p:bldP spid="491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3">
            <a:extLst>
              <a:ext uri="{FF2B5EF4-FFF2-40B4-BE49-F238E27FC236}">
                <a16:creationId xmlns:a16="http://schemas.microsoft.com/office/drawing/2014/main" id="{47E6D88E-454D-4408-A1CC-BB9EB316BAA1}"/>
              </a:ext>
            </a:extLst>
          </p:cNvPr>
          <p:cNvSpPr txBox="1">
            <a:spLocks noChangeArrowheads="1"/>
          </p:cNvSpPr>
          <p:nvPr/>
        </p:nvSpPr>
        <p:spPr bwMode="auto">
          <a:xfrm>
            <a:off x="539750" y="582613"/>
            <a:ext cx="2184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200" b="0">
                <a:ea typeface="HGP創英角ｺﾞｼｯｸUB" panose="020B0900000000000000" pitchFamily="50" charset="-128"/>
              </a:rPr>
              <a:t>感情に変化</a:t>
            </a:r>
          </a:p>
        </p:txBody>
      </p:sp>
      <p:sp>
        <p:nvSpPr>
          <p:cNvPr id="52228" name="Text Box 4">
            <a:extLst>
              <a:ext uri="{FF2B5EF4-FFF2-40B4-BE49-F238E27FC236}">
                <a16:creationId xmlns:a16="http://schemas.microsoft.com/office/drawing/2014/main" id="{07502E79-3F83-4250-BC88-74659B655D69}"/>
              </a:ext>
            </a:extLst>
          </p:cNvPr>
          <p:cNvSpPr txBox="1">
            <a:spLocks noChangeArrowheads="1"/>
          </p:cNvSpPr>
          <p:nvPr/>
        </p:nvSpPr>
        <p:spPr bwMode="auto">
          <a:xfrm>
            <a:off x="4498975" y="582613"/>
            <a:ext cx="38459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200" b="0" dirty="0">
                <a:ea typeface="HGP創英角ｺﾞｼｯｸUB" panose="020B0900000000000000" pitchFamily="50" charset="-128"/>
              </a:rPr>
              <a:t>自律神経反応に変化</a:t>
            </a:r>
          </a:p>
        </p:txBody>
      </p:sp>
      <p:sp>
        <p:nvSpPr>
          <p:cNvPr id="52231" name="AutoShape 7">
            <a:extLst>
              <a:ext uri="{FF2B5EF4-FFF2-40B4-BE49-F238E27FC236}">
                <a16:creationId xmlns:a16="http://schemas.microsoft.com/office/drawing/2014/main" id="{963E6F6B-F2CA-40EE-A4A6-E8F5A3749D20}"/>
              </a:ext>
            </a:extLst>
          </p:cNvPr>
          <p:cNvSpPr>
            <a:spLocks noChangeArrowheads="1"/>
          </p:cNvSpPr>
          <p:nvPr/>
        </p:nvSpPr>
        <p:spPr bwMode="auto">
          <a:xfrm>
            <a:off x="3071813" y="549275"/>
            <a:ext cx="1079500" cy="647700"/>
          </a:xfrm>
          <a:prstGeom prst="rightArrow">
            <a:avLst>
              <a:gd name="adj1" fmla="val 46565"/>
              <a:gd name="adj2" fmla="val 61520"/>
            </a:avLst>
          </a:prstGeom>
          <a:solidFill>
            <a:schemeClr val="tx2"/>
          </a:solidFill>
          <a:ln>
            <a:noFill/>
          </a:ln>
        </p:spPr>
        <p:txBody>
          <a:bodyPr wrap="none" anchor="ct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232" name="Text Box 8">
            <a:extLst>
              <a:ext uri="{FF2B5EF4-FFF2-40B4-BE49-F238E27FC236}">
                <a16:creationId xmlns:a16="http://schemas.microsoft.com/office/drawing/2014/main" id="{F4022DF3-75C5-4B0F-A9D8-C1F17E2F7017}"/>
              </a:ext>
            </a:extLst>
          </p:cNvPr>
          <p:cNvSpPr txBox="1">
            <a:spLocks noChangeArrowheads="1"/>
          </p:cNvSpPr>
          <p:nvPr/>
        </p:nvSpPr>
        <p:spPr bwMode="auto">
          <a:xfrm>
            <a:off x="900113" y="1790700"/>
            <a:ext cx="72723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200" b="0" dirty="0">
                <a:ea typeface="HGP創英角ｺﾞｼｯｸUB" panose="020B0900000000000000" pitchFamily="50" charset="-128"/>
              </a:rPr>
              <a:t>自律神経反応の変化から、感情状態を類推する事が可能なのではないか！？</a:t>
            </a:r>
          </a:p>
        </p:txBody>
      </p:sp>
      <p:sp>
        <p:nvSpPr>
          <p:cNvPr id="52233" name="Text Box 9">
            <a:extLst>
              <a:ext uri="{FF2B5EF4-FFF2-40B4-BE49-F238E27FC236}">
                <a16:creationId xmlns:a16="http://schemas.microsoft.com/office/drawing/2014/main" id="{07BCAF2A-9939-4075-8237-4F943297A4E9}"/>
              </a:ext>
            </a:extLst>
          </p:cNvPr>
          <p:cNvSpPr txBox="1">
            <a:spLocks noChangeArrowheads="1"/>
          </p:cNvSpPr>
          <p:nvPr/>
        </p:nvSpPr>
        <p:spPr bwMode="auto">
          <a:xfrm>
            <a:off x="2413000" y="3357563"/>
            <a:ext cx="63357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3200" b="0">
                <a:ea typeface="HGP創英角ｺﾞｼｯｸUB" panose="020B0900000000000000" pitchFamily="50" charset="-128"/>
              </a:rPr>
              <a:t>（しかも、言語に依存しない手法で）</a:t>
            </a:r>
          </a:p>
        </p:txBody>
      </p:sp>
      <p:sp>
        <p:nvSpPr>
          <p:cNvPr id="52234" name="Text Box 10">
            <a:extLst>
              <a:ext uri="{FF2B5EF4-FFF2-40B4-BE49-F238E27FC236}">
                <a16:creationId xmlns:a16="http://schemas.microsoft.com/office/drawing/2014/main" id="{ADD38DEF-8C2F-4AA2-BF13-7BA8F8F3D883}"/>
              </a:ext>
            </a:extLst>
          </p:cNvPr>
          <p:cNvSpPr txBox="1">
            <a:spLocks noChangeArrowheads="1"/>
          </p:cNvSpPr>
          <p:nvPr/>
        </p:nvSpPr>
        <p:spPr bwMode="auto">
          <a:xfrm>
            <a:off x="539750" y="4652963"/>
            <a:ext cx="8316913" cy="1563687"/>
          </a:xfrm>
          <a:prstGeom prst="rect">
            <a:avLst/>
          </a:prstGeom>
          <a:solidFill>
            <a:schemeClr val="bg1"/>
          </a:solidFill>
          <a:ln w="9525">
            <a:solidFill>
              <a:schemeClr val="bg1"/>
            </a:solidFill>
            <a:miter lim="800000"/>
            <a:headEnd/>
            <a:tailEnd/>
          </a:ln>
        </p:spPr>
        <p:txBody>
          <a:bodyPr>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200" b="0">
                <a:solidFill>
                  <a:srgbClr val="FF0000"/>
                </a:solidFill>
                <a:ea typeface="HGP創英角ｺﾞｼｯｸUB" panose="020B0900000000000000" pitchFamily="50" charset="-128"/>
              </a:rPr>
              <a:t>自律神経系活動は、</a:t>
            </a:r>
          </a:p>
          <a:p>
            <a:pPr eaLnBrk="1" hangingPunct="1"/>
            <a:r>
              <a:rPr lang="ja-JP" altLang="en-US" sz="3200" b="0">
                <a:solidFill>
                  <a:srgbClr val="FF0000"/>
                </a:solidFill>
                <a:ea typeface="HGP創英角ｺﾞｼｯｸUB" panose="020B0900000000000000" pitchFamily="50" charset="-128"/>
              </a:rPr>
              <a:t>　　感情状態（心）をより正確に把握するための</a:t>
            </a:r>
          </a:p>
          <a:p>
            <a:pPr eaLnBrk="1" hangingPunct="1"/>
            <a:r>
              <a:rPr lang="ja-JP" altLang="en-US" sz="3200" b="0">
                <a:solidFill>
                  <a:srgbClr val="FF0000"/>
                </a:solidFill>
                <a:ea typeface="HGP創英角ｺﾞｼｯｸUB" panose="020B0900000000000000" pitchFamily="50" charset="-128"/>
              </a:rPr>
              <a:t>　　　　　　　　　　　　　　　　ひとつの指標となる！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dissolve">
                                      <p:cBhvr>
                                        <p:cTn id="7" dur="500"/>
                                        <p:tgtEl>
                                          <p:spTgt spid="522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231"/>
                                        </p:tgtEl>
                                        <p:attrNameLst>
                                          <p:attrName>style.visibility</p:attrName>
                                        </p:attrNameLst>
                                      </p:cBhvr>
                                      <p:to>
                                        <p:strVal val="visible"/>
                                      </p:to>
                                    </p:set>
                                    <p:animEffect transition="in" filter="dissolve">
                                      <p:cBhvr>
                                        <p:cTn id="12" dur="500"/>
                                        <p:tgtEl>
                                          <p:spTgt spid="522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2228"/>
                                        </p:tgtEl>
                                        <p:attrNameLst>
                                          <p:attrName>style.visibility</p:attrName>
                                        </p:attrNameLst>
                                      </p:cBhvr>
                                      <p:to>
                                        <p:strVal val="visible"/>
                                      </p:to>
                                    </p:set>
                                    <p:animEffect transition="in" filter="dissolve">
                                      <p:cBhvr>
                                        <p:cTn id="17" dur="500"/>
                                        <p:tgtEl>
                                          <p:spTgt spid="522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2232"/>
                                        </p:tgtEl>
                                        <p:attrNameLst>
                                          <p:attrName>style.visibility</p:attrName>
                                        </p:attrNameLst>
                                      </p:cBhvr>
                                      <p:to>
                                        <p:strVal val="visible"/>
                                      </p:to>
                                    </p:set>
                                    <p:animEffect transition="in" filter="dissolve">
                                      <p:cBhvr>
                                        <p:cTn id="22" dur="500"/>
                                        <p:tgtEl>
                                          <p:spTgt spid="5223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2233"/>
                                        </p:tgtEl>
                                        <p:attrNameLst>
                                          <p:attrName>style.visibility</p:attrName>
                                        </p:attrNameLst>
                                      </p:cBhvr>
                                      <p:to>
                                        <p:strVal val="visible"/>
                                      </p:to>
                                    </p:set>
                                    <p:animEffect transition="in" filter="dissolve">
                                      <p:cBhvr>
                                        <p:cTn id="27" dur="500"/>
                                        <p:tgtEl>
                                          <p:spTgt spid="5223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2234"/>
                                        </p:tgtEl>
                                        <p:attrNameLst>
                                          <p:attrName>style.visibility</p:attrName>
                                        </p:attrNameLst>
                                      </p:cBhvr>
                                      <p:to>
                                        <p:strVal val="visible"/>
                                      </p:to>
                                    </p:set>
                                    <p:animEffect transition="in" filter="dissolve">
                                      <p:cBhvr>
                                        <p:cTn id="32" dur="500"/>
                                        <p:tgtEl>
                                          <p:spTgt spid="52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P spid="52228" grpId="0"/>
      <p:bldP spid="52231" grpId="0" animBg="1"/>
      <p:bldP spid="52232" grpId="0"/>
      <p:bldP spid="52233" grpId="0"/>
      <p:bldP spid="522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0ECC03F-FF59-4AE7-9118-B4FD7F1C1932}"/>
              </a:ext>
            </a:extLst>
          </p:cNvPr>
          <p:cNvSpPr txBox="1"/>
          <p:nvPr/>
        </p:nvSpPr>
        <p:spPr>
          <a:xfrm>
            <a:off x="119743" y="163286"/>
            <a:ext cx="3877985" cy="461665"/>
          </a:xfrm>
          <a:prstGeom prst="rect">
            <a:avLst/>
          </a:prstGeom>
          <a:noFill/>
        </p:spPr>
        <p:txBody>
          <a:bodyPr wrap="none" rtlCol="0">
            <a:spAutoFit/>
          </a:bodyPr>
          <a:lstStyle/>
          <a:p>
            <a:r>
              <a:rPr kumimoji="1" lang="ja-JP" altLang="en-US" sz="2400" dirty="0"/>
              <a:t>やってみよう皮膚温計測！</a:t>
            </a:r>
          </a:p>
        </p:txBody>
      </p:sp>
      <p:grpSp>
        <p:nvGrpSpPr>
          <p:cNvPr id="19" name="グループ化 18">
            <a:extLst>
              <a:ext uri="{FF2B5EF4-FFF2-40B4-BE49-F238E27FC236}">
                <a16:creationId xmlns:a16="http://schemas.microsoft.com/office/drawing/2014/main" id="{B9DF2038-380F-4341-95E8-9B1ACB27276B}"/>
              </a:ext>
            </a:extLst>
          </p:cNvPr>
          <p:cNvGrpSpPr/>
          <p:nvPr/>
        </p:nvGrpSpPr>
        <p:grpSpPr>
          <a:xfrm>
            <a:off x="667109" y="930932"/>
            <a:ext cx="7830878" cy="838807"/>
            <a:chOff x="667109" y="930932"/>
            <a:chExt cx="7830878" cy="838807"/>
          </a:xfrm>
        </p:grpSpPr>
        <p:grpSp>
          <p:nvGrpSpPr>
            <p:cNvPr id="8" name="グループ化 7">
              <a:extLst>
                <a:ext uri="{FF2B5EF4-FFF2-40B4-BE49-F238E27FC236}">
                  <a16:creationId xmlns:a16="http://schemas.microsoft.com/office/drawing/2014/main" id="{BFC8C832-D60C-4623-AEFB-D0202D44808C}"/>
                </a:ext>
              </a:extLst>
            </p:cNvPr>
            <p:cNvGrpSpPr/>
            <p:nvPr/>
          </p:nvGrpSpPr>
          <p:grpSpPr>
            <a:xfrm>
              <a:off x="667109" y="930932"/>
              <a:ext cx="7353827" cy="523221"/>
              <a:chOff x="667109" y="2023620"/>
              <a:chExt cx="7353827" cy="523221"/>
            </a:xfrm>
          </p:grpSpPr>
          <p:grpSp>
            <p:nvGrpSpPr>
              <p:cNvPr id="6" name="グループ化 5">
                <a:extLst>
                  <a:ext uri="{FF2B5EF4-FFF2-40B4-BE49-F238E27FC236}">
                    <a16:creationId xmlns:a16="http://schemas.microsoft.com/office/drawing/2014/main" id="{C7891661-0250-4A59-8EAC-6338265E18E8}"/>
                  </a:ext>
                </a:extLst>
              </p:cNvPr>
              <p:cNvGrpSpPr/>
              <p:nvPr/>
            </p:nvGrpSpPr>
            <p:grpSpPr>
              <a:xfrm>
                <a:off x="1863306" y="2023620"/>
                <a:ext cx="6157630" cy="523221"/>
                <a:chOff x="1255336" y="1516903"/>
                <a:chExt cx="6633328" cy="523221"/>
              </a:xfrm>
            </p:grpSpPr>
            <p:sp>
              <p:nvSpPr>
                <p:cNvPr id="3" name="テキスト ボックス 2">
                  <a:extLst>
                    <a:ext uri="{FF2B5EF4-FFF2-40B4-BE49-F238E27FC236}">
                      <a16:creationId xmlns:a16="http://schemas.microsoft.com/office/drawing/2014/main" id="{1CEB6E6B-6F68-403D-96F7-89690155D57D}"/>
                    </a:ext>
                  </a:extLst>
                </p:cNvPr>
                <p:cNvSpPr txBox="1"/>
                <p:nvPr/>
              </p:nvSpPr>
              <p:spPr>
                <a:xfrm>
                  <a:off x="1255336" y="1516904"/>
                  <a:ext cx="2172227"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400" dirty="0"/>
                    <a:t>閉眼安静</a:t>
                  </a:r>
                  <a:endParaRPr kumimoji="1" lang="en-US" altLang="ja-JP" sz="1400" dirty="0"/>
                </a:p>
                <a:p>
                  <a:pPr algn="ctr"/>
                  <a:r>
                    <a:rPr kumimoji="1" lang="en-US" altLang="ja-JP" sz="1400" dirty="0"/>
                    <a:t>3</a:t>
                  </a:r>
                  <a:r>
                    <a:rPr kumimoji="1" lang="ja-JP" altLang="en-US" sz="1400" dirty="0"/>
                    <a:t>分</a:t>
                  </a:r>
                </a:p>
              </p:txBody>
            </p:sp>
            <p:sp>
              <p:nvSpPr>
                <p:cNvPr id="4" name="テキスト ボックス 3">
                  <a:extLst>
                    <a:ext uri="{FF2B5EF4-FFF2-40B4-BE49-F238E27FC236}">
                      <a16:creationId xmlns:a16="http://schemas.microsoft.com/office/drawing/2014/main" id="{A4ACCF9E-27A8-4F26-891E-9271F7DE64DA}"/>
                    </a:ext>
                  </a:extLst>
                </p:cNvPr>
                <p:cNvSpPr txBox="1"/>
                <p:nvPr/>
              </p:nvSpPr>
              <p:spPr>
                <a:xfrm>
                  <a:off x="3485886" y="1516903"/>
                  <a:ext cx="2172227"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400" dirty="0"/>
                    <a:t>課題</a:t>
                  </a:r>
                  <a:endParaRPr kumimoji="1" lang="en-US" altLang="ja-JP" sz="1400" dirty="0"/>
                </a:p>
                <a:p>
                  <a:pPr algn="ctr"/>
                  <a:r>
                    <a:rPr kumimoji="1" lang="en-US" altLang="ja-JP" sz="1400" dirty="0"/>
                    <a:t>3</a:t>
                  </a:r>
                  <a:r>
                    <a:rPr kumimoji="1" lang="ja-JP" altLang="en-US" sz="1400" dirty="0"/>
                    <a:t>分</a:t>
                  </a:r>
                </a:p>
              </p:txBody>
            </p:sp>
            <p:sp>
              <p:nvSpPr>
                <p:cNvPr id="5" name="テキスト ボックス 4">
                  <a:extLst>
                    <a:ext uri="{FF2B5EF4-FFF2-40B4-BE49-F238E27FC236}">
                      <a16:creationId xmlns:a16="http://schemas.microsoft.com/office/drawing/2014/main" id="{421ECE8E-B2E2-42D6-9992-DC00605EEB7A}"/>
                    </a:ext>
                  </a:extLst>
                </p:cNvPr>
                <p:cNvSpPr txBox="1"/>
                <p:nvPr/>
              </p:nvSpPr>
              <p:spPr>
                <a:xfrm>
                  <a:off x="5716437" y="1516903"/>
                  <a:ext cx="2172227"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400" dirty="0"/>
                    <a:t>閉眼安静</a:t>
                  </a:r>
                  <a:endParaRPr kumimoji="1" lang="en-US" altLang="ja-JP" sz="1400" dirty="0"/>
                </a:p>
                <a:p>
                  <a:pPr algn="ctr"/>
                  <a:r>
                    <a:rPr kumimoji="1" lang="en-US" altLang="ja-JP" sz="1400" dirty="0"/>
                    <a:t>3</a:t>
                  </a:r>
                  <a:r>
                    <a:rPr kumimoji="1" lang="ja-JP" altLang="en-US" sz="1400" dirty="0"/>
                    <a:t>分</a:t>
                  </a:r>
                </a:p>
              </p:txBody>
            </p:sp>
          </p:grpSp>
          <p:sp>
            <p:nvSpPr>
              <p:cNvPr id="7" name="テキスト ボックス 6">
                <a:extLst>
                  <a:ext uri="{FF2B5EF4-FFF2-40B4-BE49-F238E27FC236}">
                    <a16:creationId xmlns:a16="http://schemas.microsoft.com/office/drawing/2014/main" id="{2718C5A7-1E8B-4859-8ABE-4FA8FCECD040}"/>
                  </a:ext>
                </a:extLst>
              </p:cNvPr>
              <p:cNvSpPr txBox="1"/>
              <p:nvPr/>
            </p:nvSpPr>
            <p:spPr>
              <a:xfrm>
                <a:off x="667109" y="2162120"/>
                <a:ext cx="723275" cy="307777"/>
              </a:xfrm>
              <a:prstGeom prst="rect">
                <a:avLst/>
              </a:prstGeom>
              <a:noFill/>
            </p:spPr>
            <p:txBody>
              <a:bodyPr wrap="none" rtlCol="0">
                <a:spAutoFit/>
              </a:bodyPr>
              <a:lstStyle/>
              <a:p>
                <a:r>
                  <a:rPr kumimoji="1" lang="ja-JP" altLang="en-US" sz="1400" dirty="0"/>
                  <a:t>条件１</a:t>
                </a:r>
              </a:p>
            </p:txBody>
          </p:sp>
        </p:grpSp>
        <p:sp>
          <p:nvSpPr>
            <p:cNvPr id="15" name="テキスト ボックス 14">
              <a:extLst>
                <a:ext uri="{FF2B5EF4-FFF2-40B4-BE49-F238E27FC236}">
                  <a16:creationId xmlns:a16="http://schemas.microsoft.com/office/drawing/2014/main" id="{A6805E86-E8F8-47AD-AFE4-809BE1C9B506}"/>
                </a:ext>
              </a:extLst>
            </p:cNvPr>
            <p:cNvSpPr txBox="1"/>
            <p:nvPr/>
          </p:nvSpPr>
          <p:spPr>
            <a:xfrm>
              <a:off x="7543880" y="1492740"/>
              <a:ext cx="954107" cy="276999"/>
            </a:xfrm>
            <a:prstGeom prst="rect">
              <a:avLst/>
            </a:prstGeom>
            <a:noFill/>
          </p:spPr>
          <p:txBody>
            <a:bodyPr wrap="none" rtlCol="0">
              <a:spAutoFit/>
            </a:bodyPr>
            <a:lstStyle/>
            <a:p>
              <a:r>
                <a:rPr kumimoji="1" lang="ja-JP" altLang="en-US" sz="1200" dirty="0"/>
                <a:t>質問紙回答</a:t>
              </a:r>
            </a:p>
          </p:txBody>
        </p:sp>
      </p:grpSp>
      <p:sp>
        <p:nvSpPr>
          <p:cNvPr id="17" name="正方形/長方形 16">
            <a:extLst>
              <a:ext uri="{FF2B5EF4-FFF2-40B4-BE49-F238E27FC236}">
                <a16:creationId xmlns:a16="http://schemas.microsoft.com/office/drawing/2014/main" id="{F527D13E-A901-481E-9BEF-D99CF0C585D3}"/>
              </a:ext>
            </a:extLst>
          </p:cNvPr>
          <p:cNvSpPr/>
          <p:nvPr/>
        </p:nvSpPr>
        <p:spPr>
          <a:xfrm>
            <a:off x="1390384" y="6112597"/>
            <a:ext cx="6392030" cy="307777"/>
          </a:xfrm>
          <a:prstGeom prst="rect">
            <a:avLst/>
          </a:prstGeom>
        </p:spPr>
        <p:txBody>
          <a:bodyPr wrap="square">
            <a:spAutoFit/>
          </a:bodyPr>
          <a:lstStyle/>
          <a:p>
            <a:r>
              <a:rPr lang="ja-JP" altLang="en-US" sz="1400" dirty="0"/>
              <a:t>http://kodamalab.sakura.ne.jp/M2TP/single2.php?MOD=TP0</a:t>
            </a:r>
            <a:r>
              <a:rPr lang="en-US" altLang="ja-JP" sz="1400" dirty="0"/>
              <a:t>7</a:t>
            </a:r>
            <a:endParaRPr lang="ja-JP" altLang="en-US" sz="1400" dirty="0"/>
          </a:p>
        </p:txBody>
      </p:sp>
      <p:pic>
        <p:nvPicPr>
          <p:cNvPr id="18" name="図 17">
            <a:extLst>
              <a:ext uri="{FF2B5EF4-FFF2-40B4-BE49-F238E27FC236}">
                <a16:creationId xmlns:a16="http://schemas.microsoft.com/office/drawing/2014/main" id="{9300DEA9-A583-485D-8551-16C35C1E37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513" t="19198" r="13464" b="59340"/>
          <a:stretch/>
        </p:blipFill>
        <p:spPr>
          <a:xfrm>
            <a:off x="2609359" y="3357333"/>
            <a:ext cx="4281839" cy="2652462"/>
          </a:xfrm>
          <a:prstGeom prst="rect">
            <a:avLst/>
          </a:prstGeom>
        </p:spPr>
      </p:pic>
      <p:grpSp>
        <p:nvGrpSpPr>
          <p:cNvPr id="20" name="グループ化 19">
            <a:extLst>
              <a:ext uri="{FF2B5EF4-FFF2-40B4-BE49-F238E27FC236}">
                <a16:creationId xmlns:a16="http://schemas.microsoft.com/office/drawing/2014/main" id="{8B7A15EB-848E-4E71-AD0F-4107CAD67E07}"/>
              </a:ext>
            </a:extLst>
          </p:cNvPr>
          <p:cNvGrpSpPr/>
          <p:nvPr/>
        </p:nvGrpSpPr>
        <p:grpSpPr>
          <a:xfrm>
            <a:off x="667109" y="1971632"/>
            <a:ext cx="7830878" cy="838807"/>
            <a:chOff x="667109" y="930932"/>
            <a:chExt cx="7830878" cy="838807"/>
          </a:xfrm>
        </p:grpSpPr>
        <p:grpSp>
          <p:nvGrpSpPr>
            <p:cNvPr id="21" name="グループ化 20">
              <a:extLst>
                <a:ext uri="{FF2B5EF4-FFF2-40B4-BE49-F238E27FC236}">
                  <a16:creationId xmlns:a16="http://schemas.microsoft.com/office/drawing/2014/main" id="{43F42C70-9278-4D2D-A09D-073C4D03A2A1}"/>
                </a:ext>
              </a:extLst>
            </p:cNvPr>
            <p:cNvGrpSpPr/>
            <p:nvPr/>
          </p:nvGrpSpPr>
          <p:grpSpPr>
            <a:xfrm>
              <a:off x="667109" y="930932"/>
              <a:ext cx="7353827" cy="523221"/>
              <a:chOff x="667109" y="2023620"/>
              <a:chExt cx="7353827" cy="523221"/>
            </a:xfrm>
          </p:grpSpPr>
          <p:grpSp>
            <p:nvGrpSpPr>
              <p:cNvPr id="23" name="グループ化 22">
                <a:extLst>
                  <a:ext uri="{FF2B5EF4-FFF2-40B4-BE49-F238E27FC236}">
                    <a16:creationId xmlns:a16="http://schemas.microsoft.com/office/drawing/2014/main" id="{7CB12A83-7424-492B-A676-07C3AE79E02E}"/>
                  </a:ext>
                </a:extLst>
              </p:cNvPr>
              <p:cNvGrpSpPr/>
              <p:nvPr/>
            </p:nvGrpSpPr>
            <p:grpSpPr>
              <a:xfrm>
                <a:off x="1863306" y="2023620"/>
                <a:ext cx="6157630" cy="523221"/>
                <a:chOff x="1255336" y="1516903"/>
                <a:chExt cx="6633328" cy="523221"/>
              </a:xfrm>
            </p:grpSpPr>
            <p:sp>
              <p:nvSpPr>
                <p:cNvPr id="25" name="テキスト ボックス 24">
                  <a:extLst>
                    <a:ext uri="{FF2B5EF4-FFF2-40B4-BE49-F238E27FC236}">
                      <a16:creationId xmlns:a16="http://schemas.microsoft.com/office/drawing/2014/main" id="{4D74036D-20B9-498A-89A5-3DFED6B5A6D1}"/>
                    </a:ext>
                  </a:extLst>
                </p:cNvPr>
                <p:cNvSpPr txBox="1"/>
                <p:nvPr/>
              </p:nvSpPr>
              <p:spPr>
                <a:xfrm>
                  <a:off x="1255336" y="1516904"/>
                  <a:ext cx="2172227"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400" dirty="0"/>
                    <a:t>閉眼安静</a:t>
                  </a:r>
                  <a:endParaRPr kumimoji="1" lang="en-US" altLang="ja-JP" sz="1400" dirty="0"/>
                </a:p>
                <a:p>
                  <a:pPr algn="ctr"/>
                  <a:r>
                    <a:rPr kumimoji="1" lang="en-US" altLang="ja-JP" sz="1400" dirty="0"/>
                    <a:t>3</a:t>
                  </a:r>
                  <a:r>
                    <a:rPr kumimoji="1" lang="ja-JP" altLang="en-US" sz="1400" dirty="0"/>
                    <a:t>分</a:t>
                  </a:r>
                </a:p>
              </p:txBody>
            </p:sp>
            <p:sp>
              <p:nvSpPr>
                <p:cNvPr id="26" name="テキスト ボックス 25">
                  <a:extLst>
                    <a:ext uri="{FF2B5EF4-FFF2-40B4-BE49-F238E27FC236}">
                      <a16:creationId xmlns:a16="http://schemas.microsoft.com/office/drawing/2014/main" id="{D2BE0617-1593-434A-AA17-AD6927225BE9}"/>
                    </a:ext>
                  </a:extLst>
                </p:cNvPr>
                <p:cNvSpPr txBox="1"/>
                <p:nvPr/>
              </p:nvSpPr>
              <p:spPr>
                <a:xfrm>
                  <a:off x="3485886" y="1516903"/>
                  <a:ext cx="2172227"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400" dirty="0"/>
                    <a:t>課題</a:t>
                  </a:r>
                  <a:endParaRPr kumimoji="1" lang="en-US" altLang="ja-JP" sz="1400" dirty="0"/>
                </a:p>
                <a:p>
                  <a:pPr algn="ctr"/>
                  <a:r>
                    <a:rPr kumimoji="1" lang="en-US" altLang="ja-JP" sz="1400" dirty="0"/>
                    <a:t>3</a:t>
                  </a:r>
                  <a:r>
                    <a:rPr kumimoji="1" lang="ja-JP" altLang="en-US" sz="1400" dirty="0"/>
                    <a:t>分</a:t>
                  </a:r>
                </a:p>
              </p:txBody>
            </p:sp>
            <p:sp>
              <p:nvSpPr>
                <p:cNvPr id="27" name="テキスト ボックス 26">
                  <a:extLst>
                    <a:ext uri="{FF2B5EF4-FFF2-40B4-BE49-F238E27FC236}">
                      <a16:creationId xmlns:a16="http://schemas.microsoft.com/office/drawing/2014/main" id="{53B9BEE4-5A86-4748-95EC-7B61977EC4C1}"/>
                    </a:ext>
                  </a:extLst>
                </p:cNvPr>
                <p:cNvSpPr txBox="1"/>
                <p:nvPr/>
              </p:nvSpPr>
              <p:spPr>
                <a:xfrm>
                  <a:off x="5716437" y="1516903"/>
                  <a:ext cx="2172227"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400" dirty="0"/>
                    <a:t>閉眼安静</a:t>
                  </a:r>
                  <a:endParaRPr kumimoji="1" lang="en-US" altLang="ja-JP" sz="1400" dirty="0"/>
                </a:p>
                <a:p>
                  <a:pPr algn="ctr"/>
                  <a:r>
                    <a:rPr kumimoji="1" lang="en-US" altLang="ja-JP" sz="1400" dirty="0"/>
                    <a:t>3</a:t>
                  </a:r>
                  <a:r>
                    <a:rPr kumimoji="1" lang="ja-JP" altLang="en-US" sz="1400" dirty="0"/>
                    <a:t>分</a:t>
                  </a:r>
                </a:p>
              </p:txBody>
            </p:sp>
          </p:grpSp>
          <p:sp>
            <p:nvSpPr>
              <p:cNvPr id="24" name="テキスト ボックス 23">
                <a:extLst>
                  <a:ext uri="{FF2B5EF4-FFF2-40B4-BE49-F238E27FC236}">
                    <a16:creationId xmlns:a16="http://schemas.microsoft.com/office/drawing/2014/main" id="{FFE21EB4-134C-4A1C-95BA-F5F579BF7522}"/>
                  </a:ext>
                </a:extLst>
              </p:cNvPr>
              <p:cNvSpPr txBox="1"/>
              <p:nvPr/>
            </p:nvSpPr>
            <p:spPr>
              <a:xfrm>
                <a:off x="667109" y="2162120"/>
                <a:ext cx="723275" cy="307777"/>
              </a:xfrm>
              <a:prstGeom prst="rect">
                <a:avLst/>
              </a:prstGeom>
              <a:noFill/>
            </p:spPr>
            <p:txBody>
              <a:bodyPr wrap="none" rtlCol="0">
                <a:spAutoFit/>
              </a:bodyPr>
              <a:lstStyle/>
              <a:p>
                <a:r>
                  <a:rPr kumimoji="1" lang="ja-JP" altLang="en-US" sz="1400" dirty="0"/>
                  <a:t>条件２</a:t>
                </a:r>
              </a:p>
            </p:txBody>
          </p:sp>
        </p:grpSp>
        <p:sp>
          <p:nvSpPr>
            <p:cNvPr id="22" name="テキスト ボックス 21">
              <a:extLst>
                <a:ext uri="{FF2B5EF4-FFF2-40B4-BE49-F238E27FC236}">
                  <a16:creationId xmlns:a16="http://schemas.microsoft.com/office/drawing/2014/main" id="{514D7F93-5264-4F7F-9CAB-1E46AF2503BC}"/>
                </a:ext>
              </a:extLst>
            </p:cNvPr>
            <p:cNvSpPr txBox="1"/>
            <p:nvPr/>
          </p:nvSpPr>
          <p:spPr>
            <a:xfrm>
              <a:off x="7543880" y="1492740"/>
              <a:ext cx="954107" cy="276999"/>
            </a:xfrm>
            <a:prstGeom prst="rect">
              <a:avLst/>
            </a:prstGeom>
            <a:noFill/>
          </p:spPr>
          <p:txBody>
            <a:bodyPr wrap="none" rtlCol="0">
              <a:spAutoFit/>
            </a:bodyPr>
            <a:lstStyle/>
            <a:p>
              <a:r>
                <a:rPr kumimoji="1" lang="ja-JP" altLang="en-US" sz="1200" dirty="0"/>
                <a:t>質問紙回答</a:t>
              </a:r>
            </a:p>
          </p:txBody>
        </p:sp>
      </p:grpSp>
      <p:sp>
        <p:nvSpPr>
          <p:cNvPr id="28" name="正方形/長方形 27">
            <a:extLst>
              <a:ext uri="{FF2B5EF4-FFF2-40B4-BE49-F238E27FC236}">
                <a16:creationId xmlns:a16="http://schemas.microsoft.com/office/drawing/2014/main" id="{D23D53D1-AD19-4C8A-93B4-0CBFB25A1BD5}"/>
              </a:ext>
            </a:extLst>
          </p:cNvPr>
          <p:cNvSpPr/>
          <p:nvPr/>
        </p:nvSpPr>
        <p:spPr>
          <a:xfrm>
            <a:off x="667109" y="3015666"/>
            <a:ext cx="6392030" cy="307777"/>
          </a:xfrm>
          <a:prstGeom prst="rect">
            <a:avLst/>
          </a:prstGeom>
        </p:spPr>
        <p:txBody>
          <a:bodyPr wrap="square">
            <a:spAutoFit/>
          </a:bodyPr>
          <a:lstStyle/>
          <a:p>
            <a:r>
              <a:rPr lang="ja-JP" altLang="en-US" sz="1400" dirty="0"/>
              <a:t>コンピュータ画面に波形を表示しながら測ってみよう！</a:t>
            </a:r>
          </a:p>
        </p:txBody>
      </p:sp>
      <p:sp>
        <p:nvSpPr>
          <p:cNvPr id="29" name="正方形/長方形 28">
            <a:extLst>
              <a:ext uri="{FF2B5EF4-FFF2-40B4-BE49-F238E27FC236}">
                <a16:creationId xmlns:a16="http://schemas.microsoft.com/office/drawing/2014/main" id="{7B572E4E-72E1-45E4-A383-E0928E3A153D}"/>
              </a:ext>
            </a:extLst>
          </p:cNvPr>
          <p:cNvSpPr/>
          <p:nvPr/>
        </p:nvSpPr>
        <p:spPr>
          <a:xfrm>
            <a:off x="1248720" y="6450735"/>
            <a:ext cx="6675357" cy="307777"/>
          </a:xfrm>
          <a:prstGeom prst="rect">
            <a:avLst/>
          </a:prstGeom>
        </p:spPr>
        <p:txBody>
          <a:bodyPr wrap="square">
            <a:spAutoFit/>
          </a:bodyPr>
          <a:lstStyle/>
          <a:p>
            <a:r>
              <a:rPr lang="ja-JP" altLang="en-US" sz="1400" dirty="0"/>
              <a:t>「 TP0</a:t>
            </a:r>
            <a:r>
              <a:rPr lang="en-US" altLang="ja-JP" sz="1400" dirty="0"/>
              <a:t>7 </a:t>
            </a:r>
            <a:r>
              <a:rPr lang="ja-JP" altLang="en-US" sz="1400" dirty="0"/>
              <a:t>」の部分を変えると自分が使っている計測器の測定結果を表示できます。</a:t>
            </a:r>
            <a:endParaRPr lang="en-US" altLang="ja-JP" sz="1400" dirty="0"/>
          </a:p>
        </p:txBody>
      </p:sp>
    </p:spTree>
    <p:extLst>
      <p:ext uri="{BB962C8B-B14F-4D97-AF65-F5344CB8AC3E}">
        <p14:creationId xmlns:p14="http://schemas.microsoft.com/office/powerpoint/2010/main" val="1702631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nagano\Desktop\s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26604"/>
            <a:ext cx="3915347" cy="2662436"/>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251520" y="188640"/>
            <a:ext cx="5569858"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2400" dirty="0"/>
              <a:t>実習：緊張は手の冷たさでわかる！？</a:t>
            </a:r>
          </a:p>
        </p:txBody>
      </p:sp>
      <p:grpSp>
        <p:nvGrpSpPr>
          <p:cNvPr id="5" name="グループ化 4"/>
          <p:cNvGrpSpPr/>
          <p:nvPr/>
        </p:nvGrpSpPr>
        <p:grpSpPr>
          <a:xfrm>
            <a:off x="4502994" y="3501008"/>
            <a:ext cx="4245469" cy="3107444"/>
            <a:chOff x="300608" y="3562246"/>
            <a:chExt cx="4343400" cy="3179122"/>
          </a:xfrm>
        </p:grpSpPr>
        <p:pic>
          <p:nvPicPr>
            <p:cNvPr id="6" name="Picture 2" descr="i:\Windesktop\peripheral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608" y="3970736"/>
              <a:ext cx="4343400" cy="2770632"/>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547998" y="3562246"/>
              <a:ext cx="1553247" cy="429101"/>
            </a:xfrm>
            <a:prstGeom prst="rect">
              <a:avLst/>
            </a:prstGeom>
          </p:spPr>
          <p:txBody>
            <a:bodyPr wrap="square">
              <a:spAutoFit/>
            </a:bodyPr>
            <a:lstStyle/>
            <a:p>
              <a:pPr algn="ctr"/>
              <a:r>
                <a:rPr lang="ja-JP" altLang="en-US" dirty="0">
                  <a:latin typeface="+mj-ea"/>
                  <a:ea typeface="+mj-ea"/>
                </a:rPr>
                <a:t>普通の時</a:t>
              </a:r>
            </a:p>
          </p:txBody>
        </p:sp>
        <p:sp>
          <p:nvSpPr>
            <p:cNvPr id="8" name="正方形/長方形 7"/>
            <p:cNvSpPr/>
            <p:nvPr/>
          </p:nvSpPr>
          <p:spPr>
            <a:xfrm>
              <a:off x="2980734" y="3562246"/>
              <a:ext cx="1546683" cy="429101"/>
            </a:xfrm>
            <a:prstGeom prst="rect">
              <a:avLst/>
            </a:prstGeom>
          </p:spPr>
          <p:txBody>
            <a:bodyPr wrap="square">
              <a:spAutoFit/>
            </a:bodyPr>
            <a:lstStyle/>
            <a:p>
              <a:pPr algn="ctr"/>
              <a:r>
                <a:rPr lang="ja-JP" altLang="en-US" dirty="0">
                  <a:solidFill>
                    <a:srgbClr val="FF3300"/>
                  </a:solidFill>
                  <a:latin typeface="+mj-ea"/>
                  <a:ea typeface="+mj-ea"/>
                </a:rPr>
                <a:t>緊張した時</a:t>
              </a:r>
            </a:p>
          </p:txBody>
        </p:sp>
      </p:grpSp>
      <p:sp>
        <p:nvSpPr>
          <p:cNvPr id="9" name="テキスト ボックス 8"/>
          <p:cNvSpPr txBox="1"/>
          <p:nvPr/>
        </p:nvSpPr>
        <p:spPr>
          <a:xfrm>
            <a:off x="4011764" y="1916832"/>
            <a:ext cx="5112568" cy="1569660"/>
          </a:xfrm>
          <a:prstGeom prst="rect">
            <a:avLst/>
          </a:prstGeom>
          <a:noFill/>
        </p:spPr>
        <p:txBody>
          <a:bodyPr wrap="square" rtlCol="0">
            <a:spAutoFit/>
          </a:bodyPr>
          <a:lstStyle/>
          <a:p>
            <a:r>
              <a:rPr kumimoji="1" lang="ja-JP" altLang="en-US" sz="2400" dirty="0"/>
              <a:t>大勢の人の前で話すと緊張</a:t>
            </a:r>
            <a:r>
              <a:rPr lang="ja-JP" altLang="en-US" sz="2400" dirty="0"/>
              <a:t>します。このような時には、私達の体の中ではどのようなことが起きているのでしょうか？</a:t>
            </a:r>
          </a:p>
        </p:txBody>
      </p:sp>
      <p:sp>
        <p:nvSpPr>
          <p:cNvPr id="10" name="雲形吹き出し 9"/>
          <p:cNvSpPr/>
          <p:nvPr/>
        </p:nvSpPr>
        <p:spPr>
          <a:xfrm>
            <a:off x="4011764" y="995537"/>
            <a:ext cx="2000396" cy="921295"/>
          </a:xfrm>
          <a:prstGeom prst="cloudCallout">
            <a:avLst>
              <a:gd name="adj1" fmla="val -67361"/>
              <a:gd name="adj2" fmla="val 56394"/>
            </a:avLst>
          </a:prstGeom>
          <a:solidFill>
            <a:schemeClr val="bg1"/>
          </a:solidFill>
          <a:ln>
            <a:solidFill>
              <a:srgbClr val="FF9C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ysClr val="windowText" lastClr="000000"/>
                </a:solidFill>
              </a:rPr>
              <a:t>どうしよう</a:t>
            </a:r>
            <a:r>
              <a:rPr lang="en-US" altLang="ja-JP" sz="1600" dirty="0">
                <a:solidFill>
                  <a:sysClr val="windowText" lastClr="000000"/>
                </a:solidFill>
              </a:rPr>
              <a:t>‥</a:t>
            </a:r>
            <a:r>
              <a:rPr lang="ja-JP" altLang="en-US" sz="1600" dirty="0">
                <a:solidFill>
                  <a:sysClr val="windowText" lastClr="000000"/>
                </a:solidFill>
              </a:rPr>
              <a:t>緊張してきた</a:t>
            </a:r>
            <a:endParaRPr kumimoji="1" lang="ja-JP" altLang="en-US" sz="1600" dirty="0">
              <a:solidFill>
                <a:sysClr val="windowText" lastClr="000000"/>
              </a:solidFill>
            </a:endParaRPr>
          </a:p>
        </p:txBody>
      </p:sp>
      <p:sp>
        <p:nvSpPr>
          <p:cNvPr id="15" name="テキスト ボックス 14"/>
          <p:cNvSpPr txBox="1"/>
          <p:nvPr/>
        </p:nvSpPr>
        <p:spPr>
          <a:xfrm>
            <a:off x="467544" y="5108991"/>
            <a:ext cx="3399627" cy="1569660"/>
          </a:xfrm>
          <a:prstGeom prst="rect">
            <a:avLst/>
          </a:prstGeom>
          <a:noFill/>
        </p:spPr>
        <p:txBody>
          <a:bodyPr wrap="square" rtlCol="0">
            <a:spAutoFit/>
          </a:bodyPr>
          <a:lstStyle/>
          <a:p>
            <a:r>
              <a:rPr kumimoji="1" lang="ja-JP" altLang="en-US" sz="2400" dirty="0"/>
              <a:t>これは、指先の血管が収縮し，</a:t>
            </a:r>
            <a:r>
              <a:rPr kumimoji="1" lang="ja-JP" altLang="en-US" sz="2400" dirty="0">
                <a:solidFill>
                  <a:srgbClr val="FF0000"/>
                </a:solidFill>
              </a:rPr>
              <a:t>血液が流れにくくなっている</a:t>
            </a:r>
            <a:r>
              <a:rPr kumimoji="1" lang="ja-JP" altLang="en-US" sz="2400" dirty="0"/>
              <a:t>ことが原因です</a:t>
            </a:r>
          </a:p>
        </p:txBody>
      </p:sp>
      <p:sp>
        <p:nvSpPr>
          <p:cNvPr id="14" name="右矢印 13"/>
          <p:cNvSpPr/>
          <p:nvPr/>
        </p:nvSpPr>
        <p:spPr>
          <a:xfrm rot="900000">
            <a:off x="3749464" y="4600963"/>
            <a:ext cx="809877" cy="760871"/>
          </a:xfrm>
          <a:prstGeom prst="rightArrow">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02152" y="4142229"/>
            <a:ext cx="3328037" cy="830997"/>
          </a:xfrm>
          <a:prstGeom prst="rect">
            <a:avLst/>
          </a:prstGeom>
        </p:spPr>
        <p:txBody>
          <a:bodyPr wrap="square">
            <a:spAutoFit/>
          </a:bodyPr>
          <a:lstStyle/>
          <a:p>
            <a:r>
              <a:rPr lang="ja-JP" altLang="en-US" sz="2400" dirty="0"/>
              <a:t>緊張すると手が冷たくなることがあります</a:t>
            </a:r>
            <a:endParaRPr lang="en-US" altLang="ja-JP" sz="2400" dirty="0"/>
          </a:p>
        </p:txBody>
      </p:sp>
    </p:spTree>
    <p:extLst>
      <p:ext uri="{BB962C8B-B14F-4D97-AF65-F5344CB8AC3E}">
        <p14:creationId xmlns:p14="http://schemas.microsoft.com/office/powerpoint/2010/main" val="138725617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519</TotalTime>
  <Words>961</Words>
  <Application>Microsoft Office PowerPoint</Application>
  <PresentationFormat>画面に合わせる (4:3)</PresentationFormat>
  <Paragraphs>193</Paragraphs>
  <Slides>20</Slides>
  <Notes>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20</vt:i4>
      </vt:variant>
    </vt:vector>
  </HeadingPairs>
  <TitlesOfParts>
    <vt:vector size="28" baseType="lpstr">
      <vt:lpstr>HGP創英角ｺﾞｼｯｸUB</vt:lpstr>
      <vt:lpstr>ＭＳ Ｐゴシック</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nagano yuichiro</dc:creator>
  <cp:lastModifiedBy>nagano yuichiro</cp:lastModifiedBy>
  <cp:revision>35</cp:revision>
  <cp:lastPrinted>2019-08-26T06:24:34Z</cp:lastPrinted>
  <dcterms:created xsi:type="dcterms:W3CDTF">2019-08-25T04:19:19Z</dcterms:created>
  <dcterms:modified xsi:type="dcterms:W3CDTF">2019-08-26T10:10:45Z</dcterms:modified>
</cp:coreProperties>
</file>