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3" r:id="rId5"/>
    <p:sldId id="257" r:id="rId6"/>
    <p:sldId id="260" r:id="rId7"/>
    <p:sldId id="261" r:id="rId8"/>
    <p:sldId id="264" r:id="rId9"/>
    <p:sldId id="262" r:id="rId10"/>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107" d="100"/>
          <a:sy n="107" d="100"/>
        </p:scale>
        <p:origin x="4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68682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49698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345579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394590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57057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45753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330308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150235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148366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251737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2F82CC-3363-4940-AF79-73FD0BBDF675}" type="datetimeFigureOut">
              <a:rPr kumimoji="1" lang="ja-JP" altLang="en-US" smtClean="0"/>
              <a:t>2019/12/21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341962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F82CC-3363-4940-AF79-73FD0BBDF675}" type="datetimeFigureOut">
              <a:rPr kumimoji="1" lang="ja-JP" altLang="en-US" smtClean="0"/>
              <a:t>2019/12/21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C724B-4F0D-4D83-8361-F15DF417BBD3}" type="slidenum">
              <a:rPr kumimoji="1" lang="ja-JP" altLang="en-US" smtClean="0"/>
              <a:t>‹#›</a:t>
            </a:fld>
            <a:endParaRPr kumimoji="1" lang="ja-JP" altLang="en-US"/>
          </a:p>
        </p:txBody>
      </p:sp>
    </p:spTree>
    <p:extLst>
      <p:ext uri="{BB962C8B-B14F-4D97-AF65-F5344CB8AC3E}">
        <p14:creationId xmlns:p14="http://schemas.microsoft.com/office/powerpoint/2010/main" val="4030752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strawberry-linux.com/catalog/items?code=12114" TargetMode="External"/><Relationship Id="rId4" Type="http://schemas.openxmlformats.org/officeDocument/2006/relationships/hyperlink" Target="http://akizukidenshi.com/catalog/g/gK-0975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akizukidenshi.com/catalog/g/gI-001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akizukidenshi.com/catalog/g/gM-084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0E8F6B7-9187-478A-B127-AF2B35EE24B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93727" y="2623655"/>
            <a:ext cx="2789033" cy="3718711"/>
          </a:xfrm>
          <a:prstGeom prst="rect">
            <a:avLst/>
          </a:prstGeom>
        </p:spPr>
      </p:pic>
      <p:pic>
        <p:nvPicPr>
          <p:cNvPr id="5" name="図 4">
            <a:extLst>
              <a:ext uri="{FF2B5EF4-FFF2-40B4-BE49-F238E27FC236}">
                <a16:creationId xmlns:a16="http://schemas.microsoft.com/office/drawing/2014/main" id="{EC70C5A0-BB3A-4012-AFF5-5B1E24D2AB6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177483" y="2623655"/>
            <a:ext cx="2789033" cy="3718711"/>
          </a:xfrm>
          <a:prstGeom prst="rect">
            <a:avLst/>
          </a:prstGeom>
        </p:spPr>
      </p:pic>
      <p:pic>
        <p:nvPicPr>
          <p:cNvPr id="6" name="図 5">
            <a:extLst>
              <a:ext uri="{FF2B5EF4-FFF2-40B4-BE49-F238E27FC236}">
                <a16:creationId xmlns:a16="http://schemas.microsoft.com/office/drawing/2014/main" id="{5AB36A91-4583-4D91-A4FC-50F5586A6A8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6063031" y="2623655"/>
            <a:ext cx="2789033" cy="3718711"/>
          </a:xfrm>
          <a:prstGeom prst="rect">
            <a:avLst/>
          </a:prstGeom>
        </p:spPr>
      </p:pic>
      <p:sp>
        <p:nvSpPr>
          <p:cNvPr id="7" name="テキスト ボックス 6">
            <a:extLst>
              <a:ext uri="{FF2B5EF4-FFF2-40B4-BE49-F238E27FC236}">
                <a16:creationId xmlns:a16="http://schemas.microsoft.com/office/drawing/2014/main" id="{8117114A-B3EA-4067-8C5D-6C34CF530DFD}"/>
              </a:ext>
            </a:extLst>
          </p:cNvPr>
          <p:cNvSpPr txBox="1"/>
          <p:nvPr/>
        </p:nvSpPr>
        <p:spPr>
          <a:xfrm>
            <a:off x="2217570" y="1081692"/>
            <a:ext cx="4708858" cy="523220"/>
          </a:xfrm>
          <a:prstGeom prst="rect">
            <a:avLst/>
          </a:prstGeom>
          <a:noFill/>
        </p:spPr>
        <p:txBody>
          <a:bodyPr wrap="square" rtlCol="0">
            <a:spAutoFit/>
          </a:bodyPr>
          <a:lstStyle/>
          <a:p>
            <a:pPr algn="ctr"/>
            <a:r>
              <a:rPr kumimoji="1" lang="en-US" altLang="ja-JP" sz="2800" dirty="0"/>
              <a:t>ESP8266</a:t>
            </a:r>
            <a:r>
              <a:rPr kumimoji="1" lang="ja-JP" altLang="en-US" sz="2800" dirty="0"/>
              <a:t>を用いた無線計測</a:t>
            </a:r>
          </a:p>
        </p:txBody>
      </p:sp>
    </p:spTree>
    <p:extLst>
      <p:ext uri="{BB962C8B-B14F-4D97-AF65-F5344CB8AC3E}">
        <p14:creationId xmlns:p14="http://schemas.microsoft.com/office/powerpoint/2010/main" val="339720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780528-3D3D-4782-AF25-E888A89C6517}"/>
              </a:ext>
            </a:extLst>
          </p:cNvPr>
          <p:cNvSpPr txBox="1"/>
          <p:nvPr/>
        </p:nvSpPr>
        <p:spPr>
          <a:xfrm>
            <a:off x="207174" y="158234"/>
            <a:ext cx="4128118" cy="369332"/>
          </a:xfrm>
          <a:prstGeom prst="rect">
            <a:avLst/>
          </a:prstGeom>
          <a:noFill/>
        </p:spPr>
        <p:txBody>
          <a:bodyPr wrap="none" rtlCol="0">
            <a:spAutoFit/>
          </a:bodyPr>
          <a:lstStyle/>
          <a:p>
            <a:r>
              <a:rPr kumimoji="1" lang="ja-JP" altLang="en-US" dirty="0"/>
              <a:t>開発環境の準備（</a:t>
            </a:r>
            <a:r>
              <a:rPr kumimoji="1" lang="en-US" altLang="ja-JP" dirty="0"/>
              <a:t>Arduino IDE 1.8.8</a:t>
            </a:r>
            <a:r>
              <a:rPr kumimoji="1" lang="ja-JP" altLang="en-US" dirty="0"/>
              <a:t>用）</a:t>
            </a:r>
          </a:p>
        </p:txBody>
      </p:sp>
      <p:sp>
        <p:nvSpPr>
          <p:cNvPr id="3" name="正方形/長方形 2">
            <a:extLst>
              <a:ext uri="{FF2B5EF4-FFF2-40B4-BE49-F238E27FC236}">
                <a16:creationId xmlns:a16="http://schemas.microsoft.com/office/drawing/2014/main" id="{D6AA64EA-F6EA-473D-AFD7-1090DAA4408A}"/>
              </a:ext>
            </a:extLst>
          </p:cNvPr>
          <p:cNvSpPr/>
          <p:nvPr/>
        </p:nvSpPr>
        <p:spPr>
          <a:xfrm>
            <a:off x="3705498" y="628697"/>
            <a:ext cx="4636391" cy="646331"/>
          </a:xfrm>
          <a:prstGeom prst="rect">
            <a:avLst/>
          </a:prstGeom>
        </p:spPr>
        <p:txBody>
          <a:bodyPr wrap="square">
            <a:spAutoFit/>
          </a:bodyPr>
          <a:lstStyle/>
          <a:p>
            <a:r>
              <a:rPr lang="ja-JP" altLang="en-US" sz="1200" dirty="0"/>
              <a:t>メニューの，ファイルー＞環境設定より</a:t>
            </a:r>
            <a:endParaRPr lang="en-US" altLang="ja-JP" sz="1200" dirty="0"/>
          </a:p>
          <a:p>
            <a:r>
              <a:rPr lang="ja-JP" altLang="en-US" sz="1200" dirty="0"/>
              <a:t>追加のボードマネジャーの</a:t>
            </a:r>
            <a:r>
              <a:rPr lang="en-US" altLang="ja-JP" sz="1200" dirty="0"/>
              <a:t>URL</a:t>
            </a:r>
            <a:r>
              <a:rPr lang="ja-JP" altLang="en-US" sz="1200" dirty="0"/>
              <a:t>に下記を記入</a:t>
            </a:r>
            <a:endParaRPr lang="en-US" altLang="ja-JP" sz="1200" dirty="0"/>
          </a:p>
          <a:p>
            <a:r>
              <a:rPr lang="ja-JP" altLang="en-US" sz="1200" dirty="0"/>
              <a:t>http://arduino.esp8266.com/stable/package_esp8266com_index.json</a:t>
            </a:r>
          </a:p>
        </p:txBody>
      </p:sp>
      <p:pic>
        <p:nvPicPr>
          <p:cNvPr id="4" name="図 3">
            <a:extLst>
              <a:ext uri="{FF2B5EF4-FFF2-40B4-BE49-F238E27FC236}">
                <a16:creationId xmlns:a16="http://schemas.microsoft.com/office/drawing/2014/main" id="{234051DB-70A7-4C70-B048-FBED3DC0202C}"/>
              </a:ext>
            </a:extLst>
          </p:cNvPr>
          <p:cNvPicPr>
            <a:picLocks noChangeAspect="1"/>
          </p:cNvPicPr>
          <p:nvPr/>
        </p:nvPicPr>
        <p:blipFill>
          <a:blip r:embed="rId2"/>
          <a:stretch>
            <a:fillRect/>
          </a:stretch>
        </p:blipFill>
        <p:spPr>
          <a:xfrm>
            <a:off x="309835" y="628697"/>
            <a:ext cx="3395663" cy="2890838"/>
          </a:xfrm>
          <a:prstGeom prst="rect">
            <a:avLst/>
          </a:prstGeom>
        </p:spPr>
      </p:pic>
      <p:pic>
        <p:nvPicPr>
          <p:cNvPr id="5" name="図 4">
            <a:extLst>
              <a:ext uri="{FF2B5EF4-FFF2-40B4-BE49-F238E27FC236}">
                <a16:creationId xmlns:a16="http://schemas.microsoft.com/office/drawing/2014/main" id="{9B7F8544-35FB-4E69-980A-A3B086D3E185}"/>
              </a:ext>
            </a:extLst>
          </p:cNvPr>
          <p:cNvPicPr>
            <a:picLocks noChangeAspect="1"/>
          </p:cNvPicPr>
          <p:nvPr/>
        </p:nvPicPr>
        <p:blipFill>
          <a:blip r:embed="rId3"/>
          <a:stretch>
            <a:fillRect/>
          </a:stretch>
        </p:blipFill>
        <p:spPr>
          <a:xfrm>
            <a:off x="3366444" y="3694925"/>
            <a:ext cx="5463144" cy="3079100"/>
          </a:xfrm>
          <a:prstGeom prst="rect">
            <a:avLst/>
          </a:prstGeom>
        </p:spPr>
      </p:pic>
      <p:sp>
        <p:nvSpPr>
          <p:cNvPr id="6" name="正方形/長方形 5">
            <a:extLst>
              <a:ext uri="{FF2B5EF4-FFF2-40B4-BE49-F238E27FC236}">
                <a16:creationId xmlns:a16="http://schemas.microsoft.com/office/drawing/2014/main" id="{AB2FDF0B-E10A-4533-B421-63F5DB6B7ECE}"/>
              </a:ext>
            </a:extLst>
          </p:cNvPr>
          <p:cNvSpPr/>
          <p:nvPr/>
        </p:nvSpPr>
        <p:spPr>
          <a:xfrm>
            <a:off x="3932544" y="2960899"/>
            <a:ext cx="4636391" cy="646331"/>
          </a:xfrm>
          <a:prstGeom prst="rect">
            <a:avLst/>
          </a:prstGeom>
        </p:spPr>
        <p:txBody>
          <a:bodyPr wrap="square">
            <a:spAutoFit/>
          </a:bodyPr>
          <a:lstStyle/>
          <a:p>
            <a:r>
              <a:rPr lang="ja-JP" altLang="en-US" sz="1200" dirty="0"/>
              <a:t>ボードマネジャーから</a:t>
            </a:r>
            <a:r>
              <a:rPr lang="en-US" altLang="ja-JP" sz="1200" dirty="0"/>
              <a:t>esp8266</a:t>
            </a:r>
            <a:r>
              <a:rPr lang="ja-JP" altLang="en-US" sz="1200" dirty="0"/>
              <a:t>を追加。</a:t>
            </a:r>
            <a:r>
              <a:rPr lang="ja-JP" altLang="en-US" sz="1200" dirty="0">
                <a:solidFill>
                  <a:srgbClr val="FF0000"/>
                </a:solidFill>
              </a:rPr>
              <a:t>バージョンは</a:t>
            </a:r>
            <a:r>
              <a:rPr lang="en-US" altLang="ja-JP" sz="1200" dirty="0">
                <a:solidFill>
                  <a:srgbClr val="FF0000"/>
                </a:solidFill>
              </a:rPr>
              <a:t>2.3.0</a:t>
            </a:r>
            <a:r>
              <a:rPr lang="ja-JP" altLang="en-US" sz="1200" dirty="0">
                <a:solidFill>
                  <a:srgbClr val="FF0000"/>
                </a:solidFill>
              </a:rPr>
              <a:t>を選択。</a:t>
            </a:r>
            <a:endParaRPr lang="en-US" altLang="ja-JP" sz="1200" dirty="0">
              <a:solidFill>
                <a:srgbClr val="FF0000"/>
              </a:solidFill>
            </a:endParaRPr>
          </a:p>
          <a:p>
            <a:r>
              <a:rPr lang="ja-JP" altLang="en-US" sz="1200" dirty="0"/>
              <a:t>これを行うと，ツール</a:t>
            </a:r>
            <a:r>
              <a:rPr lang="en-US" altLang="ja-JP" sz="1200" dirty="0"/>
              <a:t>-&gt;</a:t>
            </a:r>
            <a:r>
              <a:rPr lang="ja-JP" altLang="en-US" sz="1200" dirty="0"/>
              <a:t>ボードから，</a:t>
            </a:r>
            <a:r>
              <a:rPr lang="en-US" altLang="ja-JP" sz="1200" dirty="0"/>
              <a:t>ESP8266</a:t>
            </a:r>
            <a:r>
              <a:rPr lang="ja-JP" altLang="en-US" sz="1200" dirty="0"/>
              <a:t>が選択できるようになる。</a:t>
            </a:r>
          </a:p>
        </p:txBody>
      </p:sp>
      <p:sp>
        <p:nvSpPr>
          <p:cNvPr id="8" name="楕円 7">
            <a:extLst>
              <a:ext uri="{FF2B5EF4-FFF2-40B4-BE49-F238E27FC236}">
                <a16:creationId xmlns:a16="http://schemas.microsoft.com/office/drawing/2014/main" id="{B29AC7E3-0E4F-4C0A-96EA-3904DA8105DD}"/>
              </a:ext>
            </a:extLst>
          </p:cNvPr>
          <p:cNvSpPr/>
          <p:nvPr/>
        </p:nvSpPr>
        <p:spPr>
          <a:xfrm>
            <a:off x="3366444" y="3954340"/>
            <a:ext cx="2147948" cy="569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44B1D8A1-1360-4426-B0C1-EFDD47FC1972}"/>
              </a:ext>
            </a:extLst>
          </p:cNvPr>
          <p:cNvSpPr/>
          <p:nvPr/>
        </p:nvSpPr>
        <p:spPr>
          <a:xfrm>
            <a:off x="820912" y="2391731"/>
            <a:ext cx="2147948" cy="569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712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BE358AA-C253-49D6-9400-8972488D2B6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46706" y="1240324"/>
            <a:ext cx="5282697" cy="5282697"/>
          </a:xfrm>
          <a:prstGeom prst="rect">
            <a:avLst/>
          </a:prstGeom>
        </p:spPr>
      </p:pic>
      <p:sp>
        <p:nvSpPr>
          <p:cNvPr id="3" name="テキスト ボックス 2">
            <a:extLst>
              <a:ext uri="{FF2B5EF4-FFF2-40B4-BE49-F238E27FC236}">
                <a16:creationId xmlns:a16="http://schemas.microsoft.com/office/drawing/2014/main" id="{4DF305F5-34B0-4B8F-A58C-8E2F219E836B}"/>
              </a:ext>
            </a:extLst>
          </p:cNvPr>
          <p:cNvSpPr txBox="1"/>
          <p:nvPr/>
        </p:nvSpPr>
        <p:spPr>
          <a:xfrm>
            <a:off x="1235179" y="5617676"/>
            <a:ext cx="11277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3.3V</a:t>
            </a:r>
            <a:r>
              <a:rPr kumimoji="1" lang="ja-JP" altLang="en-US" sz="1200" dirty="0"/>
              <a:t>三端子</a:t>
            </a:r>
            <a:endParaRPr kumimoji="1" lang="en-US" altLang="ja-JP" sz="1200" dirty="0"/>
          </a:p>
          <a:p>
            <a:r>
              <a:rPr kumimoji="1" lang="ja-JP" altLang="en-US" sz="1200" dirty="0"/>
              <a:t>レギュレータ</a:t>
            </a:r>
          </a:p>
        </p:txBody>
      </p:sp>
      <p:sp>
        <p:nvSpPr>
          <p:cNvPr id="4" name="テキスト ボックス 3">
            <a:extLst>
              <a:ext uri="{FF2B5EF4-FFF2-40B4-BE49-F238E27FC236}">
                <a16:creationId xmlns:a16="http://schemas.microsoft.com/office/drawing/2014/main" id="{535A5636-4C2B-49AC-A667-726B8946DA24}"/>
              </a:ext>
            </a:extLst>
          </p:cNvPr>
          <p:cNvSpPr txBox="1"/>
          <p:nvPr/>
        </p:nvSpPr>
        <p:spPr>
          <a:xfrm>
            <a:off x="207174" y="158234"/>
            <a:ext cx="3995004" cy="369332"/>
          </a:xfrm>
          <a:prstGeom prst="rect">
            <a:avLst/>
          </a:prstGeom>
          <a:noFill/>
        </p:spPr>
        <p:txBody>
          <a:bodyPr wrap="none" rtlCol="0">
            <a:spAutoFit/>
          </a:bodyPr>
          <a:lstStyle/>
          <a:p>
            <a:r>
              <a:rPr kumimoji="1" lang="ja-JP" altLang="en-US" dirty="0"/>
              <a:t>プログラム書き込み方法の概略（</a:t>
            </a:r>
            <a:r>
              <a:rPr kumimoji="1" lang="en-US" altLang="ja-JP" dirty="0"/>
              <a:t>1</a:t>
            </a:r>
            <a:r>
              <a:rPr kumimoji="1" lang="ja-JP" altLang="en-US" dirty="0"/>
              <a:t>）</a:t>
            </a:r>
          </a:p>
        </p:txBody>
      </p:sp>
      <p:sp>
        <p:nvSpPr>
          <p:cNvPr id="5" name="テキスト ボックス 4">
            <a:extLst>
              <a:ext uri="{FF2B5EF4-FFF2-40B4-BE49-F238E27FC236}">
                <a16:creationId xmlns:a16="http://schemas.microsoft.com/office/drawing/2014/main" id="{B4C0D0E5-5D7C-4007-B149-523FEAE23051}"/>
              </a:ext>
            </a:extLst>
          </p:cNvPr>
          <p:cNvSpPr txBox="1"/>
          <p:nvPr/>
        </p:nvSpPr>
        <p:spPr>
          <a:xfrm>
            <a:off x="5325271" y="717438"/>
            <a:ext cx="362450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シリアル変換モジュールを取り付け，プログラム書き込みの準備をする。その際，</a:t>
            </a:r>
            <a:r>
              <a:rPr kumimoji="1" lang="en-US" altLang="ja-JP" sz="1200" dirty="0"/>
              <a:t>RX</a:t>
            </a:r>
            <a:r>
              <a:rPr kumimoji="1" lang="ja-JP" altLang="en-US" sz="1200" dirty="0"/>
              <a:t>と</a:t>
            </a:r>
            <a:r>
              <a:rPr kumimoji="1" lang="en-US" altLang="ja-JP" sz="1200" dirty="0"/>
              <a:t>TX</a:t>
            </a:r>
            <a:r>
              <a:rPr kumimoji="1" lang="ja-JP" altLang="en-US" sz="1200" dirty="0"/>
              <a:t>の向きに注意する。</a:t>
            </a:r>
            <a:endParaRPr kumimoji="1" lang="en-US" altLang="ja-JP" sz="1200" dirty="0"/>
          </a:p>
          <a:p>
            <a:endParaRPr kumimoji="1" lang="en-US" altLang="ja-JP" sz="1200" dirty="0"/>
          </a:p>
          <a:p>
            <a:r>
              <a:rPr kumimoji="1" lang="ja-JP" altLang="en-US" sz="1200" dirty="0"/>
              <a:t>右側の電源ラインに，シリアル変換モジュールの</a:t>
            </a:r>
            <a:r>
              <a:rPr kumimoji="1" lang="en-US" altLang="ja-JP" sz="1200" dirty="0"/>
              <a:t>5V</a:t>
            </a:r>
            <a:r>
              <a:rPr kumimoji="1" lang="ja-JP" altLang="en-US" sz="1200" dirty="0"/>
              <a:t>を流すと，</a:t>
            </a:r>
            <a:r>
              <a:rPr kumimoji="1" lang="en-US" altLang="ja-JP" sz="1200" dirty="0"/>
              <a:t>3</a:t>
            </a:r>
            <a:r>
              <a:rPr kumimoji="1" lang="ja-JP" altLang="en-US" sz="1200" dirty="0"/>
              <a:t>端子レギュレーターで</a:t>
            </a:r>
            <a:r>
              <a:rPr kumimoji="1" lang="en-US" altLang="ja-JP" sz="1200" dirty="0"/>
              <a:t>3.3V</a:t>
            </a:r>
            <a:r>
              <a:rPr kumimoji="1" lang="ja-JP" altLang="en-US" sz="1200" dirty="0"/>
              <a:t>に変換され，</a:t>
            </a:r>
            <a:r>
              <a:rPr kumimoji="1" lang="en-US" altLang="ja-JP" sz="1200" dirty="0"/>
              <a:t>ESP8266</a:t>
            </a:r>
            <a:r>
              <a:rPr kumimoji="1" lang="ja-JP" altLang="en-US" sz="1200" dirty="0"/>
              <a:t>に電源が供給される。</a:t>
            </a:r>
            <a:endParaRPr kumimoji="1" lang="en-US" altLang="ja-JP" sz="1200" dirty="0"/>
          </a:p>
        </p:txBody>
      </p:sp>
      <p:sp>
        <p:nvSpPr>
          <p:cNvPr id="6" name="テキスト ボックス 5">
            <a:extLst>
              <a:ext uri="{FF2B5EF4-FFF2-40B4-BE49-F238E27FC236}">
                <a16:creationId xmlns:a16="http://schemas.microsoft.com/office/drawing/2014/main" id="{78DA431E-735B-4619-ABF5-29E317B6C744}"/>
              </a:ext>
            </a:extLst>
          </p:cNvPr>
          <p:cNvSpPr txBox="1"/>
          <p:nvPr/>
        </p:nvSpPr>
        <p:spPr>
          <a:xfrm>
            <a:off x="671291" y="3765714"/>
            <a:ext cx="11277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モード切り替えボタン</a:t>
            </a:r>
          </a:p>
        </p:txBody>
      </p:sp>
      <p:sp>
        <p:nvSpPr>
          <p:cNvPr id="7" name="テキスト ボックス 6">
            <a:extLst>
              <a:ext uri="{FF2B5EF4-FFF2-40B4-BE49-F238E27FC236}">
                <a16:creationId xmlns:a16="http://schemas.microsoft.com/office/drawing/2014/main" id="{FBB705BA-664E-4E52-A8D9-B8CCB5739E31}"/>
              </a:ext>
            </a:extLst>
          </p:cNvPr>
          <p:cNvSpPr txBox="1"/>
          <p:nvPr/>
        </p:nvSpPr>
        <p:spPr>
          <a:xfrm>
            <a:off x="4128207" y="4336020"/>
            <a:ext cx="11277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リセット</a:t>
            </a:r>
            <a:endParaRPr kumimoji="1" lang="en-US" altLang="ja-JP" sz="1200" dirty="0"/>
          </a:p>
          <a:p>
            <a:r>
              <a:rPr kumimoji="1" lang="ja-JP" altLang="en-US" sz="1200" dirty="0"/>
              <a:t>ボタン</a:t>
            </a:r>
          </a:p>
        </p:txBody>
      </p:sp>
      <p:sp>
        <p:nvSpPr>
          <p:cNvPr id="8" name="テキスト ボックス 7">
            <a:extLst>
              <a:ext uri="{FF2B5EF4-FFF2-40B4-BE49-F238E27FC236}">
                <a16:creationId xmlns:a16="http://schemas.microsoft.com/office/drawing/2014/main" id="{4751D36C-42CE-4CAB-8E5A-A8DA387C8EC3}"/>
              </a:ext>
            </a:extLst>
          </p:cNvPr>
          <p:cNvSpPr txBox="1"/>
          <p:nvPr/>
        </p:nvSpPr>
        <p:spPr>
          <a:xfrm>
            <a:off x="5325270" y="2625319"/>
            <a:ext cx="362450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a:t>リセットボタンのみ押下</a:t>
            </a:r>
            <a:endParaRPr kumimoji="1" lang="en-US" altLang="ja-JP" sz="1200" b="1" dirty="0"/>
          </a:p>
          <a:p>
            <a:r>
              <a:rPr kumimoji="1" lang="ja-JP" altLang="en-US" sz="1200" dirty="0"/>
              <a:t>マイクロコンピュータがリセットされ通常どおり動作する。</a:t>
            </a:r>
            <a:endParaRPr kumimoji="1" lang="en-US" altLang="ja-JP" sz="1200" dirty="0"/>
          </a:p>
          <a:p>
            <a:endParaRPr kumimoji="1" lang="en-US" altLang="ja-JP" sz="1200" dirty="0"/>
          </a:p>
          <a:p>
            <a:r>
              <a:rPr kumimoji="1" lang="ja-JP" altLang="en-US" sz="1200" b="1" dirty="0"/>
              <a:t>モード切り替え</a:t>
            </a:r>
            <a:r>
              <a:rPr kumimoji="1" lang="en-US" altLang="ja-JP" sz="1200" b="1" dirty="0"/>
              <a:t>+</a:t>
            </a:r>
            <a:r>
              <a:rPr kumimoji="1" lang="ja-JP" altLang="en-US" sz="1200" b="1" dirty="0"/>
              <a:t>リセットボタン押下</a:t>
            </a:r>
            <a:endParaRPr kumimoji="1" lang="en-US" altLang="ja-JP" sz="1200" b="1" dirty="0"/>
          </a:p>
          <a:p>
            <a:r>
              <a:rPr kumimoji="1" lang="ja-JP" altLang="en-US" sz="1200" dirty="0"/>
              <a:t>マイクロコンピュータがリセットされ書き込みモードとなる。</a:t>
            </a:r>
            <a:r>
              <a:rPr kumimoji="1" lang="ja-JP" altLang="en-US" sz="1200" dirty="0">
                <a:solidFill>
                  <a:srgbClr val="FF0000"/>
                </a:solidFill>
              </a:rPr>
              <a:t>書き込みモードにしておかないと</a:t>
            </a:r>
            <a:r>
              <a:rPr kumimoji="1" lang="en-US" altLang="ja-JP" sz="1200" dirty="0">
                <a:solidFill>
                  <a:srgbClr val="FF0000"/>
                </a:solidFill>
              </a:rPr>
              <a:t>Arduino</a:t>
            </a:r>
            <a:r>
              <a:rPr kumimoji="1" lang="ja-JP" altLang="en-US" sz="1200" dirty="0">
                <a:solidFill>
                  <a:srgbClr val="FF0000"/>
                </a:solidFill>
              </a:rPr>
              <a:t>からの書き込みを受け付けない。</a:t>
            </a:r>
            <a:endParaRPr kumimoji="1" lang="en-US" altLang="ja-JP" sz="1200" dirty="0">
              <a:solidFill>
                <a:srgbClr val="FF0000"/>
              </a:solidFill>
            </a:endParaRPr>
          </a:p>
        </p:txBody>
      </p:sp>
      <p:pic>
        <p:nvPicPr>
          <p:cNvPr id="9" name="図 8">
            <a:extLst>
              <a:ext uri="{FF2B5EF4-FFF2-40B4-BE49-F238E27FC236}">
                <a16:creationId xmlns:a16="http://schemas.microsoft.com/office/drawing/2014/main" id="{81D2AE01-F0D4-4A9E-83C6-16AD00A07B6F}"/>
              </a:ext>
            </a:extLst>
          </p:cNvPr>
          <p:cNvPicPr>
            <a:picLocks noChangeAspect="1"/>
          </p:cNvPicPr>
          <p:nvPr/>
        </p:nvPicPr>
        <p:blipFill>
          <a:blip r:embed="rId4"/>
          <a:stretch>
            <a:fillRect/>
          </a:stretch>
        </p:blipFill>
        <p:spPr>
          <a:xfrm>
            <a:off x="5945585" y="4652548"/>
            <a:ext cx="2829760" cy="1787018"/>
          </a:xfrm>
          <a:prstGeom prst="rect">
            <a:avLst/>
          </a:prstGeom>
        </p:spPr>
      </p:pic>
      <p:sp>
        <p:nvSpPr>
          <p:cNvPr id="10" name="テキスト ボックス 9">
            <a:extLst>
              <a:ext uri="{FF2B5EF4-FFF2-40B4-BE49-F238E27FC236}">
                <a16:creationId xmlns:a16="http://schemas.microsoft.com/office/drawing/2014/main" id="{03A9F077-D759-4560-94D4-E876B7B11804}"/>
              </a:ext>
            </a:extLst>
          </p:cNvPr>
          <p:cNvSpPr txBox="1"/>
          <p:nvPr/>
        </p:nvSpPr>
        <p:spPr>
          <a:xfrm>
            <a:off x="5325270" y="5386843"/>
            <a:ext cx="308161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書き込みモードになると下記のような謎の文字列がシリアルモニタに表示される。</a:t>
            </a:r>
          </a:p>
        </p:txBody>
      </p:sp>
      <p:sp>
        <p:nvSpPr>
          <p:cNvPr id="11" name="テキスト ボックス 10">
            <a:extLst>
              <a:ext uri="{FF2B5EF4-FFF2-40B4-BE49-F238E27FC236}">
                <a16:creationId xmlns:a16="http://schemas.microsoft.com/office/drawing/2014/main" id="{004B015C-1ED9-4BF9-8400-5294150E6D46}"/>
              </a:ext>
            </a:extLst>
          </p:cNvPr>
          <p:cNvSpPr txBox="1"/>
          <p:nvPr/>
        </p:nvSpPr>
        <p:spPr>
          <a:xfrm>
            <a:off x="6067745" y="6497022"/>
            <a:ext cx="253507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通信速度は</a:t>
            </a:r>
            <a:r>
              <a:rPr kumimoji="1" lang="en-US" altLang="ja-JP" sz="1200" dirty="0"/>
              <a:t>115200</a:t>
            </a:r>
            <a:r>
              <a:rPr kumimoji="1" lang="ja-JP" altLang="en-US" sz="1200" dirty="0"/>
              <a:t>に設定する↑</a:t>
            </a:r>
          </a:p>
        </p:txBody>
      </p:sp>
    </p:spTree>
    <p:extLst>
      <p:ext uri="{BB962C8B-B14F-4D97-AF65-F5344CB8AC3E}">
        <p14:creationId xmlns:p14="http://schemas.microsoft.com/office/powerpoint/2010/main" val="350167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46B7707-0C1F-4D8E-9914-F1DBC04F9CA9}"/>
              </a:ext>
            </a:extLst>
          </p:cNvPr>
          <p:cNvSpPr txBox="1"/>
          <p:nvPr/>
        </p:nvSpPr>
        <p:spPr>
          <a:xfrm>
            <a:off x="207174" y="158234"/>
            <a:ext cx="3995004" cy="369332"/>
          </a:xfrm>
          <a:prstGeom prst="rect">
            <a:avLst/>
          </a:prstGeom>
          <a:noFill/>
        </p:spPr>
        <p:txBody>
          <a:bodyPr wrap="none" rtlCol="0">
            <a:spAutoFit/>
          </a:bodyPr>
          <a:lstStyle/>
          <a:p>
            <a:r>
              <a:rPr kumimoji="1" lang="ja-JP" altLang="en-US" dirty="0"/>
              <a:t>プログラム書き込み方法の概略（</a:t>
            </a:r>
            <a:r>
              <a:rPr kumimoji="1" lang="en-US" altLang="ja-JP" dirty="0"/>
              <a:t>2</a:t>
            </a:r>
            <a:r>
              <a:rPr kumimoji="1" lang="ja-JP" altLang="en-US" dirty="0"/>
              <a:t>）</a:t>
            </a:r>
          </a:p>
        </p:txBody>
      </p:sp>
      <p:pic>
        <p:nvPicPr>
          <p:cNvPr id="6" name="図 5">
            <a:extLst>
              <a:ext uri="{FF2B5EF4-FFF2-40B4-BE49-F238E27FC236}">
                <a16:creationId xmlns:a16="http://schemas.microsoft.com/office/drawing/2014/main" id="{774F06F6-8BD3-4EEF-A242-C811B6867B35}"/>
              </a:ext>
            </a:extLst>
          </p:cNvPr>
          <p:cNvPicPr>
            <a:picLocks noChangeAspect="1"/>
          </p:cNvPicPr>
          <p:nvPr/>
        </p:nvPicPr>
        <p:blipFill>
          <a:blip r:embed="rId2"/>
          <a:stretch>
            <a:fillRect/>
          </a:stretch>
        </p:blipFill>
        <p:spPr>
          <a:xfrm>
            <a:off x="207174" y="527566"/>
            <a:ext cx="4966853" cy="5910556"/>
          </a:xfrm>
          <a:prstGeom prst="rect">
            <a:avLst/>
          </a:prstGeom>
        </p:spPr>
      </p:pic>
      <p:sp>
        <p:nvSpPr>
          <p:cNvPr id="7" name="テキスト ボックス 6">
            <a:extLst>
              <a:ext uri="{FF2B5EF4-FFF2-40B4-BE49-F238E27FC236}">
                <a16:creationId xmlns:a16="http://schemas.microsoft.com/office/drawing/2014/main" id="{E242C41D-DBCC-4590-9FB0-3CB660B5064E}"/>
              </a:ext>
            </a:extLst>
          </p:cNvPr>
          <p:cNvSpPr txBox="1"/>
          <p:nvPr/>
        </p:nvSpPr>
        <p:spPr>
          <a:xfrm>
            <a:off x="3426117" y="2163442"/>
            <a:ext cx="213548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使用するルーターの</a:t>
            </a:r>
            <a:r>
              <a:rPr kumimoji="1" lang="en-US" altLang="ja-JP" sz="1200" dirty="0"/>
              <a:t>SSID</a:t>
            </a:r>
            <a:r>
              <a:rPr kumimoji="1" lang="ja-JP" altLang="en-US" sz="1200" dirty="0"/>
              <a:t>，パスワード，送信先</a:t>
            </a:r>
            <a:r>
              <a:rPr kumimoji="1" lang="en-US" altLang="ja-JP" sz="1200" dirty="0"/>
              <a:t>PC</a:t>
            </a:r>
            <a:r>
              <a:rPr kumimoji="1" lang="ja-JP" altLang="en-US" sz="1200" dirty="0"/>
              <a:t>の</a:t>
            </a:r>
            <a:r>
              <a:rPr kumimoji="1" lang="en-US" altLang="ja-JP" sz="1200" dirty="0"/>
              <a:t>IP</a:t>
            </a:r>
            <a:r>
              <a:rPr kumimoji="1" lang="ja-JP" altLang="en-US" sz="1200" dirty="0"/>
              <a:t>アドレスを入力する。</a:t>
            </a:r>
          </a:p>
        </p:txBody>
      </p:sp>
      <p:sp>
        <p:nvSpPr>
          <p:cNvPr id="8" name="正方形/長方形 7">
            <a:extLst>
              <a:ext uri="{FF2B5EF4-FFF2-40B4-BE49-F238E27FC236}">
                <a16:creationId xmlns:a16="http://schemas.microsoft.com/office/drawing/2014/main" id="{1A876A1E-A3D1-48CB-94A4-E27DA0A95629}"/>
              </a:ext>
            </a:extLst>
          </p:cNvPr>
          <p:cNvSpPr/>
          <p:nvPr/>
        </p:nvSpPr>
        <p:spPr>
          <a:xfrm>
            <a:off x="225280" y="2192140"/>
            <a:ext cx="2970593" cy="551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5197EBB-5728-4C40-B63F-7D4D36AB5806}"/>
              </a:ext>
            </a:extLst>
          </p:cNvPr>
          <p:cNvSpPr txBox="1"/>
          <p:nvPr/>
        </p:nvSpPr>
        <p:spPr>
          <a:xfrm>
            <a:off x="1023042" y="6099601"/>
            <a:ext cx="278846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正常に書き込まれると上記のように「・・・・」のような表示が出る。</a:t>
            </a:r>
          </a:p>
        </p:txBody>
      </p:sp>
      <p:pic>
        <p:nvPicPr>
          <p:cNvPr id="10" name="図 9">
            <a:extLst>
              <a:ext uri="{FF2B5EF4-FFF2-40B4-BE49-F238E27FC236}">
                <a16:creationId xmlns:a16="http://schemas.microsoft.com/office/drawing/2014/main" id="{B9CC0553-95AD-4BF6-874F-699338639DAD}"/>
              </a:ext>
            </a:extLst>
          </p:cNvPr>
          <p:cNvPicPr>
            <a:picLocks noChangeAspect="1"/>
          </p:cNvPicPr>
          <p:nvPr/>
        </p:nvPicPr>
        <p:blipFill>
          <a:blip r:embed="rId3"/>
          <a:stretch>
            <a:fillRect/>
          </a:stretch>
        </p:blipFill>
        <p:spPr>
          <a:xfrm>
            <a:off x="6129791" y="1156038"/>
            <a:ext cx="2171906" cy="3174324"/>
          </a:xfrm>
          <a:prstGeom prst="rect">
            <a:avLst/>
          </a:prstGeom>
        </p:spPr>
      </p:pic>
      <p:sp>
        <p:nvSpPr>
          <p:cNvPr id="11" name="正方形/長方形 10">
            <a:extLst>
              <a:ext uri="{FF2B5EF4-FFF2-40B4-BE49-F238E27FC236}">
                <a16:creationId xmlns:a16="http://schemas.microsoft.com/office/drawing/2014/main" id="{06719156-8B76-4E7B-B9DA-1EDD6DDC5464}"/>
              </a:ext>
            </a:extLst>
          </p:cNvPr>
          <p:cNvSpPr/>
          <p:nvPr/>
        </p:nvSpPr>
        <p:spPr>
          <a:xfrm>
            <a:off x="6173408" y="2335487"/>
            <a:ext cx="1730268" cy="13040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D21FF53-8AC0-4991-8830-C53E6AD9F3AD}"/>
              </a:ext>
            </a:extLst>
          </p:cNvPr>
          <p:cNvSpPr txBox="1"/>
          <p:nvPr/>
        </p:nvSpPr>
        <p:spPr>
          <a:xfrm>
            <a:off x="6129791" y="4495776"/>
            <a:ext cx="213548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書き込みの際は，ボードを</a:t>
            </a:r>
            <a:r>
              <a:rPr kumimoji="1" lang="en-US" altLang="ja-JP" sz="1200" dirty="0"/>
              <a:t>Generic ESP8266 Module</a:t>
            </a:r>
            <a:r>
              <a:rPr kumimoji="1" lang="ja-JP" altLang="en-US" sz="1200" dirty="0"/>
              <a:t>にし，上記赤枠のように設定する。</a:t>
            </a:r>
          </a:p>
        </p:txBody>
      </p:sp>
    </p:spTree>
    <p:extLst>
      <p:ext uri="{BB962C8B-B14F-4D97-AF65-F5344CB8AC3E}">
        <p14:creationId xmlns:p14="http://schemas.microsoft.com/office/powerpoint/2010/main" val="235864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08DF558-A121-4F3A-B6C9-12223E1EC3F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07174" y="600076"/>
            <a:ext cx="4436268" cy="5915024"/>
          </a:xfrm>
          <a:prstGeom prst="rect">
            <a:avLst/>
          </a:prstGeom>
        </p:spPr>
      </p:pic>
      <p:sp>
        <p:nvSpPr>
          <p:cNvPr id="5" name="テキスト ボックス 4">
            <a:extLst>
              <a:ext uri="{FF2B5EF4-FFF2-40B4-BE49-F238E27FC236}">
                <a16:creationId xmlns:a16="http://schemas.microsoft.com/office/drawing/2014/main" id="{4965158D-3624-46B7-B587-69AB9728F813}"/>
              </a:ext>
            </a:extLst>
          </p:cNvPr>
          <p:cNvSpPr txBox="1"/>
          <p:nvPr/>
        </p:nvSpPr>
        <p:spPr>
          <a:xfrm>
            <a:off x="207174" y="158234"/>
            <a:ext cx="3700052" cy="369332"/>
          </a:xfrm>
          <a:prstGeom prst="rect">
            <a:avLst/>
          </a:prstGeom>
          <a:noFill/>
        </p:spPr>
        <p:txBody>
          <a:bodyPr wrap="none" rtlCol="0">
            <a:spAutoFit/>
          </a:bodyPr>
          <a:lstStyle/>
          <a:p>
            <a:r>
              <a:rPr kumimoji="1" lang="ja-JP" altLang="en-US" dirty="0"/>
              <a:t>無線 加速度計測器：ハードウェア</a:t>
            </a:r>
          </a:p>
        </p:txBody>
      </p:sp>
      <p:sp>
        <p:nvSpPr>
          <p:cNvPr id="6" name="テキスト ボックス 5">
            <a:extLst>
              <a:ext uri="{FF2B5EF4-FFF2-40B4-BE49-F238E27FC236}">
                <a16:creationId xmlns:a16="http://schemas.microsoft.com/office/drawing/2014/main" id="{5BA9063F-65FD-42B8-A85D-61DB834BA8A6}"/>
              </a:ext>
            </a:extLst>
          </p:cNvPr>
          <p:cNvSpPr txBox="1"/>
          <p:nvPr/>
        </p:nvSpPr>
        <p:spPr>
          <a:xfrm>
            <a:off x="620529" y="2392936"/>
            <a:ext cx="188454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マイクロコンピュータ</a:t>
            </a:r>
            <a:endParaRPr kumimoji="1" lang="en-US" altLang="ja-JP" sz="1200" dirty="0"/>
          </a:p>
          <a:p>
            <a:r>
              <a:rPr kumimoji="1" lang="en-US" altLang="ja-JP" sz="1200" dirty="0"/>
              <a:t>ESP8266</a:t>
            </a:r>
            <a:endParaRPr kumimoji="1" lang="ja-JP" altLang="en-US" sz="1200" dirty="0"/>
          </a:p>
        </p:txBody>
      </p:sp>
      <p:sp>
        <p:nvSpPr>
          <p:cNvPr id="7" name="テキスト ボックス 6">
            <a:extLst>
              <a:ext uri="{FF2B5EF4-FFF2-40B4-BE49-F238E27FC236}">
                <a16:creationId xmlns:a16="http://schemas.microsoft.com/office/drawing/2014/main" id="{532768A1-BE91-486F-A9AF-251B2B2666BC}"/>
              </a:ext>
            </a:extLst>
          </p:cNvPr>
          <p:cNvSpPr txBox="1"/>
          <p:nvPr/>
        </p:nvSpPr>
        <p:spPr>
          <a:xfrm>
            <a:off x="2734809" y="4640836"/>
            <a:ext cx="167760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加速度</a:t>
            </a:r>
            <a:r>
              <a:rPr kumimoji="1" lang="en-US" altLang="ja-JP" sz="1200" dirty="0"/>
              <a:t>+</a:t>
            </a:r>
            <a:r>
              <a:rPr kumimoji="1" lang="ja-JP" altLang="en-US" sz="1200" dirty="0"/>
              <a:t>磁気センサー</a:t>
            </a:r>
            <a:endParaRPr kumimoji="1" lang="en-US" altLang="ja-JP" sz="1200" dirty="0"/>
          </a:p>
          <a:p>
            <a:r>
              <a:rPr kumimoji="1" lang="en-US" altLang="ja-JP" sz="1200" dirty="0"/>
              <a:t>LSM303DLHC</a:t>
            </a:r>
            <a:endParaRPr kumimoji="1" lang="ja-JP" altLang="en-US" sz="1200" dirty="0"/>
          </a:p>
        </p:txBody>
      </p:sp>
      <p:sp>
        <p:nvSpPr>
          <p:cNvPr id="8" name="テキスト ボックス 7">
            <a:extLst>
              <a:ext uri="{FF2B5EF4-FFF2-40B4-BE49-F238E27FC236}">
                <a16:creationId xmlns:a16="http://schemas.microsoft.com/office/drawing/2014/main" id="{BD935D47-D671-40FF-8E31-2C4979710695}"/>
              </a:ext>
            </a:extLst>
          </p:cNvPr>
          <p:cNvSpPr txBox="1"/>
          <p:nvPr/>
        </p:nvSpPr>
        <p:spPr>
          <a:xfrm>
            <a:off x="3277735" y="1354711"/>
            <a:ext cx="102756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バッテリー</a:t>
            </a:r>
            <a:endParaRPr kumimoji="1" lang="en-US" altLang="ja-JP" sz="1200" dirty="0"/>
          </a:p>
          <a:p>
            <a:r>
              <a:rPr kumimoji="1" lang="ja-JP" altLang="en-US" sz="1200" dirty="0"/>
              <a:t>コネクタ</a:t>
            </a:r>
          </a:p>
        </p:txBody>
      </p:sp>
      <p:sp>
        <p:nvSpPr>
          <p:cNvPr id="9" name="テキスト ボックス 8">
            <a:extLst>
              <a:ext uri="{FF2B5EF4-FFF2-40B4-BE49-F238E27FC236}">
                <a16:creationId xmlns:a16="http://schemas.microsoft.com/office/drawing/2014/main" id="{5D6DDDC3-848E-477D-8D55-8F6C84417C6A}"/>
              </a:ext>
            </a:extLst>
          </p:cNvPr>
          <p:cNvSpPr txBox="1"/>
          <p:nvPr/>
        </p:nvSpPr>
        <p:spPr>
          <a:xfrm>
            <a:off x="4823430" y="5314771"/>
            <a:ext cx="411339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ESP8266</a:t>
            </a:r>
            <a:r>
              <a:rPr kumimoji="1" lang="ja-JP" altLang="en-US" sz="1200" dirty="0"/>
              <a:t>（</a:t>
            </a:r>
            <a:r>
              <a:rPr kumimoji="1" lang="en-US" altLang="ja-JP" sz="1200" dirty="0"/>
              <a:t>650</a:t>
            </a:r>
            <a:r>
              <a:rPr kumimoji="1" lang="ja-JP" altLang="en-US" sz="1200" dirty="0"/>
              <a:t>円）</a:t>
            </a:r>
            <a:endParaRPr kumimoji="1" lang="en-US" altLang="ja-JP" sz="1200" dirty="0"/>
          </a:p>
          <a:p>
            <a:r>
              <a:rPr kumimoji="1" lang="en-US" altLang="ja-JP" sz="1200" dirty="0">
                <a:hlinkClick r:id="rId4"/>
              </a:rPr>
              <a:t>http://akizukidenshi.com/catalog/g/gK-09758/</a:t>
            </a:r>
            <a:r>
              <a:rPr kumimoji="1" lang="ja-JP" altLang="en-US" sz="1200" dirty="0"/>
              <a:t>　</a:t>
            </a:r>
            <a:endParaRPr kumimoji="1" lang="en-US" altLang="ja-JP" sz="1200" dirty="0"/>
          </a:p>
          <a:p>
            <a:endParaRPr kumimoji="1" lang="en-US" altLang="ja-JP" sz="1200" dirty="0"/>
          </a:p>
          <a:p>
            <a:r>
              <a:rPr kumimoji="1" lang="en-US" altLang="ja-JP" sz="1200" dirty="0"/>
              <a:t>LSM303DLHC</a:t>
            </a:r>
            <a:r>
              <a:rPr kumimoji="1" lang="ja-JP" altLang="en-US" sz="1200" dirty="0"/>
              <a:t> （</a:t>
            </a:r>
            <a:r>
              <a:rPr kumimoji="1" lang="en-US" altLang="ja-JP" sz="1200" dirty="0"/>
              <a:t>1500</a:t>
            </a:r>
            <a:r>
              <a:rPr kumimoji="1" lang="ja-JP" altLang="en-US" sz="1200" dirty="0"/>
              <a:t>円）</a:t>
            </a:r>
          </a:p>
          <a:p>
            <a:r>
              <a:rPr kumimoji="1" lang="en-US" altLang="ja-JP" sz="1200" dirty="0">
                <a:hlinkClick r:id="rId5"/>
              </a:rPr>
              <a:t>https://strawberry-linux.com/catalog/items?code=12114</a:t>
            </a:r>
            <a:r>
              <a:rPr kumimoji="1" lang="ja-JP" altLang="en-US" sz="1200" dirty="0"/>
              <a:t>　</a:t>
            </a:r>
            <a:endParaRPr kumimoji="1" lang="en-US" altLang="ja-JP" sz="1200" dirty="0"/>
          </a:p>
          <a:p>
            <a:endParaRPr kumimoji="1" lang="ja-JP" altLang="en-US" sz="1200" dirty="0"/>
          </a:p>
        </p:txBody>
      </p:sp>
      <p:sp>
        <p:nvSpPr>
          <p:cNvPr id="10" name="テキスト ボックス 9">
            <a:extLst>
              <a:ext uri="{FF2B5EF4-FFF2-40B4-BE49-F238E27FC236}">
                <a16:creationId xmlns:a16="http://schemas.microsoft.com/office/drawing/2014/main" id="{7E4990B7-EDF2-4368-9B5E-7C2379DCE06C}"/>
              </a:ext>
            </a:extLst>
          </p:cNvPr>
          <p:cNvSpPr txBox="1"/>
          <p:nvPr/>
        </p:nvSpPr>
        <p:spPr>
          <a:xfrm>
            <a:off x="4823430" y="1354711"/>
            <a:ext cx="411339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開発時はシリアル変換器を接続し，バッテリーを取り外します。実行時は，シリアル変換器を取り外し，バッテリーを装着します。</a:t>
            </a:r>
            <a:endParaRPr kumimoji="1" lang="en-US" altLang="ja-JP" sz="1200" dirty="0"/>
          </a:p>
          <a:p>
            <a:endParaRPr kumimoji="1" lang="en-US" altLang="ja-JP" sz="1200" dirty="0"/>
          </a:p>
          <a:p>
            <a:r>
              <a:rPr kumimoji="1" lang="ja-JP" altLang="en-US" sz="1200" dirty="0">
                <a:solidFill>
                  <a:srgbClr val="FF0000"/>
                </a:solidFill>
              </a:rPr>
              <a:t>バッテリーの極性に注意！</a:t>
            </a:r>
            <a:endParaRPr kumimoji="1" lang="en-US" altLang="ja-JP" sz="1200" dirty="0">
              <a:solidFill>
                <a:srgbClr val="FF0000"/>
              </a:solidFill>
            </a:endParaRPr>
          </a:p>
          <a:p>
            <a:r>
              <a:rPr kumimoji="1" lang="ja-JP" altLang="en-US" sz="1200" dirty="0"/>
              <a:t>（間違えると確実に壊れます）</a:t>
            </a:r>
            <a:endParaRPr kumimoji="1" lang="en-US" altLang="ja-JP" sz="1200" dirty="0"/>
          </a:p>
          <a:p>
            <a:endParaRPr kumimoji="1" lang="en-US" altLang="ja-JP" sz="1200" dirty="0"/>
          </a:p>
          <a:p>
            <a:r>
              <a:rPr kumimoji="1" lang="ja-JP" altLang="en-US" sz="1200" dirty="0">
                <a:solidFill>
                  <a:srgbClr val="FF0000"/>
                </a:solidFill>
              </a:rPr>
              <a:t>バッテリーとシリアル変換器を併用しないように注意！</a:t>
            </a:r>
            <a:endParaRPr kumimoji="1" lang="en-US" altLang="ja-JP" sz="1200" dirty="0">
              <a:solidFill>
                <a:srgbClr val="FF0000"/>
              </a:solidFill>
            </a:endParaRPr>
          </a:p>
          <a:p>
            <a:r>
              <a:rPr kumimoji="1" lang="ja-JP" altLang="en-US" sz="1200" dirty="0"/>
              <a:t>（おそらくバッテリーを痛めます）</a:t>
            </a:r>
          </a:p>
        </p:txBody>
      </p:sp>
    </p:spTree>
    <p:extLst>
      <p:ext uri="{BB962C8B-B14F-4D97-AF65-F5344CB8AC3E}">
        <p14:creationId xmlns:p14="http://schemas.microsoft.com/office/powerpoint/2010/main" val="369946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16CD57D-16F1-4506-8F0D-81C387E84452}"/>
              </a:ext>
            </a:extLst>
          </p:cNvPr>
          <p:cNvPicPr>
            <a:picLocks noChangeAspect="1"/>
          </p:cNvPicPr>
          <p:nvPr/>
        </p:nvPicPr>
        <p:blipFill>
          <a:blip r:embed="rId2"/>
          <a:stretch>
            <a:fillRect/>
          </a:stretch>
        </p:blipFill>
        <p:spPr>
          <a:xfrm>
            <a:off x="207174" y="527566"/>
            <a:ext cx="4021506" cy="5445659"/>
          </a:xfrm>
          <a:prstGeom prst="rect">
            <a:avLst/>
          </a:prstGeom>
        </p:spPr>
      </p:pic>
      <p:pic>
        <p:nvPicPr>
          <p:cNvPr id="2" name="図 1">
            <a:extLst>
              <a:ext uri="{FF2B5EF4-FFF2-40B4-BE49-F238E27FC236}">
                <a16:creationId xmlns:a16="http://schemas.microsoft.com/office/drawing/2014/main" id="{442C0A98-F33F-4779-B73F-EA391B61023C}"/>
              </a:ext>
            </a:extLst>
          </p:cNvPr>
          <p:cNvPicPr>
            <a:picLocks noChangeAspect="1"/>
          </p:cNvPicPr>
          <p:nvPr/>
        </p:nvPicPr>
        <p:blipFill>
          <a:blip r:embed="rId3"/>
          <a:stretch>
            <a:fillRect/>
          </a:stretch>
        </p:blipFill>
        <p:spPr>
          <a:xfrm>
            <a:off x="2770361" y="3065270"/>
            <a:ext cx="6166465" cy="3634496"/>
          </a:xfrm>
          <a:prstGeom prst="rect">
            <a:avLst/>
          </a:prstGeom>
        </p:spPr>
      </p:pic>
      <p:sp>
        <p:nvSpPr>
          <p:cNvPr id="4" name="テキスト ボックス 3">
            <a:extLst>
              <a:ext uri="{FF2B5EF4-FFF2-40B4-BE49-F238E27FC236}">
                <a16:creationId xmlns:a16="http://schemas.microsoft.com/office/drawing/2014/main" id="{BE77D5C7-18E7-4602-9669-5CA17D03F9B5}"/>
              </a:ext>
            </a:extLst>
          </p:cNvPr>
          <p:cNvSpPr txBox="1"/>
          <p:nvPr/>
        </p:nvSpPr>
        <p:spPr>
          <a:xfrm>
            <a:off x="207174" y="158234"/>
            <a:ext cx="3700052" cy="369332"/>
          </a:xfrm>
          <a:prstGeom prst="rect">
            <a:avLst/>
          </a:prstGeom>
          <a:noFill/>
        </p:spPr>
        <p:txBody>
          <a:bodyPr wrap="none" rtlCol="0">
            <a:spAutoFit/>
          </a:bodyPr>
          <a:lstStyle/>
          <a:p>
            <a:r>
              <a:rPr kumimoji="1" lang="ja-JP" altLang="en-US" dirty="0"/>
              <a:t>無線 加速度計測器：ソフトウェア</a:t>
            </a:r>
          </a:p>
        </p:txBody>
      </p:sp>
      <p:sp>
        <p:nvSpPr>
          <p:cNvPr id="5" name="テキスト ボックス 4">
            <a:extLst>
              <a:ext uri="{FF2B5EF4-FFF2-40B4-BE49-F238E27FC236}">
                <a16:creationId xmlns:a16="http://schemas.microsoft.com/office/drawing/2014/main" id="{C93E2E54-51C1-4EC8-88B5-558434F26E28}"/>
              </a:ext>
            </a:extLst>
          </p:cNvPr>
          <p:cNvSpPr txBox="1"/>
          <p:nvPr/>
        </p:nvSpPr>
        <p:spPr>
          <a:xfrm>
            <a:off x="4526055" y="2345234"/>
            <a:ext cx="411339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通信が確立されると開発環境のコンソールに</a:t>
            </a:r>
            <a:r>
              <a:rPr kumimoji="1" lang="en-US" altLang="ja-JP" sz="1200" dirty="0"/>
              <a:t>UDP</a:t>
            </a:r>
            <a:r>
              <a:rPr kumimoji="1" lang="ja-JP" altLang="en-US" sz="1200" dirty="0"/>
              <a:t>通信で送られてきた文字列が，描画画面に測定中の</a:t>
            </a:r>
            <a:r>
              <a:rPr kumimoji="1" lang="en-US" altLang="ja-JP" sz="1200" dirty="0"/>
              <a:t>XYZ</a:t>
            </a:r>
            <a:r>
              <a:rPr kumimoji="1" lang="ja-JP" altLang="en-US" sz="1200" dirty="0"/>
              <a:t>方向の加速度が表示される。</a:t>
            </a:r>
          </a:p>
        </p:txBody>
      </p:sp>
      <p:sp>
        <p:nvSpPr>
          <p:cNvPr id="6" name="テキスト ボックス 5">
            <a:extLst>
              <a:ext uri="{FF2B5EF4-FFF2-40B4-BE49-F238E27FC236}">
                <a16:creationId xmlns:a16="http://schemas.microsoft.com/office/drawing/2014/main" id="{C9626C1F-638B-48F4-9991-EEC16E4B6AEF}"/>
              </a:ext>
            </a:extLst>
          </p:cNvPr>
          <p:cNvSpPr txBox="1"/>
          <p:nvPr/>
        </p:nvSpPr>
        <p:spPr>
          <a:xfrm>
            <a:off x="143800" y="6053504"/>
            <a:ext cx="184204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↑コンソール画面には文字列が表示される</a:t>
            </a:r>
          </a:p>
        </p:txBody>
      </p:sp>
      <p:sp>
        <p:nvSpPr>
          <p:cNvPr id="7" name="テキスト ボックス 6">
            <a:extLst>
              <a:ext uri="{FF2B5EF4-FFF2-40B4-BE49-F238E27FC236}">
                <a16:creationId xmlns:a16="http://schemas.microsoft.com/office/drawing/2014/main" id="{392A5A36-96E4-48FC-A643-84B10C3A3A1F}"/>
              </a:ext>
            </a:extLst>
          </p:cNvPr>
          <p:cNvSpPr txBox="1"/>
          <p:nvPr/>
        </p:nvSpPr>
        <p:spPr>
          <a:xfrm>
            <a:off x="4427523" y="1025507"/>
            <a:ext cx="450930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LSM303_accelsensor	</a:t>
            </a:r>
            <a:r>
              <a:rPr kumimoji="1" lang="ja-JP" altLang="en-US" sz="1200" dirty="0"/>
              <a:t>加速度センサーの動作チェック</a:t>
            </a:r>
            <a:endParaRPr kumimoji="1" lang="en-US" altLang="ja-JP" sz="1200" dirty="0"/>
          </a:p>
          <a:p>
            <a:r>
              <a:rPr kumimoji="1" lang="en-US" altLang="ja-JP" sz="1200" dirty="0"/>
              <a:t>UDP_S_LSM303	</a:t>
            </a:r>
            <a:r>
              <a:rPr kumimoji="1" lang="ja-JP" altLang="en-US" sz="1200" dirty="0"/>
              <a:t>加速度センサーを</a:t>
            </a:r>
            <a:r>
              <a:rPr kumimoji="1" lang="en-US" altLang="ja-JP" sz="1200" dirty="0"/>
              <a:t>UDP</a:t>
            </a:r>
            <a:r>
              <a:rPr kumimoji="1" lang="ja-JP" altLang="en-US" sz="1200" dirty="0"/>
              <a:t>送信するプログラム</a:t>
            </a:r>
            <a:endParaRPr kumimoji="1" lang="en-US" altLang="ja-JP" sz="1200" dirty="0"/>
          </a:p>
          <a:p>
            <a:r>
              <a:rPr kumimoji="1" lang="en-US" altLang="ja-JP" sz="1200" dirty="0"/>
              <a:t>UDP_R_LSM303	</a:t>
            </a:r>
            <a:r>
              <a:rPr kumimoji="1" lang="ja-JP" altLang="en-US" sz="1200" dirty="0"/>
              <a:t>送信された加速度を受信するプログラム</a:t>
            </a:r>
            <a:endParaRPr kumimoji="1" lang="en-US" altLang="ja-JP" sz="1200" dirty="0"/>
          </a:p>
          <a:p>
            <a:r>
              <a:rPr kumimoji="1" lang="en-US" altLang="ja-JP" sz="1200" dirty="0"/>
              <a:t>Adafruit Unified Sensor </a:t>
            </a:r>
            <a:r>
              <a:rPr kumimoji="1" lang="ja-JP" altLang="en-US" sz="1200" dirty="0"/>
              <a:t>ライブラリ </a:t>
            </a:r>
            <a:r>
              <a:rPr kumimoji="1" lang="en-US" altLang="ja-JP" sz="1200" dirty="0"/>
              <a:t>ver.1.0.2</a:t>
            </a:r>
          </a:p>
          <a:p>
            <a:r>
              <a:rPr kumimoji="1" lang="en-US" altLang="ja-JP" sz="1200" dirty="0"/>
              <a:t>Adafruit LSM303DLHC </a:t>
            </a:r>
            <a:r>
              <a:rPr kumimoji="1" lang="ja-JP" altLang="en-US" sz="1200" dirty="0"/>
              <a:t>ライブラリ </a:t>
            </a:r>
            <a:r>
              <a:rPr kumimoji="1" lang="en-US" altLang="ja-JP" sz="1200" dirty="0"/>
              <a:t>ver.1.0.4</a:t>
            </a:r>
          </a:p>
        </p:txBody>
      </p:sp>
      <p:sp>
        <p:nvSpPr>
          <p:cNvPr id="8" name="テキスト ボックス 7">
            <a:extLst>
              <a:ext uri="{FF2B5EF4-FFF2-40B4-BE49-F238E27FC236}">
                <a16:creationId xmlns:a16="http://schemas.microsoft.com/office/drawing/2014/main" id="{05FC8680-ABBE-4F02-AF68-754130206F06}"/>
              </a:ext>
            </a:extLst>
          </p:cNvPr>
          <p:cNvSpPr txBox="1"/>
          <p:nvPr/>
        </p:nvSpPr>
        <p:spPr>
          <a:xfrm>
            <a:off x="4427523" y="660903"/>
            <a:ext cx="3961341" cy="276999"/>
          </a:xfrm>
          <a:prstGeom prst="rect">
            <a:avLst/>
          </a:prstGeom>
          <a:noFill/>
        </p:spPr>
        <p:txBody>
          <a:bodyPr wrap="none" rtlCol="0">
            <a:spAutoFit/>
          </a:bodyPr>
          <a:lstStyle/>
          <a:p>
            <a:r>
              <a:rPr kumimoji="1" lang="ja-JP" altLang="en-US" sz="1200" dirty="0"/>
              <a:t>使用するソフトウェア一覧（</a:t>
            </a:r>
            <a:r>
              <a:rPr kumimoji="1" lang="en-US" altLang="ja-JP" sz="1200" dirty="0"/>
              <a:t>UDP_LSM303</a:t>
            </a:r>
            <a:r>
              <a:rPr kumimoji="1" lang="ja-JP" altLang="en-US" sz="1200" dirty="0"/>
              <a:t>フォルダ内）</a:t>
            </a:r>
          </a:p>
        </p:txBody>
      </p:sp>
    </p:spTree>
    <p:extLst>
      <p:ext uri="{BB962C8B-B14F-4D97-AF65-F5344CB8AC3E}">
        <p14:creationId xmlns:p14="http://schemas.microsoft.com/office/powerpoint/2010/main" val="372580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000F9DA-A5E4-4091-88B3-7E3EBE0ED07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58366" y="596386"/>
            <a:ext cx="4436268" cy="5915024"/>
          </a:xfrm>
          <a:prstGeom prst="rect">
            <a:avLst/>
          </a:prstGeom>
        </p:spPr>
      </p:pic>
      <p:sp>
        <p:nvSpPr>
          <p:cNvPr id="5" name="テキスト ボックス 4">
            <a:extLst>
              <a:ext uri="{FF2B5EF4-FFF2-40B4-BE49-F238E27FC236}">
                <a16:creationId xmlns:a16="http://schemas.microsoft.com/office/drawing/2014/main" id="{4965158D-3624-46B7-B587-69AB9728F813}"/>
              </a:ext>
            </a:extLst>
          </p:cNvPr>
          <p:cNvSpPr txBox="1"/>
          <p:nvPr/>
        </p:nvSpPr>
        <p:spPr>
          <a:xfrm>
            <a:off x="207174" y="158234"/>
            <a:ext cx="3700052" cy="369332"/>
          </a:xfrm>
          <a:prstGeom prst="rect">
            <a:avLst/>
          </a:prstGeom>
          <a:noFill/>
        </p:spPr>
        <p:txBody>
          <a:bodyPr wrap="none" rtlCol="0">
            <a:spAutoFit/>
          </a:bodyPr>
          <a:lstStyle/>
          <a:p>
            <a:r>
              <a:rPr kumimoji="1" lang="ja-JP" altLang="en-US" dirty="0"/>
              <a:t>無線 皮膚温計測器：ハードウェア</a:t>
            </a:r>
          </a:p>
        </p:txBody>
      </p:sp>
      <p:sp>
        <p:nvSpPr>
          <p:cNvPr id="6" name="テキスト ボックス 5">
            <a:extLst>
              <a:ext uri="{FF2B5EF4-FFF2-40B4-BE49-F238E27FC236}">
                <a16:creationId xmlns:a16="http://schemas.microsoft.com/office/drawing/2014/main" id="{5BA9063F-65FD-42B8-A85D-61DB834BA8A6}"/>
              </a:ext>
            </a:extLst>
          </p:cNvPr>
          <p:cNvSpPr txBox="1"/>
          <p:nvPr/>
        </p:nvSpPr>
        <p:spPr>
          <a:xfrm>
            <a:off x="734829" y="945136"/>
            <a:ext cx="85584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ESP8266</a:t>
            </a:r>
            <a:endParaRPr kumimoji="1" lang="ja-JP" altLang="en-US" sz="1200" dirty="0"/>
          </a:p>
        </p:txBody>
      </p:sp>
      <p:sp>
        <p:nvSpPr>
          <p:cNvPr id="7" name="テキスト ボックス 6">
            <a:extLst>
              <a:ext uri="{FF2B5EF4-FFF2-40B4-BE49-F238E27FC236}">
                <a16:creationId xmlns:a16="http://schemas.microsoft.com/office/drawing/2014/main" id="{532768A1-BE91-486F-A9AF-251B2B2666BC}"/>
              </a:ext>
            </a:extLst>
          </p:cNvPr>
          <p:cNvSpPr txBox="1"/>
          <p:nvPr/>
        </p:nvSpPr>
        <p:spPr>
          <a:xfrm>
            <a:off x="1162752" y="5269486"/>
            <a:ext cx="112864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温度センサー</a:t>
            </a:r>
            <a:endParaRPr kumimoji="1" lang="en-US" altLang="ja-JP" sz="1200" dirty="0"/>
          </a:p>
          <a:p>
            <a:r>
              <a:rPr kumimoji="1" lang="en-US" altLang="ja-JP" sz="1200" dirty="0"/>
              <a:t>LM35DZ</a:t>
            </a:r>
            <a:endParaRPr kumimoji="1" lang="ja-JP" altLang="en-US" sz="1200" dirty="0"/>
          </a:p>
        </p:txBody>
      </p:sp>
      <p:sp>
        <p:nvSpPr>
          <p:cNvPr id="8" name="テキスト ボックス 7">
            <a:extLst>
              <a:ext uri="{FF2B5EF4-FFF2-40B4-BE49-F238E27FC236}">
                <a16:creationId xmlns:a16="http://schemas.microsoft.com/office/drawing/2014/main" id="{BD935D47-D671-40FF-8E31-2C4979710695}"/>
              </a:ext>
            </a:extLst>
          </p:cNvPr>
          <p:cNvSpPr txBox="1"/>
          <p:nvPr/>
        </p:nvSpPr>
        <p:spPr>
          <a:xfrm>
            <a:off x="3301102" y="1461467"/>
            <a:ext cx="102756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バッテリー</a:t>
            </a:r>
            <a:endParaRPr kumimoji="1" lang="en-US" altLang="ja-JP" sz="1200" dirty="0"/>
          </a:p>
          <a:p>
            <a:r>
              <a:rPr kumimoji="1" lang="ja-JP" altLang="en-US" sz="1200" dirty="0"/>
              <a:t>コネクタ</a:t>
            </a:r>
          </a:p>
        </p:txBody>
      </p:sp>
      <p:sp>
        <p:nvSpPr>
          <p:cNvPr id="10" name="テキスト ボックス 9">
            <a:extLst>
              <a:ext uri="{FF2B5EF4-FFF2-40B4-BE49-F238E27FC236}">
                <a16:creationId xmlns:a16="http://schemas.microsoft.com/office/drawing/2014/main" id="{1F689EE9-B6E9-43F1-B8D4-DD90D022D0DA}"/>
              </a:ext>
            </a:extLst>
          </p:cNvPr>
          <p:cNvSpPr txBox="1"/>
          <p:nvPr/>
        </p:nvSpPr>
        <p:spPr>
          <a:xfrm>
            <a:off x="1162751" y="3014978"/>
            <a:ext cx="112864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AD</a:t>
            </a:r>
            <a:r>
              <a:rPr kumimoji="1" lang="ja-JP" altLang="en-US" sz="1200" dirty="0"/>
              <a:t>変換ボード</a:t>
            </a:r>
            <a:endParaRPr kumimoji="1" lang="en-US" altLang="ja-JP" sz="1200" dirty="0"/>
          </a:p>
          <a:p>
            <a:r>
              <a:rPr kumimoji="1" lang="en-US" altLang="ja-JP" sz="1200" dirty="0"/>
              <a:t>ADS1015</a:t>
            </a:r>
            <a:endParaRPr kumimoji="1" lang="ja-JP" altLang="en-US" sz="1200" dirty="0"/>
          </a:p>
        </p:txBody>
      </p:sp>
      <p:sp>
        <p:nvSpPr>
          <p:cNvPr id="11" name="テキスト ボックス 10">
            <a:extLst>
              <a:ext uri="{FF2B5EF4-FFF2-40B4-BE49-F238E27FC236}">
                <a16:creationId xmlns:a16="http://schemas.microsoft.com/office/drawing/2014/main" id="{A94F4780-D32B-42DB-8FDF-2BF8A2108EE0}"/>
              </a:ext>
            </a:extLst>
          </p:cNvPr>
          <p:cNvSpPr txBox="1"/>
          <p:nvPr/>
        </p:nvSpPr>
        <p:spPr>
          <a:xfrm>
            <a:off x="4823430" y="5314771"/>
            <a:ext cx="411339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LM35DZ</a:t>
            </a:r>
            <a:r>
              <a:rPr kumimoji="1" lang="ja-JP" altLang="en-US" sz="1200" dirty="0"/>
              <a:t>（</a:t>
            </a:r>
            <a:r>
              <a:rPr kumimoji="1" lang="en-US" altLang="ja-JP" sz="1200" dirty="0"/>
              <a:t>150</a:t>
            </a:r>
            <a:r>
              <a:rPr kumimoji="1" lang="ja-JP" altLang="en-US" sz="1200" dirty="0"/>
              <a:t>円）</a:t>
            </a:r>
            <a:endParaRPr kumimoji="1" lang="en-US" altLang="ja-JP" sz="1200" dirty="0"/>
          </a:p>
          <a:p>
            <a:r>
              <a:rPr kumimoji="1" lang="en-US" altLang="ja-JP" sz="1200" dirty="0">
                <a:hlinkClick r:id="rId4"/>
              </a:rPr>
              <a:t>http://akizukidenshi.com/catalog/g/gI-00116/</a:t>
            </a:r>
            <a:endParaRPr kumimoji="1" lang="en-US" altLang="ja-JP" sz="1200" dirty="0"/>
          </a:p>
          <a:p>
            <a:r>
              <a:rPr kumimoji="1" lang="ja-JP" altLang="en-US" sz="1200" dirty="0"/>
              <a:t>（現在ディスコンの模様）</a:t>
            </a:r>
            <a:endParaRPr kumimoji="1" lang="en-US" altLang="ja-JP" sz="1200" dirty="0"/>
          </a:p>
          <a:p>
            <a:endParaRPr kumimoji="1" lang="en-US" altLang="ja-JP" sz="1200" dirty="0"/>
          </a:p>
          <a:p>
            <a:r>
              <a:rPr kumimoji="1" lang="en-US" altLang="ja-JP" sz="1200" dirty="0"/>
              <a:t>ADS1015</a:t>
            </a:r>
            <a:r>
              <a:rPr kumimoji="1" lang="ja-JP" altLang="en-US" sz="1200" dirty="0"/>
              <a:t>（</a:t>
            </a:r>
            <a:r>
              <a:rPr kumimoji="1" lang="en-US" altLang="ja-JP" sz="1200" dirty="0"/>
              <a:t>250</a:t>
            </a:r>
            <a:r>
              <a:rPr kumimoji="1" lang="ja-JP" altLang="en-US" sz="1200" dirty="0"/>
              <a:t>円程度）</a:t>
            </a:r>
          </a:p>
          <a:p>
            <a:r>
              <a:rPr kumimoji="1" lang="en-US" altLang="ja-JP" sz="1200" dirty="0" err="1"/>
              <a:t>ebay</a:t>
            </a:r>
            <a:r>
              <a:rPr kumimoji="1" lang="ja-JP" altLang="en-US" sz="1200" dirty="0"/>
              <a:t>にて入手。</a:t>
            </a:r>
            <a:r>
              <a:rPr kumimoji="1" lang="en-US" altLang="ja-JP" sz="1200" dirty="0"/>
              <a:t>Adafruit</a:t>
            </a:r>
            <a:r>
              <a:rPr kumimoji="1" lang="ja-JP" altLang="en-US" sz="1200" dirty="0"/>
              <a:t>の純正より安価。</a:t>
            </a:r>
          </a:p>
        </p:txBody>
      </p:sp>
      <p:sp>
        <p:nvSpPr>
          <p:cNvPr id="12" name="テキスト ボックス 11">
            <a:extLst>
              <a:ext uri="{FF2B5EF4-FFF2-40B4-BE49-F238E27FC236}">
                <a16:creationId xmlns:a16="http://schemas.microsoft.com/office/drawing/2014/main" id="{735B3D3B-3992-4EEF-810E-C4331D645523}"/>
              </a:ext>
            </a:extLst>
          </p:cNvPr>
          <p:cNvSpPr txBox="1"/>
          <p:nvPr/>
        </p:nvSpPr>
        <p:spPr>
          <a:xfrm>
            <a:off x="4823430" y="1354711"/>
            <a:ext cx="411339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開発時はシリアル変換器を接続し，バッテリーを取り外します。実行時は，シリアル変換器を取り外し，バッテリーを装着します。</a:t>
            </a:r>
            <a:endParaRPr kumimoji="1" lang="en-US" altLang="ja-JP" sz="1200" dirty="0"/>
          </a:p>
          <a:p>
            <a:endParaRPr kumimoji="1" lang="en-US" altLang="ja-JP" sz="1200" dirty="0"/>
          </a:p>
          <a:p>
            <a:r>
              <a:rPr kumimoji="1" lang="ja-JP" altLang="en-US" sz="1200" dirty="0">
                <a:solidFill>
                  <a:srgbClr val="FF0000"/>
                </a:solidFill>
              </a:rPr>
              <a:t>バッテリーの極性に注意！</a:t>
            </a:r>
            <a:endParaRPr kumimoji="1" lang="en-US" altLang="ja-JP" sz="1200" dirty="0">
              <a:solidFill>
                <a:srgbClr val="FF0000"/>
              </a:solidFill>
            </a:endParaRPr>
          </a:p>
          <a:p>
            <a:r>
              <a:rPr kumimoji="1" lang="ja-JP" altLang="en-US" sz="1200" dirty="0"/>
              <a:t>（間違えると確実に壊れます）</a:t>
            </a:r>
            <a:endParaRPr kumimoji="1" lang="en-US" altLang="ja-JP" sz="1200" dirty="0"/>
          </a:p>
          <a:p>
            <a:endParaRPr kumimoji="1" lang="en-US" altLang="ja-JP" sz="1200" dirty="0"/>
          </a:p>
          <a:p>
            <a:r>
              <a:rPr kumimoji="1" lang="ja-JP" altLang="en-US" sz="1200" dirty="0">
                <a:solidFill>
                  <a:srgbClr val="FF0000"/>
                </a:solidFill>
              </a:rPr>
              <a:t>バッテリーとシリアル変換器を併用しないように注意！</a:t>
            </a:r>
            <a:endParaRPr kumimoji="1" lang="en-US" altLang="ja-JP" sz="1200" dirty="0">
              <a:solidFill>
                <a:srgbClr val="FF0000"/>
              </a:solidFill>
            </a:endParaRPr>
          </a:p>
          <a:p>
            <a:r>
              <a:rPr kumimoji="1" lang="ja-JP" altLang="en-US" sz="1200" dirty="0"/>
              <a:t>（おそらくバッテリーを痛めます）</a:t>
            </a:r>
          </a:p>
        </p:txBody>
      </p:sp>
    </p:spTree>
    <p:extLst>
      <p:ext uri="{BB962C8B-B14F-4D97-AF65-F5344CB8AC3E}">
        <p14:creationId xmlns:p14="http://schemas.microsoft.com/office/powerpoint/2010/main" val="270104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E77D5C7-18E7-4602-9669-5CA17D03F9B5}"/>
              </a:ext>
            </a:extLst>
          </p:cNvPr>
          <p:cNvSpPr txBox="1"/>
          <p:nvPr/>
        </p:nvSpPr>
        <p:spPr>
          <a:xfrm>
            <a:off x="207174" y="158234"/>
            <a:ext cx="3700052" cy="369332"/>
          </a:xfrm>
          <a:prstGeom prst="rect">
            <a:avLst/>
          </a:prstGeom>
          <a:noFill/>
        </p:spPr>
        <p:txBody>
          <a:bodyPr wrap="none" rtlCol="0">
            <a:spAutoFit/>
          </a:bodyPr>
          <a:lstStyle/>
          <a:p>
            <a:r>
              <a:rPr kumimoji="1" lang="ja-JP" altLang="en-US" dirty="0"/>
              <a:t>無線 皮膚温計測器：ソフトウェア</a:t>
            </a:r>
          </a:p>
        </p:txBody>
      </p:sp>
      <p:sp>
        <p:nvSpPr>
          <p:cNvPr id="5" name="テキスト ボックス 4">
            <a:extLst>
              <a:ext uri="{FF2B5EF4-FFF2-40B4-BE49-F238E27FC236}">
                <a16:creationId xmlns:a16="http://schemas.microsoft.com/office/drawing/2014/main" id="{C93E2E54-51C1-4EC8-88B5-558434F26E28}"/>
              </a:ext>
            </a:extLst>
          </p:cNvPr>
          <p:cNvSpPr txBox="1"/>
          <p:nvPr/>
        </p:nvSpPr>
        <p:spPr>
          <a:xfrm>
            <a:off x="4427523" y="2517250"/>
            <a:ext cx="411339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通信が確立されると開発環境のコンソールに</a:t>
            </a:r>
            <a:r>
              <a:rPr kumimoji="1" lang="en-US" altLang="ja-JP" sz="1200" dirty="0"/>
              <a:t>UDP</a:t>
            </a:r>
            <a:r>
              <a:rPr kumimoji="1" lang="ja-JP" altLang="en-US" sz="1200" dirty="0"/>
              <a:t>通信で送られてきた文字列が，描画画面に測定中の温度（</a:t>
            </a:r>
            <a:r>
              <a:rPr kumimoji="1" lang="en-US" altLang="ja-JP" sz="1200" dirty="0"/>
              <a:t>2</a:t>
            </a:r>
            <a:r>
              <a:rPr kumimoji="1" lang="ja-JP" altLang="en-US" sz="1200" dirty="0"/>
              <a:t>チャンネルぶん）が表示される。</a:t>
            </a:r>
          </a:p>
        </p:txBody>
      </p:sp>
      <p:sp>
        <p:nvSpPr>
          <p:cNvPr id="6" name="テキスト ボックス 5">
            <a:extLst>
              <a:ext uri="{FF2B5EF4-FFF2-40B4-BE49-F238E27FC236}">
                <a16:creationId xmlns:a16="http://schemas.microsoft.com/office/drawing/2014/main" id="{C9626C1F-638B-48F4-9991-EEC16E4B6AEF}"/>
              </a:ext>
            </a:extLst>
          </p:cNvPr>
          <p:cNvSpPr txBox="1"/>
          <p:nvPr/>
        </p:nvSpPr>
        <p:spPr>
          <a:xfrm>
            <a:off x="143800" y="6053504"/>
            <a:ext cx="184204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↑コンソール画面には文字列が表示される</a:t>
            </a:r>
          </a:p>
        </p:txBody>
      </p:sp>
      <p:sp>
        <p:nvSpPr>
          <p:cNvPr id="7" name="テキスト ボックス 6">
            <a:extLst>
              <a:ext uri="{FF2B5EF4-FFF2-40B4-BE49-F238E27FC236}">
                <a16:creationId xmlns:a16="http://schemas.microsoft.com/office/drawing/2014/main" id="{392A5A36-96E4-48FC-A643-84B10C3A3A1F}"/>
              </a:ext>
            </a:extLst>
          </p:cNvPr>
          <p:cNvSpPr txBox="1"/>
          <p:nvPr/>
        </p:nvSpPr>
        <p:spPr>
          <a:xfrm>
            <a:off x="4427523" y="1025507"/>
            <a:ext cx="450930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ADS1015 	AD</a:t>
            </a:r>
            <a:r>
              <a:rPr kumimoji="1" lang="ja-JP" altLang="en-US" sz="1200" dirty="0"/>
              <a:t>変換の動作チェックサンプル</a:t>
            </a:r>
            <a:endParaRPr kumimoji="1" lang="en-US" altLang="ja-JP" sz="1200" dirty="0"/>
          </a:p>
          <a:p>
            <a:r>
              <a:rPr kumimoji="1" lang="en-US" altLang="ja-JP" sz="1200" dirty="0"/>
              <a:t>UDP_S_ADS1015 	AD</a:t>
            </a:r>
            <a:r>
              <a:rPr kumimoji="1" lang="ja-JP" altLang="en-US" sz="1200" dirty="0"/>
              <a:t>変換した温度を</a:t>
            </a:r>
            <a:r>
              <a:rPr kumimoji="1" lang="en-US" altLang="ja-JP" sz="1200" dirty="0"/>
              <a:t>UDP</a:t>
            </a:r>
            <a:r>
              <a:rPr kumimoji="1" lang="ja-JP" altLang="en-US" sz="1200" dirty="0"/>
              <a:t>送信するプログラム</a:t>
            </a:r>
            <a:endParaRPr kumimoji="1" lang="en-US" altLang="ja-JP" sz="1200" dirty="0"/>
          </a:p>
          <a:p>
            <a:r>
              <a:rPr kumimoji="1" lang="en-US" altLang="ja-JP" sz="1200" dirty="0"/>
              <a:t>UDP_R_ADS1015 	</a:t>
            </a:r>
            <a:r>
              <a:rPr kumimoji="1" lang="ja-JP" altLang="en-US" sz="1200" dirty="0"/>
              <a:t>送信された温度を受信するプログラム</a:t>
            </a:r>
            <a:endParaRPr kumimoji="1" lang="en-US" altLang="ja-JP" sz="1200" dirty="0"/>
          </a:p>
          <a:p>
            <a:r>
              <a:rPr kumimoji="1" lang="en-US" altLang="ja-JP" sz="1200" dirty="0"/>
              <a:t>Adafruit Unified Sensor </a:t>
            </a:r>
            <a:r>
              <a:rPr kumimoji="1" lang="ja-JP" altLang="en-US" sz="1200" dirty="0"/>
              <a:t>ライブラリ </a:t>
            </a:r>
            <a:r>
              <a:rPr kumimoji="1" lang="en-US" altLang="ja-JP" sz="1200" dirty="0"/>
              <a:t>ver.1.0.2</a:t>
            </a:r>
          </a:p>
          <a:p>
            <a:r>
              <a:rPr kumimoji="1" lang="en-US" altLang="ja-JP" sz="1200" dirty="0"/>
              <a:t>Adafruit ADS1X15 </a:t>
            </a:r>
            <a:r>
              <a:rPr kumimoji="1" lang="ja-JP" altLang="en-US" sz="1200" dirty="0"/>
              <a:t>ライブラリ </a:t>
            </a:r>
            <a:r>
              <a:rPr kumimoji="1" lang="en-US" altLang="ja-JP" sz="1200" dirty="0"/>
              <a:t>ver.1.0.1</a:t>
            </a:r>
          </a:p>
        </p:txBody>
      </p:sp>
      <p:sp>
        <p:nvSpPr>
          <p:cNvPr id="8" name="テキスト ボックス 7">
            <a:extLst>
              <a:ext uri="{FF2B5EF4-FFF2-40B4-BE49-F238E27FC236}">
                <a16:creationId xmlns:a16="http://schemas.microsoft.com/office/drawing/2014/main" id="{05FC8680-ABBE-4F02-AF68-754130206F06}"/>
              </a:ext>
            </a:extLst>
          </p:cNvPr>
          <p:cNvSpPr txBox="1"/>
          <p:nvPr/>
        </p:nvSpPr>
        <p:spPr>
          <a:xfrm>
            <a:off x="4427523" y="660903"/>
            <a:ext cx="4063933" cy="276999"/>
          </a:xfrm>
          <a:prstGeom prst="rect">
            <a:avLst/>
          </a:prstGeom>
          <a:noFill/>
        </p:spPr>
        <p:txBody>
          <a:bodyPr wrap="none" rtlCol="0">
            <a:spAutoFit/>
          </a:bodyPr>
          <a:lstStyle/>
          <a:p>
            <a:r>
              <a:rPr kumimoji="1" lang="ja-JP" altLang="en-US" sz="1200" dirty="0"/>
              <a:t>使用するソフトウェア一覧（</a:t>
            </a:r>
            <a:r>
              <a:rPr kumimoji="1" lang="en-US" altLang="ja-JP" sz="1200" dirty="0"/>
              <a:t> UDP_ADS1015</a:t>
            </a:r>
            <a:r>
              <a:rPr kumimoji="1" lang="ja-JP" altLang="en-US" sz="1200" dirty="0"/>
              <a:t>フォルダ内）</a:t>
            </a:r>
          </a:p>
        </p:txBody>
      </p:sp>
      <p:pic>
        <p:nvPicPr>
          <p:cNvPr id="10" name="図 9">
            <a:extLst>
              <a:ext uri="{FF2B5EF4-FFF2-40B4-BE49-F238E27FC236}">
                <a16:creationId xmlns:a16="http://schemas.microsoft.com/office/drawing/2014/main" id="{1DFE0670-E51F-4D08-919F-76931C22FECF}"/>
              </a:ext>
            </a:extLst>
          </p:cNvPr>
          <p:cNvPicPr>
            <a:picLocks noChangeAspect="1"/>
          </p:cNvPicPr>
          <p:nvPr/>
        </p:nvPicPr>
        <p:blipFill>
          <a:blip r:embed="rId2"/>
          <a:stretch>
            <a:fillRect/>
          </a:stretch>
        </p:blipFill>
        <p:spPr>
          <a:xfrm>
            <a:off x="143800" y="527566"/>
            <a:ext cx="4054318" cy="5427474"/>
          </a:xfrm>
          <a:prstGeom prst="rect">
            <a:avLst/>
          </a:prstGeom>
        </p:spPr>
      </p:pic>
      <p:pic>
        <p:nvPicPr>
          <p:cNvPr id="9" name="図 8">
            <a:extLst>
              <a:ext uri="{FF2B5EF4-FFF2-40B4-BE49-F238E27FC236}">
                <a16:creationId xmlns:a16="http://schemas.microsoft.com/office/drawing/2014/main" id="{854FD62A-23D4-4F10-AA95-723CC2049A14}"/>
              </a:ext>
            </a:extLst>
          </p:cNvPr>
          <p:cNvPicPr>
            <a:picLocks noChangeAspect="1"/>
          </p:cNvPicPr>
          <p:nvPr/>
        </p:nvPicPr>
        <p:blipFill>
          <a:blip r:embed="rId3"/>
          <a:stretch>
            <a:fillRect/>
          </a:stretch>
        </p:blipFill>
        <p:spPr>
          <a:xfrm>
            <a:off x="3358836" y="3321457"/>
            <a:ext cx="5577990" cy="3287651"/>
          </a:xfrm>
          <a:prstGeom prst="rect">
            <a:avLst/>
          </a:prstGeom>
        </p:spPr>
      </p:pic>
    </p:spTree>
    <p:extLst>
      <p:ext uri="{BB962C8B-B14F-4D97-AF65-F5344CB8AC3E}">
        <p14:creationId xmlns:p14="http://schemas.microsoft.com/office/powerpoint/2010/main" val="199607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71F8355-9F48-48F1-8DF4-89D4C60617E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258366" y="596386"/>
            <a:ext cx="4436268" cy="5915024"/>
          </a:xfrm>
          <a:prstGeom prst="rect">
            <a:avLst/>
          </a:prstGeom>
        </p:spPr>
      </p:pic>
      <p:sp>
        <p:nvSpPr>
          <p:cNvPr id="5" name="テキスト ボックス 4">
            <a:extLst>
              <a:ext uri="{FF2B5EF4-FFF2-40B4-BE49-F238E27FC236}">
                <a16:creationId xmlns:a16="http://schemas.microsoft.com/office/drawing/2014/main" id="{4965158D-3624-46B7-B587-69AB9728F813}"/>
              </a:ext>
            </a:extLst>
          </p:cNvPr>
          <p:cNvSpPr txBox="1"/>
          <p:nvPr/>
        </p:nvSpPr>
        <p:spPr>
          <a:xfrm>
            <a:off x="207174" y="158234"/>
            <a:ext cx="877163" cy="369332"/>
          </a:xfrm>
          <a:prstGeom prst="rect">
            <a:avLst/>
          </a:prstGeom>
          <a:noFill/>
        </p:spPr>
        <p:txBody>
          <a:bodyPr wrap="none" rtlCol="0">
            <a:spAutoFit/>
          </a:bodyPr>
          <a:lstStyle/>
          <a:p>
            <a:r>
              <a:rPr kumimoji="1" lang="ja-JP" altLang="en-US" dirty="0"/>
              <a:t>その他</a:t>
            </a:r>
          </a:p>
        </p:txBody>
      </p:sp>
      <p:sp>
        <p:nvSpPr>
          <p:cNvPr id="6" name="テキスト ボックス 5">
            <a:extLst>
              <a:ext uri="{FF2B5EF4-FFF2-40B4-BE49-F238E27FC236}">
                <a16:creationId xmlns:a16="http://schemas.microsoft.com/office/drawing/2014/main" id="{5BA9063F-65FD-42B8-A85D-61DB834BA8A6}"/>
              </a:ext>
            </a:extLst>
          </p:cNvPr>
          <p:cNvSpPr txBox="1"/>
          <p:nvPr/>
        </p:nvSpPr>
        <p:spPr>
          <a:xfrm>
            <a:off x="782454" y="1674078"/>
            <a:ext cx="120509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err="1"/>
              <a:t>Lipo</a:t>
            </a:r>
            <a:r>
              <a:rPr kumimoji="1" lang="en-US" altLang="ja-JP" sz="1200" dirty="0"/>
              <a:t> battery</a:t>
            </a:r>
          </a:p>
          <a:p>
            <a:r>
              <a:rPr kumimoji="1" lang="en-US" altLang="ja-JP" sz="1200" dirty="0"/>
              <a:t>3.7v 400mah 702030</a:t>
            </a:r>
            <a:r>
              <a:rPr kumimoji="1" lang="ja-JP" altLang="en-US" sz="1200" dirty="0"/>
              <a:t>サイズ</a:t>
            </a:r>
          </a:p>
        </p:txBody>
      </p:sp>
      <p:sp>
        <p:nvSpPr>
          <p:cNvPr id="7" name="テキスト ボックス 6">
            <a:extLst>
              <a:ext uri="{FF2B5EF4-FFF2-40B4-BE49-F238E27FC236}">
                <a16:creationId xmlns:a16="http://schemas.microsoft.com/office/drawing/2014/main" id="{532768A1-BE91-486F-A9AF-251B2B2666BC}"/>
              </a:ext>
            </a:extLst>
          </p:cNvPr>
          <p:cNvSpPr txBox="1"/>
          <p:nvPr/>
        </p:nvSpPr>
        <p:spPr>
          <a:xfrm>
            <a:off x="1162752" y="5269486"/>
            <a:ext cx="112864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温度センサー</a:t>
            </a:r>
            <a:endParaRPr kumimoji="1" lang="en-US" altLang="ja-JP" sz="1200" dirty="0"/>
          </a:p>
          <a:p>
            <a:r>
              <a:rPr kumimoji="1" lang="en-US" altLang="ja-JP" sz="1200" dirty="0"/>
              <a:t>LM35DZ</a:t>
            </a:r>
            <a:endParaRPr kumimoji="1" lang="ja-JP" altLang="en-US" sz="1200" dirty="0"/>
          </a:p>
        </p:txBody>
      </p:sp>
      <p:sp>
        <p:nvSpPr>
          <p:cNvPr id="10" name="テキスト ボックス 9">
            <a:extLst>
              <a:ext uri="{FF2B5EF4-FFF2-40B4-BE49-F238E27FC236}">
                <a16:creationId xmlns:a16="http://schemas.microsoft.com/office/drawing/2014/main" id="{1F689EE9-B6E9-43F1-B8D4-DD90D022D0DA}"/>
              </a:ext>
            </a:extLst>
          </p:cNvPr>
          <p:cNvSpPr txBox="1"/>
          <p:nvPr/>
        </p:nvSpPr>
        <p:spPr>
          <a:xfrm>
            <a:off x="3553936" y="1858744"/>
            <a:ext cx="120509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1</a:t>
            </a:r>
            <a:r>
              <a:rPr kumimoji="1" lang="ja-JP" altLang="en-US" sz="1200" dirty="0"/>
              <a:t>セル用</a:t>
            </a:r>
            <a:endParaRPr kumimoji="1" lang="en-US" altLang="ja-JP" sz="1200" dirty="0"/>
          </a:p>
          <a:p>
            <a:r>
              <a:rPr kumimoji="1" lang="en-US" altLang="ja-JP" sz="1200" dirty="0" err="1"/>
              <a:t>Lipo</a:t>
            </a:r>
            <a:r>
              <a:rPr kumimoji="1" lang="ja-JP" altLang="en-US" sz="1200" dirty="0"/>
              <a:t>充電器</a:t>
            </a:r>
          </a:p>
        </p:txBody>
      </p:sp>
      <p:sp>
        <p:nvSpPr>
          <p:cNvPr id="11" name="テキスト ボックス 10">
            <a:extLst>
              <a:ext uri="{FF2B5EF4-FFF2-40B4-BE49-F238E27FC236}">
                <a16:creationId xmlns:a16="http://schemas.microsoft.com/office/drawing/2014/main" id="{A94F4780-D32B-42DB-8FDF-2BF8A2108EE0}"/>
              </a:ext>
            </a:extLst>
          </p:cNvPr>
          <p:cNvSpPr txBox="1"/>
          <p:nvPr/>
        </p:nvSpPr>
        <p:spPr>
          <a:xfrm>
            <a:off x="4772238" y="4757084"/>
            <a:ext cx="411339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err="1"/>
              <a:t>Lipo</a:t>
            </a:r>
            <a:r>
              <a:rPr kumimoji="1" lang="en-US" altLang="ja-JP" sz="1200" dirty="0"/>
              <a:t> battery</a:t>
            </a:r>
            <a:r>
              <a:rPr kumimoji="1" lang="ja-JP" altLang="en-US" sz="1200" dirty="0"/>
              <a:t> </a:t>
            </a:r>
            <a:r>
              <a:rPr kumimoji="1" lang="en-US" altLang="ja-JP" sz="1200" dirty="0"/>
              <a:t>3.7v 400mah 702030</a:t>
            </a:r>
            <a:r>
              <a:rPr kumimoji="1" lang="ja-JP" altLang="en-US" sz="1200" dirty="0"/>
              <a:t>サイズ（</a:t>
            </a:r>
            <a:r>
              <a:rPr kumimoji="1" lang="en-US" altLang="ja-JP" sz="1200" dirty="0"/>
              <a:t>250</a:t>
            </a:r>
            <a:r>
              <a:rPr kumimoji="1" lang="ja-JP" altLang="en-US" sz="1200" dirty="0"/>
              <a:t>円程度）</a:t>
            </a:r>
          </a:p>
          <a:p>
            <a:r>
              <a:rPr kumimoji="1" lang="en-US" altLang="ja-JP" sz="1200" dirty="0" err="1"/>
              <a:t>ebay</a:t>
            </a:r>
            <a:r>
              <a:rPr kumimoji="1" lang="ja-JP" altLang="en-US" sz="1200" dirty="0"/>
              <a:t>にて入手。</a:t>
            </a:r>
            <a:endParaRPr kumimoji="1" lang="en-US" altLang="ja-JP" sz="1200" dirty="0"/>
          </a:p>
          <a:p>
            <a:r>
              <a:rPr kumimoji="1" lang="ja-JP" altLang="en-US" sz="1200" dirty="0"/>
              <a:t>他にも様々な容量・サイズのものが入手できる。</a:t>
            </a:r>
          </a:p>
          <a:p>
            <a:endParaRPr kumimoji="1" lang="en-US" altLang="ja-JP" sz="1200" dirty="0"/>
          </a:p>
          <a:p>
            <a:r>
              <a:rPr kumimoji="1" lang="en-US" altLang="ja-JP" sz="1200" dirty="0"/>
              <a:t>1</a:t>
            </a:r>
            <a:r>
              <a:rPr kumimoji="1" lang="ja-JP" altLang="en-US" sz="1200" dirty="0"/>
              <a:t>セル用  </a:t>
            </a:r>
            <a:r>
              <a:rPr kumimoji="1" lang="en-US" altLang="ja-JP" sz="1200" dirty="0" err="1"/>
              <a:t>Lipo</a:t>
            </a:r>
            <a:r>
              <a:rPr kumimoji="1" lang="ja-JP" altLang="en-US" sz="1200" dirty="0"/>
              <a:t>充電器（</a:t>
            </a:r>
            <a:r>
              <a:rPr kumimoji="1" lang="en-US" altLang="ja-JP" sz="1200" dirty="0"/>
              <a:t>80</a:t>
            </a:r>
            <a:r>
              <a:rPr kumimoji="1" lang="ja-JP" altLang="en-US" sz="1200" dirty="0"/>
              <a:t>円程度）</a:t>
            </a:r>
          </a:p>
          <a:p>
            <a:r>
              <a:rPr kumimoji="1" lang="en-US" altLang="ja-JP" sz="1200" dirty="0" err="1"/>
              <a:t>ebay</a:t>
            </a:r>
            <a:r>
              <a:rPr kumimoji="1" lang="ja-JP" altLang="en-US" sz="1200" dirty="0"/>
              <a:t>にて入手。</a:t>
            </a:r>
            <a:r>
              <a:rPr kumimoji="1" lang="en-US" altLang="ja-JP" sz="1200" dirty="0"/>
              <a:t>1</a:t>
            </a:r>
            <a:r>
              <a:rPr kumimoji="1" lang="ja-JP" altLang="en-US" sz="1200" dirty="0"/>
              <a:t>セルならどれでも充電可能。</a:t>
            </a:r>
            <a:endParaRPr kumimoji="1" lang="en-US" altLang="ja-JP" sz="1200" dirty="0"/>
          </a:p>
          <a:p>
            <a:endParaRPr kumimoji="1" lang="en-US" altLang="ja-JP" sz="1200" dirty="0"/>
          </a:p>
          <a:p>
            <a:r>
              <a:rPr lang="en-US" altLang="ja-JP" sz="1200" dirty="0"/>
              <a:t>FT234X</a:t>
            </a:r>
            <a:r>
              <a:rPr lang="ja-JP" altLang="en-US" sz="1200" dirty="0"/>
              <a:t>　</a:t>
            </a:r>
            <a:r>
              <a:rPr lang="en-US" altLang="ja-JP" sz="1200" dirty="0"/>
              <a:t>USB</a:t>
            </a:r>
            <a:r>
              <a:rPr kumimoji="1" lang="ja-JP" altLang="en-US" sz="1200" dirty="0"/>
              <a:t>シリアル変換モジュール（</a:t>
            </a:r>
            <a:r>
              <a:rPr kumimoji="1" lang="en-US" altLang="ja-JP" sz="1200" dirty="0"/>
              <a:t>600</a:t>
            </a:r>
            <a:r>
              <a:rPr kumimoji="1" lang="ja-JP" altLang="en-US" sz="1200" dirty="0"/>
              <a:t>円）</a:t>
            </a:r>
            <a:endParaRPr kumimoji="1" lang="en-US" altLang="ja-JP" sz="1200" dirty="0"/>
          </a:p>
          <a:p>
            <a:r>
              <a:rPr kumimoji="1" lang="en-US" altLang="ja-JP" sz="1200" dirty="0">
                <a:hlinkClick r:id="rId4"/>
              </a:rPr>
              <a:t>http://akizukidenshi.com/catalog/g/gM-08461/</a:t>
            </a:r>
            <a:r>
              <a:rPr kumimoji="1" lang="ja-JP" altLang="en-US" sz="1200" dirty="0"/>
              <a:t>　</a:t>
            </a:r>
          </a:p>
        </p:txBody>
      </p:sp>
    </p:spTree>
    <p:extLst>
      <p:ext uri="{BB962C8B-B14F-4D97-AF65-F5344CB8AC3E}">
        <p14:creationId xmlns:p14="http://schemas.microsoft.com/office/powerpoint/2010/main" val="2021469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793</Words>
  <Application>Microsoft Office PowerPoint</Application>
  <PresentationFormat>画面に合わせる (4:3)</PresentationFormat>
  <Paragraphs>101</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nagano yuichiro</dc:creator>
  <cp:lastModifiedBy>nagano yuichiro</cp:lastModifiedBy>
  <cp:revision>65</cp:revision>
  <cp:lastPrinted>2019-12-21T13:31:21Z</cp:lastPrinted>
  <dcterms:created xsi:type="dcterms:W3CDTF">2019-12-21T11:57:38Z</dcterms:created>
  <dcterms:modified xsi:type="dcterms:W3CDTF">2019-12-21T13:56:26Z</dcterms:modified>
</cp:coreProperties>
</file>