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9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70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C19"/>
    <a:srgbClr val="FFC6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86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D5574C-66B3-4916-8DFF-DD048ABB06F5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2EBF7-F8D3-4D7E-B202-D2A713E57E8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928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2EBF7-F8D3-4D7E-B202-D2A713E57E80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150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9242-8BD1-4FDB-9E6C-F069728CA4D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8544-0AD0-4003-B2D3-84B7B13989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2680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9242-8BD1-4FDB-9E6C-F069728CA4D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8544-0AD0-4003-B2D3-84B7B13989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1406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9242-8BD1-4FDB-9E6C-F069728CA4D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8544-0AD0-4003-B2D3-84B7B13989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0350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9242-8BD1-4FDB-9E6C-F069728CA4D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8544-0AD0-4003-B2D3-84B7B13989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966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9242-8BD1-4FDB-9E6C-F069728CA4D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8544-0AD0-4003-B2D3-84B7B13989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764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9242-8BD1-4FDB-9E6C-F069728CA4D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8544-0AD0-4003-B2D3-84B7B13989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5090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9242-8BD1-4FDB-9E6C-F069728CA4D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8544-0AD0-4003-B2D3-84B7B13989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8472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9242-8BD1-4FDB-9E6C-F069728CA4D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8544-0AD0-4003-B2D3-84B7B13989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7262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9242-8BD1-4FDB-9E6C-F069728CA4D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8544-0AD0-4003-B2D3-84B7B13989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2980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9242-8BD1-4FDB-9E6C-F069728CA4D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8544-0AD0-4003-B2D3-84B7B13989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2524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A9242-8BD1-4FDB-9E6C-F069728CA4D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98544-0AD0-4003-B2D3-84B7B13989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058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A9242-8BD1-4FDB-9E6C-F069728CA4D6}" type="datetimeFigureOut">
              <a:rPr kumimoji="1" lang="ja-JP" altLang="en-US" smtClean="0"/>
              <a:t>2015/8/24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98544-0AD0-4003-B2D3-84B7B13989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1801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microsoft.com/office/2007/relationships/hdphoto" Target="../media/hdphoto4.wdp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1865974" y="467380"/>
            <a:ext cx="5412059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4000" dirty="0"/>
              <a:t>生体</a:t>
            </a:r>
            <a:r>
              <a:rPr lang="ja-JP" altLang="en-US" sz="4000" dirty="0" smtClean="0"/>
              <a:t>計測を体験しよう！</a:t>
            </a:r>
            <a:endParaRPr lang="en-US" altLang="ja-JP" sz="2800" dirty="0" smtClean="0"/>
          </a:p>
          <a:p>
            <a:pPr algn="ctr"/>
            <a:r>
              <a:rPr lang="ja-JP" altLang="en-US" sz="2800" dirty="0"/>
              <a:t>皮膚</a:t>
            </a:r>
            <a:r>
              <a:rPr lang="ja-JP" altLang="en-US" sz="2800" dirty="0" smtClean="0"/>
              <a:t>温の測定</a:t>
            </a:r>
            <a:endParaRPr lang="ja-JP" altLang="en-US" sz="2800" dirty="0"/>
          </a:p>
        </p:txBody>
      </p:sp>
      <p:pic>
        <p:nvPicPr>
          <p:cNvPr id="1027" name="Picture 3" descr="C:\Users\HP-nagano\Desktop\image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000" y="1619508"/>
            <a:ext cx="5760000" cy="43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2842653" y="6156012"/>
            <a:ext cx="41056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2015/08/24</a:t>
            </a:r>
            <a:r>
              <a:rPr kumimoji="1" lang="ja-JP" altLang="en-US" dirty="0" smtClean="0"/>
              <a:t>　こども大学＠文京学院大学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4765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/>
        </p:nvGrpSpPr>
        <p:grpSpPr>
          <a:xfrm>
            <a:off x="539552" y="941913"/>
            <a:ext cx="8089182" cy="5165381"/>
            <a:chOff x="2843808" y="2852936"/>
            <a:chExt cx="5976664" cy="3816424"/>
          </a:xfrm>
        </p:grpSpPr>
        <p:sp>
          <p:nvSpPr>
            <p:cNvPr id="5" name="正方形/長方形 4"/>
            <p:cNvSpPr/>
            <p:nvPr/>
          </p:nvSpPr>
          <p:spPr>
            <a:xfrm>
              <a:off x="2843808" y="2852936"/>
              <a:ext cx="5976664" cy="38164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6" name="グループ化 5"/>
            <p:cNvGrpSpPr/>
            <p:nvPr/>
          </p:nvGrpSpPr>
          <p:grpSpPr>
            <a:xfrm>
              <a:off x="3023828" y="3074470"/>
              <a:ext cx="5632747" cy="3378866"/>
              <a:chOff x="493780" y="1556793"/>
              <a:chExt cx="8162795" cy="4896543"/>
            </a:xfrm>
          </p:grpSpPr>
          <p:pic>
            <p:nvPicPr>
              <p:cNvPr id="7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3780" y="1556793"/>
                <a:ext cx="8162795" cy="48965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8" name="直線コネクタ 7"/>
              <p:cNvCxnSpPr/>
              <p:nvPr/>
            </p:nvCxnSpPr>
            <p:spPr>
              <a:xfrm flipV="1">
                <a:off x="5508104" y="1556793"/>
                <a:ext cx="0" cy="388843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線コネクタ 8"/>
              <p:cNvCxnSpPr/>
              <p:nvPr/>
            </p:nvCxnSpPr>
            <p:spPr>
              <a:xfrm flipV="1">
                <a:off x="4716016" y="1628800"/>
                <a:ext cx="0" cy="3888431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" name="正方形/長方形 9"/>
          <p:cNvSpPr/>
          <p:nvPr/>
        </p:nvSpPr>
        <p:spPr>
          <a:xfrm>
            <a:off x="251520" y="188640"/>
            <a:ext cx="70920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200" dirty="0" smtClean="0"/>
              <a:t>大学生がすごろくをした時の皮膚温変化</a:t>
            </a:r>
            <a:endParaRPr lang="en-US" altLang="ja-JP" sz="3200" dirty="0" smtClean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7562428" y="2305854"/>
            <a:ext cx="724878" cy="2360903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>
              <a:lnSpc>
                <a:spcPts val="3000"/>
              </a:lnSpc>
            </a:pPr>
            <a:r>
              <a:rPr kumimoji="1" lang="en-US" altLang="ja-JP" dirty="0" smtClean="0"/>
              <a:t>A</a:t>
            </a:r>
            <a:r>
              <a:rPr kumimoji="1" lang="ja-JP" altLang="en-US" dirty="0" err="1" smtClean="0"/>
              <a:t>さん</a:t>
            </a:r>
            <a:endParaRPr kumimoji="1" lang="en-US" altLang="ja-JP" dirty="0" smtClean="0"/>
          </a:p>
          <a:p>
            <a:pPr>
              <a:lnSpc>
                <a:spcPts val="3000"/>
              </a:lnSpc>
            </a:pPr>
            <a:r>
              <a:rPr lang="en-US" altLang="ja-JP" dirty="0" smtClean="0"/>
              <a:t>B</a:t>
            </a:r>
            <a:r>
              <a:rPr lang="ja-JP" altLang="en-US" dirty="0" err="1" smtClean="0"/>
              <a:t>さん</a:t>
            </a:r>
            <a:endParaRPr lang="en-US" altLang="ja-JP" dirty="0" smtClean="0"/>
          </a:p>
          <a:p>
            <a:pPr>
              <a:lnSpc>
                <a:spcPts val="3000"/>
              </a:lnSpc>
            </a:pPr>
            <a:r>
              <a:rPr kumimoji="1" lang="en-US" altLang="ja-JP" dirty="0" smtClean="0"/>
              <a:t>C</a:t>
            </a:r>
            <a:r>
              <a:rPr kumimoji="1" lang="ja-JP" altLang="en-US" dirty="0" err="1" smtClean="0"/>
              <a:t>さん</a:t>
            </a:r>
            <a:endParaRPr kumimoji="1" lang="en-US" altLang="ja-JP" dirty="0" smtClean="0"/>
          </a:p>
          <a:p>
            <a:pPr>
              <a:lnSpc>
                <a:spcPts val="3000"/>
              </a:lnSpc>
            </a:pPr>
            <a:r>
              <a:rPr lang="en-US" altLang="ja-JP" dirty="0" smtClean="0"/>
              <a:t>D</a:t>
            </a:r>
            <a:r>
              <a:rPr lang="ja-JP" altLang="en-US" dirty="0" err="1" smtClean="0"/>
              <a:t>さん</a:t>
            </a:r>
            <a:endParaRPr lang="en-US" altLang="ja-JP" dirty="0" smtClean="0"/>
          </a:p>
          <a:p>
            <a:pPr>
              <a:lnSpc>
                <a:spcPts val="3000"/>
              </a:lnSpc>
            </a:pPr>
            <a:r>
              <a:rPr kumimoji="1" lang="en-US" altLang="ja-JP" dirty="0" smtClean="0"/>
              <a:t>E</a:t>
            </a:r>
            <a:r>
              <a:rPr kumimoji="1" lang="ja-JP" altLang="en-US" dirty="0" err="1" smtClean="0"/>
              <a:t>さん</a:t>
            </a:r>
            <a:endParaRPr kumimoji="1" lang="en-US" altLang="ja-JP" dirty="0" smtClean="0"/>
          </a:p>
          <a:p>
            <a:pPr>
              <a:lnSpc>
                <a:spcPts val="3000"/>
              </a:lnSpc>
            </a:pPr>
            <a:r>
              <a:rPr lang="en-US" altLang="ja-JP" dirty="0" smtClean="0"/>
              <a:t>F</a:t>
            </a:r>
            <a:r>
              <a:rPr lang="ja-JP" altLang="en-US" dirty="0" smtClean="0"/>
              <a:t>さん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4830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51520" y="188640"/>
            <a:ext cx="25506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200" dirty="0" smtClean="0"/>
              <a:t>体温と皮膚温</a:t>
            </a:r>
            <a:endParaRPr lang="ja-JP" altLang="en-US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810230"/>
            <a:ext cx="2295525" cy="547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505" y="3650159"/>
            <a:ext cx="1476375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547216" y="1124744"/>
            <a:ext cx="5112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37</a:t>
            </a:r>
            <a:r>
              <a:rPr kumimoji="1" lang="ja-JP" altLang="en-US" sz="2800" dirty="0" smtClean="0"/>
              <a:t>℃に保たれているのは実は中心部分だけ。</a:t>
            </a:r>
            <a:endParaRPr kumimoji="1" lang="ja-JP" altLang="en-US" sz="28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39552" y="2260029"/>
            <a:ext cx="5256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/>
              <a:t>手のひらや足の温度は、季節や</a:t>
            </a:r>
            <a:r>
              <a:rPr kumimoji="1" lang="ja-JP" altLang="en-US" sz="2800" dirty="0" smtClean="0">
                <a:solidFill>
                  <a:srgbClr val="FF0000"/>
                </a:solidFill>
              </a:rPr>
              <a:t>心の状態に応じて変化</a:t>
            </a:r>
            <a:r>
              <a:rPr kumimoji="1" lang="ja-JP" altLang="en-US" sz="2800" dirty="0" smtClean="0"/>
              <a:t>している！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81027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-nagano\Desktop\sp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6604"/>
            <a:ext cx="3915347" cy="266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正方形/長方形 2"/>
          <p:cNvSpPr/>
          <p:nvPr/>
        </p:nvSpPr>
        <p:spPr>
          <a:xfrm>
            <a:off x="251520" y="188640"/>
            <a:ext cx="57054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200" dirty="0" smtClean="0"/>
              <a:t>緊張は手の冷たさでわかる！？</a:t>
            </a:r>
            <a:endParaRPr lang="ja-JP" altLang="en-US" sz="3200" dirty="0"/>
          </a:p>
        </p:txBody>
      </p:sp>
      <p:grpSp>
        <p:nvGrpSpPr>
          <p:cNvPr id="5" name="グループ化 4"/>
          <p:cNvGrpSpPr/>
          <p:nvPr/>
        </p:nvGrpSpPr>
        <p:grpSpPr>
          <a:xfrm>
            <a:off x="4502994" y="3501008"/>
            <a:ext cx="4245469" cy="3107444"/>
            <a:chOff x="300608" y="3562246"/>
            <a:chExt cx="4343400" cy="3179122"/>
          </a:xfrm>
        </p:grpSpPr>
        <p:pic>
          <p:nvPicPr>
            <p:cNvPr id="6" name="Picture 2" descr="i:\Windesktop\peripheral1.jpe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608" y="3970736"/>
              <a:ext cx="4343400" cy="27706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正方形/長方形 6"/>
            <p:cNvSpPr/>
            <p:nvPr/>
          </p:nvSpPr>
          <p:spPr>
            <a:xfrm>
              <a:off x="547998" y="3562246"/>
              <a:ext cx="1553247" cy="429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dirty="0">
                  <a:latin typeface="+mj-ea"/>
                  <a:ea typeface="+mj-ea"/>
                </a:rPr>
                <a:t>普通の</a:t>
              </a:r>
              <a:r>
                <a:rPr lang="ja-JP" altLang="en-US" dirty="0" smtClean="0">
                  <a:latin typeface="+mj-ea"/>
                  <a:ea typeface="+mj-ea"/>
                </a:rPr>
                <a:t>時</a:t>
              </a:r>
              <a:endParaRPr lang="ja-JP" altLang="en-US" dirty="0">
                <a:latin typeface="+mj-ea"/>
                <a:ea typeface="+mj-ea"/>
              </a:endParaRPr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2980734" y="3562246"/>
              <a:ext cx="1546683" cy="4291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ja-JP" altLang="en-US" dirty="0" smtClean="0">
                  <a:solidFill>
                    <a:srgbClr val="FF3300"/>
                  </a:solidFill>
                  <a:latin typeface="+mj-ea"/>
                  <a:ea typeface="+mj-ea"/>
                </a:rPr>
                <a:t>緊張した時</a:t>
              </a:r>
              <a:endParaRPr lang="ja-JP" altLang="en-US" dirty="0">
                <a:solidFill>
                  <a:srgbClr val="FF33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" name="テキスト ボックス 8"/>
          <p:cNvSpPr txBox="1"/>
          <p:nvPr/>
        </p:nvSpPr>
        <p:spPr>
          <a:xfrm>
            <a:off x="4011764" y="1916832"/>
            <a:ext cx="51125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大勢の人の前</a:t>
            </a:r>
            <a:r>
              <a:rPr kumimoji="1" lang="ja-JP" altLang="en-US" sz="2400" dirty="0" smtClean="0"/>
              <a:t>で話すと緊張</a:t>
            </a:r>
            <a:r>
              <a:rPr lang="ja-JP" altLang="en-US" sz="2400" dirty="0"/>
              <a:t>します。このような時には、私達の体の中ではどのようなことが起きているのでしょうか</a:t>
            </a:r>
            <a:r>
              <a:rPr lang="ja-JP" altLang="en-US" sz="2400" dirty="0" smtClean="0"/>
              <a:t>？</a:t>
            </a:r>
            <a:endParaRPr lang="ja-JP" altLang="en-US" sz="2400" dirty="0"/>
          </a:p>
        </p:txBody>
      </p:sp>
      <p:sp>
        <p:nvSpPr>
          <p:cNvPr id="10" name="雲形吹き出し 9"/>
          <p:cNvSpPr/>
          <p:nvPr/>
        </p:nvSpPr>
        <p:spPr>
          <a:xfrm>
            <a:off x="4011764" y="995537"/>
            <a:ext cx="2000396" cy="921295"/>
          </a:xfrm>
          <a:prstGeom prst="cloudCallout">
            <a:avLst>
              <a:gd name="adj1" fmla="val -67361"/>
              <a:gd name="adj2" fmla="val 56394"/>
            </a:avLst>
          </a:prstGeom>
          <a:solidFill>
            <a:schemeClr val="bg1"/>
          </a:solidFill>
          <a:ln>
            <a:solidFill>
              <a:srgbClr val="FF9C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600" dirty="0">
                <a:solidFill>
                  <a:sysClr val="windowText" lastClr="000000"/>
                </a:solidFill>
              </a:rPr>
              <a:t>どう</a:t>
            </a:r>
            <a:r>
              <a:rPr lang="ja-JP" altLang="en-US" sz="1600" dirty="0" smtClean="0">
                <a:solidFill>
                  <a:sysClr val="windowText" lastClr="000000"/>
                </a:solidFill>
              </a:rPr>
              <a:t>しよう</a:t>
            </a:r>
            <a:r>
              <a:rPr lang="en-US" altLang="ja-JP" sz="1600" dirty="0" smtClean="0">
                <a:solidFill>
                  <a:sysClr val="windowText" lastClr="000000"/>
                </a:solidFill>
              </a:rPr>
              <a:t>‥</a:t>
            </a:r>
            <a:r>
              <a:rPr lang="ja-JP" altLang="en-US" sz="1600" dirty="0" smtClean="0">
                <a:solidFill>
                  <a:sysClr val="windowText" lastClr="000000"/>
                </a:solidFill>
              </a:rPr>
              <a:t>緊張してきた</a:t>
            </a:r>
            <a:endParaRPr kumimoji="1" lang="ja-JP" altLang="en-US" sz="1600" dirty="0">
              <a:solidFill>
                <a:sysClr val="windowText" lastClr="000000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67544" y="5108991"/>
            <a:ext cx="33996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これは、指先に</a:t>
            </a:r>
            <a:r>
              <a:rPr kumimoji="1" lang="ja-JP" altLang="en-US" sz="2400" dirty="0" smtClean="0">
                <a:solidFill>
                  <a:srgbClr val="FF0000"/>
                </a:solidFill>
              </a:rPr>
              <a:t>血液が</a:t>
            </a:r>
            <a:r>
              <a:rPr kumimoji="1" lang="ja-JP" altLang="en-US" sz="2400" dirty="0" smtClean="0">
                <a:solidFill>
                  <a:srgbClr val="FF0000"/>
                </a:solidFill>
              </a:rPr>
              <a:t>流れにくくなって</a:t>
            </a:r>
            <a:r>
              <a:rPr kumimoji="1" lang="ja-JP" altLang="en-US" sz="2400" dirty="0" smtClean="0">
                <a:solidFill>
                  <a:srgbClr val="FF0000"/>
                </a:solidFill>
              </a:rPr>
              <a:t>いる</a:t>
            </a:r>
            <a:r>
              <a:rPr kumimoji="1" lang="ja-JP" altLang="en-US" sz="2400" dirty="0" smtClean="0"/>
              <a:t>ことが原因です</a:t>
            </a:r>
            <a:endParaRPr kumimoji="1" lang="ja-JP" altLang="en-US" sz="2400" dirty="0"/>
          </a:p>
        </p:txBody>
      </p:sp>
      <p:sp>
        <p:nvSpPr>
          <p:cNvPr id="14" name="右矢印 13"/>
          <p:cNvSpPr/>
          <p:nvPr/>
        </p:nvSpPr>
        <p:spPr>
          <a:xfrm rot="900000">
            <a:off x="3749464" y="4600963"/>
            <a:ext cx="809877" cy="760871"/>
          </a:xfrm>
          <a:prstGeom prst="rightArrow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/>
        </p:nvSpPr>
        <p:spPr>
          <a:xfrm>
            <a:off x="595891" y="4149080"/>
            <a:ext cx="33280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400" dirty="0"/>
              <a:t>緊張すると手が冷たくなることがあります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588625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251520" y="188640"/>
            <a:ext cx="51267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200" dirty="0"/>
              <a:t>なん</a:t>
            </a:r>
            <a:r>
              <a:rPr lang="ja-JP" altLang="en-US" sz="3200" dirty="0" smtClean="0"/>
              <a:t>で手が冷たくなるの！？</a:t>
            </a:r>
            <a:endParaRPr lang="ja-JP" altLang="en-US" sz="32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51520" y="1484784"/>
            <a:ext cx="33843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 smtClean="0"/>
              <a:t>脳</a:t>
            </a:r>
            <a:r>
              <a:rPr lang="ja-JP" altLang="en-US" sz="2400" dirty="0"/>
              <a:t>から</a:t>
            </a:r>
            <a:r>
              <a:rPr lang="ja-JP" altLang="en-US" sz="2400" dirty="0" smtClean="0"/>
              <a:t>の指令が</a:t>
            </a:r>
            <a:r>
              <a:rPr lang="ja-JP" altLang="en-US" sz="2400" dirty="0" smtClean="0">
                <a:solidFill>
                  <a:srgbClr val="FF0000"/>
                </a:solidFill>
              </a:rPr>
              <a:t>自律神経系</a:t>
            </a:r>
            <a:r>
              <a:rPr lang="ja-JP" altLang="en-US" sz="2400" dirty="0" smtClean="0"/>
              <a:t>に伝わることで心臓が</a:t>
            </a:r>
            <a:r>
              <a:rPr lang="ja-JP" altLang="en-US" sz="2400" dirty="0" smtClean="0"/>
              <a:t>ドキドキしたり手</a:t>
            </a:r>
            <a:r>
              <a:rPr lang="ja-JP" altLang="en-US" sz="2400" dirty="0" smtClean="0"/>
              <a:t>が冷たくなったりします</a:t>
            </a:r>
            <a:endParaRPr kumimoji="1" lang="ja-JP" altLang="en-US" sz="2400" dirty="0"/>
          </a:p>
        </p:txBody>
      </p:sp>
      <p:pic>
        <p:nvPicPr>
          <p:cNvPr id="3074" name="Picture 2" descr="C:\Users\HP-nagano\Desktop\norva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049" y="982347"/>
            <a:ext cx="4896544" cy="366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爆発 1 6"/>
          <p:cNvSpPr/>
          <p:nvPr/>
        </p:nvSpPr>
        <p:spPr>
          <a:xfrm>
            <a:off x="755576" y="4293096"/>
            <a:ext cx="5038183" cy="1728192"/>
          </a:xfrm>
          <a:prstGeom prst="irregularSeal1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 smtClean="0">
                <a:solidFill>
                  <a:sysClr val="windowText" lastClr="000000"/>
                </a:solidFill>
              </a:rPr>
              <a:t>手を冷たくさせているのは交感神経の仕業！</a:t>
            </a:r>
            <a:endParaRPr kumimoji="1" lang="ja-JP" altLang="en-US" sz="2000" dirty="0">
              <a:solidFill>
                <a:sysClr val="windowText" lastClr="000000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424832" y="6067573"/>
            <a:ext cx="3959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 smtClean="0"/>
              <a:t>ではさっそく</a:t>
            </a:r>
            <a:r>
              <a:rPr kumimoji="1" lang="ja-JP" altLang="en-US" sz="2400" dirty="0" smtClean="0"/>
              <a:t>測ってみよう！！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8625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251520" y="188640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200" dirty="0" smtClean="0"/>
              <a:t>測定器の概略</a:t>
            </a:r>
            <a:endParaRPr lang="ja-JP" altLang="en-US" sz="3200" dirty="0"/>
          </a:p>
        </p:txBody>
      </p:sp>
      <p:grpSp>
        <p:nvGrpSpPr>
          <p:cNvPr id="8" name="グループ化 7"/>
          <p:cNvGrpSpPr/>
          <p:nvPr/>
        </p:nvGrpSpPr>
        <p:grpSpPr>
          <a:xfrm>
            <a:off x="862436" y="909240"/>
            <a:ext cx="6973696" cy="4680000"/>
            <a:chOff x="831232" y="1089000"/>
            <a:chExt cx="6973696" cy="46800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" contras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1089000"/>
              <a:ext cx="6238782" cy="46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グループ化 6"/>
            <p:cNvGrpSpPr/>
            <p:nvPr/>
          </p:nvGrpSpPr>
          <p:grpSpPr>
            <a:xfrm>
              <a:off x="831232" y="2236280"/>
              <a:ext cx="1724544" cy="616656"/>
              <a:chOff x="615610" y="2269943"/>
              <a:chExt cx="1724544" cy="616656"/>
            </a:xfrm>
          </p:grpSpPr>
          <p:sp>
            <p:nvSpPr>
              <p:cNvPr id="5" name="二等辺三角形 4"/>
              <p:cNvSpPr/>
              <p:nvPr/>
            </p:nvSpPr>
            <p:spPr>
              <a:xfrm rot="6731153">
                <a:off x="991921" y="2316440"/>
                <a:ext cx="196386" cy="943931"/>
              </a:xfrm>
              <a:prstGeom prst="triangle">
                <a:avLst/>
              </a:prstGeom>
              <a:solidFill>
                <a:srgbClr val="FFC6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" name="正方形/長方形 5"/>
              <p:cNvSpPr/>
              <p:nvPr/>
            </p:nvSpPr>
            <p:spPr>
              <a:xfrm>
                <a:off x="615610" y="2269943"/>
                <a:ext cx="1724544" cy="4320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9C1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dirty="0" smtClean="0">
                    <a:solidFill>
                      <a:sysClr val="windowText" lastClr="000000"/>
                    </a:solidFill>
                  </a:rPr>
                  <a:t>温度センサー</a:t>
                </a:r>
                <a:endParaRPr kumimoji="1" lang="ja-JP" altLang="en-US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9" name="グループ化 8"/>
            <p:cNvGrpSpPr/>
            <p:nvPr/>
          </p:nvGrpSpPr>
          <p:grpSpPr>
            <a:xfrm>
              <a:off x="3563888" y="4077072"/>
              <a:ext cx="1822738" cy="943931"/>
              <a:chOff x="1711536" y="1562119"/>
              <a:chExt cx="1822738" cy="943931"/>
            </a:xfrm>
          </p:grpSpPr>
          <p:sp>
            <p:nvSpPr>
              <p:cNvPr id="10" name="二等辺三角形 9"/>
              <p:cNvSpPr/>
              <p:nvPr/>
            </p:nvSpPr>
            <p:spPr>
              <a:xfrm rot="18900000">
                <a:off x="1711536" y="1562119"/>
                <a:ext cx="196386" cy="943931"/>
              </a:xfrm>
              <a:prstGeom prst="triangle">
                <a:avLst/>
              </a:prstGeom>
              <a:solidFill>
                <a:srgbClr val="FFC6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正方形/長方形 10"/>
              <p:cNvSpPr/>
              <p:nvPr/>
            </p:nvSpPr>
            <p:spPr>
              <a:xfrm>
                <a:off x="1809730" y="2034085"/>
                <a:ext cx="1724544" cy="4320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9C1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dirty="0" smtClean="0">
                    <a:solidFill>
                      <a:sysClr val="windowText" lastClr="000000"/>
                    </a:solidFill>
                  </a:rPr>
                  <a:t>Arduino Uno</a:t>
                </a:r>
                <a:endParaRPr kumimoji="1" lang="ja-JP" altLang="en-US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3" name="グループ化 12"/>
            <p:cNvGrpSpPr/>
            <p:nvPr/>
          </p:nvGrpSpPr>
          <p:grpSpPr>
            <a:xfrm>
              <a:off x="5296830" y="2415687"/>
              <a:ext cx="2508098" cy="567623"/>
              <a:chOff x="1446991" y="2098446"/>
              <a:chExt cx="2508098" cy="567623"/>
            </a:xfrm>
          </p:grpSpPr>
          <p:sp>
            <p:nvSpPr>
              <p:cNvPr id="14" name="二等辺三角形 13"/>
              <p:cNvSpPr/>
              <p:nvPr/>
            </p:nvSpPr>
            <p:spPr>
              <a:xfrm rot="14981875">
                <a:off x="1820764" y="2095910"/>
                <a:ext cx="196386" cy="943931"/>
              </a:xfrm>
              <a:prstGeom prst="triangle">
                <a:avLst/>
              </a:prstGeom>
              <a:solidFill>
                <a:srgbClr val="FFC6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正方形/長方形 14"/>
              <p:cNvSpPr/>
              <p:nvPr/>
            </p:nvSpPr>
            <p:spPr>
              <a:xfrm>
                <a:off x="1972228" y="2098446"/>
                <a:ext cx="1982861" cy="43204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FF9C1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ja-JP" altLang="en-US" dirty="0" smtClean="0">
                    <a:solidFill>
                      <a:sysClr val="windowText" lastClr="000000"/>
                    </a:solidFill>
                  </a:rPr>
                  <a:t>液晶ディスプレイ</a:t>
                </a:r>
                <a:endParaRPr kumimoji="1" lang="ja-JP" altLang="en-US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sp>
        <p:nvSpPr>
          <p:cNvPr id="20" name="二等辺三角形 19"/>
          <p:cNvSpPr/>
          <p:nvPr/>
        </p:nvSpPr>
        <p:spPr>
          <a:xfrm rot="1800000">
            <a:off x="1554102" y="3449754"/>
            <a:ext cx="196386" cy="1117901"/>
          </a:xfrm>
          <a:prstGeom prst="triangle">
            <a:avLst/>
          </a:prstGeom>
          <a:solidFill>
            <a:srgbClr val="FFC6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8625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251520" y="188640"/>
            <a:ext cx="40543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200" dirty="0"/>
              <a:t>センサー</a:t>
            </a:r>
            <a:r>
              <a:rPr lang="ja-JP" altLang="en-US" sz="3200" dirty="0" smtClean="0"/>
              <a:t>の取り付け方</a:t>
            </a:r>
            <a:endParaRPr lang="ja-JP" altLang="en-US" sz="3200" dirty="0"/>
          </a:p>
        </p:txBody>
      </p:sp>
      <p:grpSp>
        <p:nvGrpSpPr>
          <p:cNvPr id="13" name="グループ化 12"/>
          <p:cNvGrpSpPr/>
          <p:nvPr/>
        </p:nvGrpSpPr>
        <p:grpSpPr>
          <a:xfrm>
            <a:off x="311761" y="836712"/>
            <a:ext cx="8520478" cy="5860750"/>
            <a:chOff x="395536" y="736602"/>
            <a:chExt cx="8520478" cy="5860750"/>
          </a:xfrm>
        </p:grpSpPr>
        <p:pic>
          <p:nvPicPr>
            <p:cNvPr id="4098" name="Picture 2" descr="C:\Users\HP-nagano\Desktop\se2.jpe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239" y="1101288"/>
              <a:ext cx="2160000" cy="21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テキスト ボックス 2"/>
            <p:cNvSpPr txBox="1"/>
            <p:nvPr/>
          </p:nvSpPr>
          <p:spPr>
            <a:xfrm>
              <a:off x="395536" y="736602"/>
              <a:ext cx="22894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dirty="0" smtClean="0"/>
                <a:t>テープを約</a:t>
              </a:r>
              <a:r>
                <a:rPr kumimoji="1" lang="en-US" altLang="ja-JP" dirty="0" smtClean="0"/>
                <a:t>3cm</a:t>
              </a:r>
              <a:r>
                <a:rPr kumimoji="1" lang="ja-JP" altLang="en-US" dirty="0" smtClean="0"/>
                <a:t>に切る</a:t>
              </a:r>
              <a:endParaRPr kumimoji="1" lang="ja-JP" altLang="en-US" dirty="0"/>
            </a:p>
          </p:txBody>
        </p:sp>
        <p:sp>
          <p:nvSpPr>
            <p:cNvPr id="4" name="右矢印 3"/>
            <p:cNvSpPr/>
            <p:nvPr/>
          </p:nvSpPr>
          <p:spPr>
            <a:xfrm>
              <a:off x="2712255" y="1785244"/>
              <a:ext cx="648072" cy="792088"/>
            </a:xfrm>
            <a:prstGeom prst="rightArrow">
              <a:avLst/>
            </a:prstGeom>
            <a:solidFill>
              <a:schemeClr val="bg1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4099" name="Picture 3" descr="C:\Users\HP-nagano\Desktop\image_1.jpe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8873" y="1101288"/>
              <a:ext cx="2160000" cy="21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テキスト ボックス 8"/>
            <p:cNvSpPr txBox="1"/>
            <p:nvPr/>
          </p:nvSpPr>
          <p:spPr>
            <a:xfrm>
              <a:off x="2870686" y="736602"/>
              <a:ext cx="329637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dirty="0" smtClean="0"/>
                <a:t>数字が書いている方を</a:t>
              </a:r>
              <a:r>
                <a:rPr lang="ja-JP" altLang="en-US" dirty="0" smtClean="0"/>
                <a:t>上にする</a:t>
              </a:r>
              <a:endParaRPr kumimoji="1" lang="ja-JP" altLang="en-US" dirty="0"/>
            </a:p>
          </p:txBody>
        </p:sp>
        <p:pic>
          <p:nvPicPr>
            <p:cNvPr id="4100" name="Picture 4" descr="C:\Users\HP-nagano\Desktop\image_2.jpe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447" y="1101288"/>
              <a:ext cx="2160000" cy="21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テキスト ボックス 9"/>
            <p:cNvSpPr txBox="1"/>
            <p:nvPr/>
          </p:nvSpPr>
          <p:spPr>
            <a:xfrm>
              <a:off x="6803737" y="736602"/>
              <a:ext cx="14414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dirty="0" smtClean="0"/>
                <a:t>テープを貼る</a:t>
              </a:r>
              <a:endParaRPr kumimoji="1" lang="ja-JP" altLang="en-US" dirty="0"/>
            </a:p>
          </p:txBody>
        </p:sp>
        <p:pic>
          <p:nvPicPr>
            <p:cNvPr id="4101" name="Picture 5" descr="C:\Users\HP-nagano\Desktop\image.jpe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447" y="4067780"/>
              <a:ext cx="2160000" cy="21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テキスト ボックス 11"/>
            <p:cNvSpPr txBox="1"/>
            <p:nvPr/>
          </p:nvSpPr>
          <p:spPr>
            <a:xfrm>
              <a:off x="6132880" y="6228020"/>
              <a:ext cx="27831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ja-JP" altLang="en-US" dirty="0" smtClean="0"/>
                <a:t>左手人差し指に貼り付ける</a:t>
              </a:r>
              <a:endParaRPr kumimoji="1" lang="ja-JP" altLang="en-US" dirty="0"/>
            </a:p>
          </p:txBody>
        </p:sp>
        <p:pic>
          <p:nvPicPr>
            <p:cNvPr id="4103" name="Picture 7" descr="C:\Users\HP-nagano\Desktop\image (2).jpe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8873" y="4067780"/>
              <a:ext cx="2160000" cy="216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テキスト ボックス 14"/>
            <p:cNvSpPr txBox="1"/>
            <p:nvPr/>
          </p:nvSpPr>
          <p:spPr>
            <a:xfrm>
              <a:off x="4195707" y="6228020"/>
              <a:ext cx="6463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dirty="0" smtClean="0"/>
                <a:t>完了</a:t>
              </a:r>
              <a:endParaRPr kumimoji="1" lang="ja-JP" altLang="en-US" dirty="0"/>
            </a:p>
          </p:txBody>
        </p:sp>
        <p:sp>
          <p:nvSpPr>
            <p:cNvPr id="17" name="右矢印 16"/>
            <p:cNvSpPr/>
            <p:nvPr/>
          </p:nvSpPr>
          <p:spPr>
            <a:xfrm>
              <a:off x="5702387" y="1785244"/>
              <a:ext cx="648072" cy="792088"/>
            </a:xfrm>
            <a:prstGeom prst="rightArrow">
              <a:avLst/>
            </a:prstGeom>
            <a:solidFill>
              <a:schemeClr val="bg1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1" name="グループ化 10"/>
            <p:cNvGrpSpPr/>
            <p:nvPr/>
          </p:nvGrpSpPr>
          <p:grpSpPr>
            <a:xfrm>
              <a:off x="467544" y="4463704"/>
              <a:ext cx="3029997" cy="1368152"/>
              <a:chOff x="467544" y="4477536"/>
              <a:chExt cx="3029997" cy="1368152"/>
            </a:xfrm>
          </p:grpSpPr>
          <p:sp>
            <p:nvSpPr>
              <p:cNvPr id="16" name="テキスト ボックス 15"/>
              <p:cNvSpPr txBox="1"/>
              <p:nvPr/>
            </p:nvSpPr>
            <p:spPr>
              <a:xfrm>
                <a:off x="467544" y="4477536"/>
                <a:ext cx="3029997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smtClean="0">
                    <a:solidFill>
                      <a:srgbClr val="FF0000"/>
                    </a:solidFill>
                  </a:rPr>
                  <a:t>※1</a:t>
                </a:r>
                <a:r>
                  <a:rPr lang="ja-JP" altLang="en-US" dirty="0" smtClean="0">
                    <a:solidFill>
                      <a:srgbClr val="FF0000"/>
                    </a:solidFill>
                  </a:rPr>
                  <a:t>：</a:t>
                </a:r>
                <a:r>
                  <a:rPr kumimoji="1" lang="ja-JP" altLang="en-US" dirty="0" smtClean="0">
                    <a:solidFill>
                      <a:srgbClr val="FF0000"/>
                    </a:solidFill>
                  </a:rPr>
                  <a:t>センサーと指が密着する</a:t>
                </a:r>
                <a:endParaRPr kumimoji="1" lang="en-US" altLang="ja-JP" dirty="0" smtClean="0">
                  <a:solidFill>
                    <a:srgbClr val="FF0000"/>
                  </a:solidFill>
                </a:endParaRPr>
              </a:p>
              <a:p>
                <a:r>
                  <a:rPr kumimoji="1" lang="ja-JP" altLang="en-US" dirty="0" smtClean="0">
                    <a:solidFill>
                      <a:srgbClr val="FF0000"/>
                    </a:solidFill>
                  </a:rPr>
                  <a:t>ように</a:t>
                </a:r>
                <a:r>
                  <a:rPr lang="ja-JP" altLang="en-US" dirty="0" smtClean="0">
                    <a:solidFill>
                      <a:srgbClr val="FF0000"/>
                    </a:solidFill>
                  </a:rPr>
                  <a:t>貼り付ける</a:t>
                </a:r>
                <a:endParaRPr kumimoji="1" lang="ja-JP" altLang="en-US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テキスト ボックス 17"/>
              <p:cNvSpPr txBox="1"/>
              <p:nvPr/>
            </p:nvSpPr>
            <p:spPr>
              <a:xfrm>
                <a:off x="467544" y="5199357"/>
                <a:ext cx="272222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smtClean="0">
                    <a:solidFill>
                      <a:srgbClr val="FF0000"/>
                    </a:solidFill>
                  </a:rPr>
                  <a:t>※2</a:t>
                </a:r>
                <a:r>
                  <a:rPr lang="ja-JP" altLang="en-US" dirty="0" smtClean="0">
                    <a:solidFill>
                      <a:srgbClr val="FF0000"/>
                    </a:solidFill>
                  </a:rPr>
                  <a:t>：圧迫しすぎないように</a:t>
                </a:r>
                <a:endParaRPr lang="en-US" altLang="ja-JP" dirty="0" smtClean="0">
                  <a:solidFill>
                    <a:srgbClr val="FF0000"/>
                  </a:solidFill>
                </a:endParaRPr>
              </a:p>
              <a:p>
                <a:r>
                  <a:rPr lang="ja-JP" altLang="en-US" dirty="0" smtClean="0">
                    <a:solidFill>
                      <a:srgbClr val="FF0000"/>
                    </a:solidFill>
                  </a:rPr>
                  <a:t>注意する</a:t>
                </a:r>
                <a:endParaRPr kumimoji="1" lang="ja-JP" altLang="en-US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2" name="右矢印 21"/>
            <p:cNvSpPr/>
            <p:nvPr/>
          </p:nvSpPr>
          <p:spPr>
            <a:xfrm rot="10800000">
              <a:off x="5697624" y="4672805"/>
              <a:ext cx="648072" cy="792088"/>
            </a:xfrm>
            <a:prstGeom prst="rightArrow">
              <a:avLst/>
            </a:prstGeom>
            <a:solidFill>
              <a:schemeClr val="bg1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右矢印 24"/>
            <p:cNvSpPr/>
            <p:nvPr/>
          </p:nvSpPr>
          <p:spPr>
            <a:xfrm rot="5400000">
              <a:off x="7161270" y="3268490"/>
              <a:ext cx="648072" cy="792088"/>
            </a:xfrm>
            <a:prstGeom prst="rightArrow">
              <a:avLst/>
            </a:prstGeom>
            <a:solidFill>
              <a:schemeClr val="bg1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86257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251520" y="188640"/>
            <a:ext cx="41921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200" dirty="0" smtClean="0"/>
              <a:t>画面の表示と記録時間</a:t>
            </a:r>
            <a:endParaRPr lang="ja-JP" altLang="en-US" sz="3200" dirty="0"/>
          </a:p>
        </p:txBody>
      </p:sp>
      <p:grpSp>
        <p:nvGrpSpPr>
          <p:cNvPr id="16" name="グループ化 15"/>
          <p:cNvGrpSpPr/>
          <p:nvPr/>
        </p:nvGrpSpPr>
        <p:grpSpPr>
          <a:xfrm>
            <a:off x="186846" y="1268760"/>
            <a:ext cx="8356733" cy="5110827"/>
            <a:chOff x="218862" y="1268760"/>
            <a:chExt cx="8356733" cy="5110827"/>
          </a:xfrm>
        </p:grpSpPr>
        <p:pic>
          <p:nvPicPr>
            <p:cNvPr id="5122" name="Picture 2" descr="C:\Users\HP-nagano\Desktop\lcd1.jpe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5000" contras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01215" y="1268760"/>
              <a:ext cx="3600000" cy="36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二等辺三角形 3"/>
            <p:cNvSpPr/>
            <p:nvPr/>
          </p:nvSpPr>
          <p:spPr>
            <a:xfrm rot="7635440">
              <a:off x="1805590" y="2148063"/>
              <a:ext cx="196386" cy="1117901"/>
            </a:xfrm>
            <a:prstGeom prst="triangle">
              <a:avLst/>
            </a:prstGeom>
            <a:solidFill>
              <a:srgbClr val="FFC6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正方形/長方形 4"/>
            <p:cNvSpPr/>
            <p:nvPr/>
          </p:nvSpPr>
          <p:spPr>
            <a:xfrm>
              <a:off x="218862" y="2292117"/>
              <a:ext cx="1724544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9C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>
                  <a:solidFill>
                    <a:sysClr val="windowText" lastClr="000000"/>
                  </a:solidFill>
                </a:rPr>
                <a:t>計測時間（秒）</a:t>
              </a:r>
              <a:endParaRPr kumimoji="1" lang="ja-JP" alt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" name="二等辺三角形 5"/>
            <p:cNvSpPr/>
            <p:nvPr/>
          </p:nvSpPr>
          <p:spPr>
            <a:xfrm rot="18000000">
              <a:off x="3970282" y="3244666"/>
              <a:ext cx="196386" cy="1117901"/>
            </a:xfrm>
            <a:prstGeom prst="triangle">
              <a:avLst/>
            </a:prstGeom>
            <a:solidFill>
              <a:srgbClr val="FFC6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正方形/長方形 6"/>
            <p:cNvSpPr/>
            <p:nvPr/>
          </p:nvSpPr>
          <p:spPr>
            <a:xfrm>
              <a:off x="2671217" y="3880098"/>
              <a:ext cx="1911015" cy="432048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9C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dirty="0" smtClean="0">
                  <a:solidFill>
                    <a:sysClr val="windowText" lastClr="000000"/>
                  </a:solidFill>
                </a:rPr>
                <a:t>皮膚温（℃</a:t>
              </a:r>
              <a:r>
                <a:rPr lang="en-US" altLang="ja-JP" dirty="0" smtClean="0">
                  <a:solidFill>
                    <a:sysClr val="windowText" lastClr="000000"/>
                  </a:solidFill>
                </a:rPr>
                <a:t>×10</a:t>
              </a:r>
              <a:r>
                <a:rPr lang="ja-JP" altLang="en-US" dirty="0" smtClean="0">
                  <a:solidFill>
                    <a:sysClr val="windowText" lastClr="000000"/>
                  </a:solidFill>
                </a:rPr>
                <a:t>）</a:t>
              </a:r>
              <a:endParaRPr lang="en-US" altLang="ja-JP" dirty="0" smtClea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1619672" y="3499607"/>
              <a:ext cx="334580" cy="29250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9C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00" dirty="0" smtClean="0">
                  <a:solidFill>
                    <a:sysClr val="windowText" lastClr="000000"/>
                  </a:solidFill>
                </a:rPr>
                <a:t>①</a:t>
              </a:r>
              <a:endParaRPr kumimoji="1" lang="ja-JP" altLang="en-US" sz="16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2123728" y="3499607"/>
              <a:ext cx="334580" cy="29250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9C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00" dirty="0" smtClean="0">
                  <a:solidFill>
                    <a:sysClr val="windowText" lastClr="000000"/>
                  </a:solidFill>
                </a:rPr>
                <a:t>②</a:t>
              </a:r>
              <a:endParaRPr kumimoji="1" lang="ja-JP" altLang="en-US" sz="16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正方形/長方形 9"/>
            <p:cNvSpPr/>
            <p:nvPr/>
          </p:nvSpPr>
          <p:spPr>
            <a:xfrm>
              <a:off x="2627784" y="3499607"/>
              <a:ext cx="334580" cy="29250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9C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00" dirty="0" smtClean="0">
                  <a:solidFill>
                    <a:sysClr val="windowText" lastClr="000000"/>
                  </a:solidFill>
                </a:rPr>
                <a:t>③</a:t>
              </a:r>
              <a:endParaRPr kumimoji="1" lang="ja-JP" altLang="en-US" sz="16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正方形/長方形 10"/>
            <p:cNvSpPr/>
            <p:nvPr/>
          </p:nvSpPr>
          <p:spPr>
            <a:xfrm>
              <a:off x="3131840" y="3499607"/>
              <a:ext cx="334580" cy="292506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9C1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00" dirty="0" smtClean="0">
                  <a:solidFill>
                    <a:sysClr val="windowText" lastClr="000000"/>
                  </a:solidFill>
                </a:rPr>
                <a:t>④</a:t>
              </a:r>
              <a:endParaRPr kumimoji="1" lang="ja-JP" altLang="en-US" sz="1600" dirty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4" name="グループ化 13"/>
            <p:cNvGrpSpPr/>
            <p:nvPr/>
          </p:nvGrpSpPr>
          <p:grpSpPr>
            <a:xfrm>
              <a:off x="5868384" y="1268760"/>
              <a:ext cx="2160000" cy="4465417"/>
              <a:chOff x="5742399" y="1339607"/>
              <a:chExt cx="2160000" cy="4465417"/>
            </a:xfrm>
          </p:grpSpPr>
          <p:grpSp>
            <p:nvGrpSpPr>
              <p:cNvPr id="12" name="グループ化 11"/>
              <p:cNvGrpSpPr/>
              <p:nvPr/>
            </p:nvGrpSpPr>
            <p:grpSpPr>
              <a:xfrm>
                <a:off x="5742399" y="1339607"/>
                <a:ext cx="2160000" cy="2160000"/>
                <a:chOff x="5868144" y="1339607"/>
                <a:chExt cx="2160000" cy="2160000"/>
              </a:xfrm>
            </p:grpSpPr>
            <p:pic>
              <p:nvPicPr>
                <p:cNvPr id="5123" name="Picture 3" descr="C:\Users\HP-nagano\Desktop\lcd2.jpe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rightnessContrast bright="20000" contrast="1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5868144" y="1339607"/>
                  <a:ext cx="2160000" cy="2160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" name="円/楕円 2"/>
                <p:cNvSpPr/>
                <p:nvPr/>
              </p:nvSpPr>
              <p:spPr>
                <a:xfrm>
                  <a:off x="6516216" y="2200911"/>
                  <a:ext cx="360876" cy="360876"/>
                </a:xfrm>
                <a:prstGeom prst="ellipse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3" name="グループ化 12"/>
              <p:cNvGrpSpPr/>
              <p:nvPr/>
            </p:nvGrpSpPr>
            <p:grpSpPr>
              <a:xfrm>
                <a:off x="5742399" y="3645024"/>
                <a:ext cx="2160000" cy="2160000"/>
                <a:chOff x="5868144" y="4005064"/>
                <a:chExt cx="2160000" cy="2160000"/>
              </a:xfrm>
            </p:grpSpPr>
            <p:pic>
              <p:nvPicPr>
                <p:cNvPr id="5124" name="Picture 4" descr="C:\Users\HP-nagano\Desktop\lcd3.jpe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rightnessContrast bright="20000" contrast="1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5400000">
                  <a:off x="5868144" y="4005064"/>
                  <a:ext cx="2160000" cy="2160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7" name="円/楕円 16"/>
                <p:cNvSpPr/>
                <p:nvPr/>
              </p:nvSpPr>
              <p:spPr>
                <a:xfrm>
                  <a:off x="6493608" y="4962104"/>
                  <a:ext cx="360876" cy="360876"/>
                </a:xfrm>
                <a:prstGeom prst="ellipse">
                  <a:avLst/>
                </a:prstGeom>
                <a:noFill/>
                <a:ln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15" name="右矢印 14"/>
              <p:cNvSpPr/>
              <p:nvPr/>
            </p:nvSpPr>
            <p:spPr>
              <a:xfrm rot="5400000">
                <a:off x="6498363" y="3176272"/>
                <a:ext cx="648072" cy="792088"/>
              </a:xfrm>
              <a:prstGeom prst="rightArrow">
                <a:avLst/>
              </a:prstGeom>
              <a:solidFill>
                <a:schemeClr val="bg1"/>
              </a:solidFill>
              <a:ln w="127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23" name="テキスト ボックス 22"/>
            <p:cNvSpPr txBox="1"/>
            <p:nvPr/>
          </p:nvSpPr>
          <p:spPr>
            <a:xfrm>
              <a:off x="413143" y="4869160"/>
              <a:ext cx="41761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dirty="0" smtClean="0">
                  <a:solidFill>
                    <a:srgbClr val="FF0000"/>
                  </a:solidFill>
                </a:rPr>
                <a:t>センサーの番号順に温度が表示されます</a:t>
              </a:r>
              <a:endParaRPr kumimoji="1" lang="en-US" altLang="ja-JP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ja-JP" altLang="en-US" dirty="0" smtClean="0"/>
                <a:t>（</a:t>
              </a:r>
              <a:r>
                <a:rPr lang="en-US" altLang="ja-JP" dirty="0" smtClean="0"/>
                <a:t>282</a:t>
              </a:r>
              <a:r>
                <a:rPr lang="ja-JP" altLang="en-US" dirty="0" smtClean="0"/>
                <a:t>→</a:t>
              </a:r>
              <a:r>
                <a:rPr lang="en-US" altLang="ja-JP" dirty="0" smtClean="0"/>
                <a:t>28.2</a:t>
              </a:r>
              <a:r>
                <a:rPr lang="ja-JP" altLang="en-US" dirty="0" smtClean="0"/>
                <a:t>℃という意味です）</a:t>
              </a:r>
              <a:endParaRPr kumimoji="1" lang="ja-JP" altLang="en-US" dirty="0"/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5321178" y="5733256"/>
              <a:ext cx="32544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dirty="0">
                  <a:solidFill>
                    <a:srgbClr val="FF0000"/>
                  </a:solidFill>
                </a:rPr>
                <a:t>30</a:t>
              </a:r>
              <a:r>
                <a:rPr lang="ja-JP" altLang="en-US" dirty="0">
                  <a:solidFill>
                    <a:srgbClr val="FF0000"/>
                  </a:solidFill>
                </a:rPr>
                <a:t>秒ごとに記録</a:t>
              </a:r>
              <a:r>
                <a:rPr lang="ja-JP" altLang="en-US" dirty="0" smtClean="0">
                  <a:solidFill>
                    <a:srgbClr val="FF0000"/>
                  </a:solidFill>
                </a:rPr>
                <a:t>します</a:t>
              </a:r>
              <a:endParaRPr lang="en-US" altLang="ja-JP" dirty="0" smtClean="0">
                <a:solidFill>
                  <a:srgbClr val="FF0000"/>
                </a:solidFill>
              </a:endParaRPr>
            </a:p>
            <a:p>
              <a:pPr algn="ctr"/>
              <a:r>
                <a:rPr lang="ja-JP" altLang="en-US" dirty="0" smtClean="0"/>
                <a:t>（</a:t>
              </a:r>
              <a:r>
                <a:rPr lang="en-US" altLang="ja-JP" dirty="0" smtClean="0"/>
                <a:t>30</a:t>
              </a:r>
              <a:r>
                <a:rPr lang="ja-JP" altLang="en-US" dirty="0" smtClean="0"/>
                <a:t>秒</a:t>
              </a:r>
              <a:r>
                <a:rPr lang="ja-JP" altLang="en-US" dirty="0" smtClean="0"/>
                <a:t>ごと小人が手をあげます）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886257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251520" y="18864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200" dirty="0" smtClean="0"/>
              <a:t>測定の例</a:t>
            </a:r>
            <a:endParaRPr lang="ja-JP" altLang="en-US" sz="3200" dirty="0"/>
          </a:p>
        </p:txBody>
      </p:sp>
      <p:grpSp>
        <p:nvGrpSpPr>
          <p:cNvPr id="13" name="グループ化 12"/>
          <p:cNvGrpSpPr/>
          <p:nvPr/>
        </p:nvGrpSpPr>
        <p:grpSpPr>
          <a:xfrm>
            <a:off x="1078896" y="960949"/>
            <a:ext cx="6986208" cy="5204355"/>
            <a:chOff x="1135328" y="960949"/>
            <a:chExt cx="6986208" cy="5204355"/>
          </a:xfrm>
        </p:grpSpPr>
        <p:grpSp>
          <p:nvGrpSpPr>
            <p:cNvPr id="6" name="グループ化 5"/>
            <p:cNvGrpSpPr/>
            <p:nvPr/>
          </p:nvGrpSpPr>
          <p:grpSpPr>
            <a:xfrm>
              <a:off x="1148557" y="1485578"/>
              <a:ext cx="6846887" cy="2879526"/>
              <a:chOff x="1148557" y="548680"/>
              <a:chExt cx="6846887" cy="2879526"/>
            </a:xfrm>
          </p:grpSpPr>
          <p:pic>
            <p:nvPicPr>
              <p:cNvPr id="6147" name="Picture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48557" y="899319"/>
                <a:ext cx="6846887" cy="25288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5" name="直線コネクタ 4"/>
              <p:cNvCxnSpPr/>
              <p:nvPr/>
            </p:nvCxnSpPr>
            <p:spPr>
              <a:xfrm flipV="1">
                <a:off x="3463305" y="1043668"/>
                <a:ext cx="0" cy="199626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線コネクタ 7"/>
              <p:cNvCxnSpPr/>
              <p:nvPr/>
            </p:nvCxnSpPr>
            <p:spPr>
              <a:xfrm flipV="1">
                <a:off x="5286747" y="1043668"/>
                <a:ext cx="0" cy="1996261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テキスト ボックス 8"/>
              <p:cNvSpPr txBox="1"/>
              <p:nvPr/>
            </p:nvSpPr>
            <p:spPr>
              <a:xfrm>
                <a:off x="2087520" y="548680"/>
                <a:ext cx="7633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ja-JP" altLang="en-US" dirty="0" smtClean="0"/>
                  <a:t>安静</a:t>
                </a:r>
                <a:r>
                  <a:rPr lang="en-US" altLang="ja-JP" dirty="0" smtClean="0"/>
                  <a:t>1</a:t>
                </a:r>
                <a:endParaRPr kumimoji="1" lang="ja-JP" altLang="en-US" dirty="0"/>
              </a:p>
            </p:txBody>
          </p:sp>
          <p:sp>
            <p:nvSpPr>
              <p:cNvPr id="10" name="テキスト ボックス 9"/>
              <p:cNvSpPr txBox="1"/>
              <p:nvPr/>
            </p:nvSpPr>
            <p:spPr>
              <a:xfrm>
                <a:off x="3807583" y="548680"/>
                <a:ext cx="102303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ja-JP" altLang="en-US" dirty="0" smtClean="0"/>
                  <a:t>スピーチ</a:t>
                </a:r>
                <a:endParaRPr kumimoji="1" lang="ja-JP" altLang="en-US" dirty="0"/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6199085" y="548680"/>
                <a:ext cx="7633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ja-JP" altLang="en-US" dirty="0" smtClean="0"/>
                  <a:t>安静</a:t>
                </a:r>
                <a:r>
                  <a:rPr kumimoji="1" lang="en-US" altLang="ja-JP" dirty="0" smtClean="0"/>
                  <a:t>2</a:t>
                </a:r>
                <a:endParaRPr kumimoji="1" lang="ja-JP" altLang="en-US" dirty="0"/>
              </a:p>
            </p:txBody>
          </p:sp>
        </p:grpSp>
        <p:sp>
          <p:nvSpPr>
            <p:cNvPr id="7" name="テキスト ボックス 6"/>
            <p:cNvSpPr txBox="1"/>
            <p:nvPr/>
          </p:nvSpPr>
          <p:spPr>
            <a:xfrm>
              <a:off x="1821888" y="960949"/>
              <a:ext cx="5118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dirty="0" smtClean="0"/>
                <a:t>学校の試験の</a:t>
              </a:r>
              <a:r>
                <a:rPr kumimoji="1" lang="ja-JP" altLang="en-US" dirty="0" smtClean="0"/>
                <a:t>ときを</a:t>
              </a:r>
              <a:r>
                <a:rPr kumimoji="1" lang="ja-JP" altLang="en-US" dirty="0" smtClean="0"/>
                <a:t>思い出して話したときの皮膚温</a:t>
              </a:r>
              <a:endParaRPr kumimoji="1" lang="ja-JP" altLang="en-US" dirty="0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1135328" y="5085184"/>
              <a:ext cx="65790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安静</a:t>
              </a:r>
              <a:r>
                <a:rPr lang="en-US" altLang="ja-JP" dirty="0" smtClean="0"/>
                <a:t>1</a:t>
              </a:r>
              <a:r>
                <a:rPr lang="ja-JP" altLang="en-US" dirty="0" smtClean="0"/>
                <a:t>：何もしないでいると、皮膚温は上がっていく→</a:t>
              </a:r>
              <a:r>
                <a:rPr lang="ja-JP" altLang="en-US" dirty="0" smtClean="0">
                  <a:solidFill>
                    <a:srgbClr val="FF0000"/>
                  </a:solidFill>
                </a:rPr>
                <a:t>リラックス状態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1135328" y="5440578"/>
              <a:ext cx="66624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スピーチ：スピーチで緊張すると、皮膚温は下がっていく→</a:t>
              </a:r>
              <a:r>
                <a:rPr lang="ja-JP" altLang="en-US" dirty="0" smtClean="0">
                  <a:solidFill>
                    <a:srgbClr val="FF0000"/>
                  </a:solidFill>
                </a:rPr>
                <a:t>緊張状態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1135328" y="5795972"/>
              <a:ext cx="69862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ja-JP" altLang="en-US" dirty="0" smtClean="0"/>
                <a:t>安静</a:t>
              </a:r>
              <a:r>
                <a:rPr lang="en-US" altLang="ja-JP" dirty="0" smtClean="0"/>
                <a:t>2</a:t>
              </a:r>
              <a:r>
                <a:rPr lang="ja-JP" altLang="en-US" dirty="0" smtClean="0"/>
                <a:t>：スピーチで</a:t>
              </a:r>
              <a:r>
                <a:rPr lang="ja-JP" altLang="en-US" dirty="0" smtClean="0">
                  <a:solidFill>
                    <a:srgbClr val="FF0000"/>
                  </a:solidFill>
                </a:rPr>
                <a:t>緊張した後は、皮膚温が上がるのに時間がかかる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1135328" y="4653136"/>
              <a:ext cx="34147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000" dirty="0" smtClean="0">
                  <a:solidFill>
                    <a:srgbClr val="FF0000"/>
                  </a:solidFill>
                </a:rPr>
                <a:t>このグラフから読み取れること</a:t>
              </a:r>
              <a:endParaRPr kumimoji="1" lang="ja-JP" altLang="en-US" sz="20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8625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251520" y="188640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200" dirty="0" smtClean="0"/>
              <a:t>今日の実験</a:t>
            </a:r>
            <a:endParaRPr lang="en-US" altLang="ja-JP" sz="3200" dirty="0" smtClean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908670" y="898506"/>
            <a:ext cx="45801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みんなで「すごろく」をしよう！</a:t>
            </a:r>
            <a:endParaRPr kumimoji="1" lang="ja-JP" altLang="en-US" sz="2800" dirty="0"/>
          </a:p>
        </p:txBody>
      </p:sp>
      <p:pic>
        <p:nvPicPr>
          <p:cNvPr id="7170" name="Picture 2" descr="http://kodamalab.sakura.ne.jp/wordpress/wp-content/uploads/2014/05/sugo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730637"/>
            <a:ext cx="4098638" cy="306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kodamalab.sakura.ne.jp/wordpress/wp-content/uploads/2014/05/20140507-2247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764" y="2996952"/>
            <a:ext cx="2846753" cy="213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テキスト ボックス 13"/>
          <p:cNvSpPr txBox="1"/>
          <p:nvPr/>
        </p:nvSpPr>
        <p:spPr>
          <a:xfrm>
            <a:off x="1356669" y="5370295"/>
            <a:ext cx="63321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 smtClean="0"/>
              <a:t>すごろくをしてるときの皮膚温が</a:t>
            </a:r>
            <a:endParaRPr kumimoji="1" lang="en-US" altLang="ja-JP" sz="2800" dirty="0" smtClean="0"/>
          </a:p>
          <a:p>
            <a:r>
              <a:rPr lang="en-US" altLang="ja-JP" sz="2800" dirty="0"/>
              <a:t>	</a:t>
            </a:r>
            <a:r>
              <a:rPr kumimoji="1" lang="ja-JP" altLang="en-US" sz="2800" dirty="0" smtClean="0"/>
              <a:t>どのように変化するか観察しよう！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88625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406</Words>
  <Application>Microsoft Office PowerPoint</Application>
  <PresentationFormat>画面に合わせる (4:3)</PresentationFormat>
  <Paragraphs>63</Paragraphs>
  <Slides>10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1" baseType="lpstr"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HP-nagano</dc:creator>
  <cp:lastModifiedBy>nagano２</cp:lastModifiedBy>
  <cp:revision>43</cp:revision>
  <dcterms:created xsi:type="dcterms:W3CDTF">2015-03-05T07:57:09Z</dcterms:created>
  <dcterms:modified xsi:type="dcterms:W3CDTF">2015-08-23T21:49:49Z</dcterms:modified>
</cp:coreProperties>
</file>