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62" r:id="rId6"/>
    <p:sldId id="261" r:id="rId7"/>
    <p:sldId id="259" r:id="rId8"/>
    <p:sldId id="260" r:id="rId9"/>
  </p:sldIdLst>
  <p:sldSz cx="9144000" cy="6858000" type="screen4x3"/>
  <p:notesSz cx="6858000" cy="994568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581" y="1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7285"/>
          </a:xfrm>
          <a:prstGeom prst="rect">
            <a:avLst/>
          </a:prstGeom>
        </p:spPr>
        <p:txBody>
          <a:bodyPr vert="horz" lIns="91859" tIns="45930" rIns="91859" bIns="4593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5" y="1"/>
            <a:ext cx="2971800" cy="497285"/>
          </a:xfrm>
          <a:prstGeom prst="rect">
            <a:avLst/>
          </a:prstGeom>
        </p:spPr>
        <p:txBody>
          <a:bodyPr vert="horz" lIns="91859" tIns="45930" rIns="91859" bIns="45930" rtlCol="0"/>
          <a:lstStyle>
            <a:lvl1pPr algn="r">
              <a:defRPr sz="1200"/>
            </a:lvl1pPr>
          </a:lstStyle>
          <a:p>
            <a:fld id="{7C09FA2D-FA60-4D91-8C26-A97AE7B4BD02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59" tIns="45930" rIns="91859" bIns="4593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1" y="4724204"/>
            <a:ext cx="5486400" cy="4475559"/>
          </a:xfrm>
          <a:prstGeom prst="rect">
            <a:avLst/>
          </a:prstGeom>
        </p:spPr>
        <p:txBody>
          <a:bodyPr vert="horz" lIns="91859" tIns="45930" rIns="91859" bIns="4593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5"/>
          </a:xfrm>
          <a:prstGeom prst="rect">
            <a:avLst/>
          </a:prstGeom>
        </p:spPr>
        <p:txBody>
          <a:bodyPr vert="horz" lIns="91859" tIns="45930" rIns="91859" bIns="4593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5" y="9446678"/>
            <a:ext cx="2971800" cy="497285"/>
          </a:xfrm>
          <a:prstGeom prst="rect">
            <a:avLst/>
          </a:prstGeom>
        </p:spPr>
        <p:txBody>
          <a:bodyPr vert="horz" lIns="91859" tIns="45930" rIns="91859" bIns="45930" rtlCol="0" anchor="b"/>
          <a:lstStyle>
            <a:lvl1pPr algn="r">
              <a:defRPr sz="1200"/>
            </a:lvl1pPr>
          </a:lstStyle>
          <a:p>
            <a:fld id="{FD034CE6-76B4-4B91-8E7F-71B0DBB94B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984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034CE6-76B4-4B91-8E7F-71B0DBB94BC7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9563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3600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2744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1876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9826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3118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5148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7776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8543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2327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0964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103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7D2F6-8721-48C3-A1D3-A4E5CE7F8F4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B775E-6D9C-4A27-9418-388589D763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9828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1253261" y="2395914"/>
            <a:ext cx="6774611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5400" dirty="0" smtClean="0"/>
              <a:t>子ども大学</a:t>
            </a:r>
            <a:r>
              <a:rPr lang="en-US" altLang="ja-JP" sz="5400" dirty="0" smtClean="0"/>
              <a:t>2015/08/24</a:t>
            </a:r>
            <a:endParaRPr kumimoji="1" lang="en-US" altLang="ja-JP" sz="4000" dirty="0"/>
          </a:p>
          <a:p>
            <a:pPr algn="ctr"/>
            <a:r>
              <a:rPr lang="ja-JP" altLang="en-US" sz="3200" dirty="0" smtClean="0"/>
              <a:t>教室配置図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64370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グループ化 131"/>
          <p:cNvGrpSpPr/>
          <p:nvPr/>
        </p:nvGrpSpPr>
        <p:grpSpPr>
          <a:xfrm rot="5400000">
            <a:off x="4506802" y="189638"/>
            <a:ext cx="303567" cy="325731"/>
            <a:chOff x="2365432" y="3410850"/>
            <a:chExt cx="442373" cy="474671"/>
          </a:xfrm>
        </p:grpSpPr>
        <p:grpSp>
          <p:nvGrpSpPr>
            <p:cNvPr id="133" name="グループ化 132"/>
            <p:cNvGrpSpPr/>
            <p:nvPr/>
          </p:nvGrpSpPr>
          <p:grpSpPr>
            <a:xfrm rot="16200000">
              <a:off x="2411761" y="3429000"/>
              <a:ext cx="360040" cy="432048"/>
              <a:chOff x="5049376" y="1916832"/>
              <a:chExt cx="360040" cy="432048"/>
            </a:xfrm>
          </p:grpSpPr>
          <p:sp>
            <p:nvSpPr>
              <p:cNvPr id="135" name="円/楕円 134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136" name="二等辺三角形 135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sp>
          <p:nvSpPr>
            <p:cNvPr id="134" name="テキスト ボックス 133"/>
            <p:cNvSpPr txBox="1"/>
            <p:nvPr/>
          </p:nvSpPr>
          <p:spPr>
            <a:xfrm rot="16200000">
              <a:off x="2318712" y="3457570"/>
              <a:ext cx="474671" cy="381231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kumimoji="1" lang="ja-JP" altLang="en-US" sz="1100" dirty="0" smtClean="0"/>
                <a:t>教</a:t>
              </a:r>
              <a:endParaRPr kumimoji="1" lang="ja-JP" altLang="en-US" sz="1100" dirty="0"/>
            </a:p>
          </p:txBody>
        </p:sp>
      </p:grpSp>
      <p:sp>
        <p:nvSpPr>
          <p:cNvPr id="140" name="テキスト ボックス 139"/>
          <p:cNvSpPr txBox="1"/>
          <p:nvPr/>
        </p:nvSpPr>
        <p:spPr>
          <a:xfrm>
            <a:off x="9684568" y="3429000"/>
            <a:ext cx="7922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 smtClean="0"/>
              <a:t>グループ</a:t>
            </a:r>
            <a:r>
              <a:rPr kumimoji="1" lang="en-US" altLang="ja-JP" sz="1100" dirty="0" smtClean="0"/>
              <a:t>2</a:t>
            </a:r>
            <a:endParaRPr kumimoji="1" lang="ja-JP" altLang="en-US" sz="1100" dirty="0"/>
          </a:p>
        </p:txBody>
      </p:sp>
      <p:sp>
        <p:nvSpPr>
          <p:cNvPr id="142" name="テキスト ボックス 141"/>
          <p:cNvSpPr txBox="1"/>
          <p:nvPr/>
        </p:nvSpPr>
        <p:spPr>
          <a:xfrm>
            <a:off x="9664958" y="6209486"/>
            <a:ext cx="7922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 smtClean="0"/>
              <a:t>グループ</a:t>
            </a:r>
            <a:r>
              <a:rPr kumimoji="1" lang="en-US" altLang="ja-JP" sz="1100" dirty="0" smtClean="0"/>
              <a:t>4</a:t>
            </a:r>
            <a:endParaRPr kumimoji="1" lang="ja-JP" altLang="en-US" sz="1100" dirty="0"/>
          </a:p>
        </p:txBody>
      </p:sp>
      <p:sp>
        <p:nvSpPr>
          <p:cNvPr id="143" name="テキスト ボックス 142"/>
          <p:cNvSpPr txBox="1"/>
          <p:nvPr/>
        </p:nvSpPr>
        <p:spPr>
          <a:xfrm>
            <a:off x="193702" y="11434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教室の配置</a:t>
            </a:r>
            <a:endParaRPr kumimoji="1" lang="ja-JP" altLang="en-US" sz="2400" dirty="0"/>
          </a:p>
        </p:txBody>
      </p:sp>
      <p:sp>
        <p:nvSpPr>
          <p:cNvPr id="144" name="テキスト ボックス 143"/>
          <p:cNvSpPr txBox="1"/>
          <p:nvPr/>
        </p:nvSpPr>
        <p:spPr>
          <a:xfrm>
            <a:off x="6290391" y="85541"/>
            <a:ext cx="2744662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ja-JP" altLang="en-US" sz="1400" dirty="0" smtClean="0"/>
              <a:t>生徒・・・</a:t>
            </a:r>
            <a:r>
              <a:rPr kumimoji="1" lang="en-US" altLang="ja-JP" sz="1400" dirty="0" smtClean="0"/>
              <a:t>		8x8=64</a:t>
            </a:r>
            <a:r>
              <a:rPr kumimoji="1" lang="ja-JP" altLang="en-US" sz="1400" dirty="0" smtClean="0"/>
              <a:t>名</a:t>
            </a:r>
            <a:endParaRPr kumimoji="1" lang="en-US" altLang="ja-JP" sz="1400" dirty="0" smtClean="0"/>
          </a:p>
          <a:p>
            <a:r>
              <a:rPr lang="en-US" altLang="ja-JP" sz="1400" dirty="0" smtClean="0"/>
              <a:t>TA</a:t>
            </a:r>
            <a:r>
              <a:rPr lang="ja-JP" altLang="en-US" sz="1400" dirty="0" smtClean="0"/>
              <a:t>（大学生）・・・</a:t>
            </a:r>
            <a:r>
              <a:rPr lang="en-US" altLang="ja-JP" sz="1400" dirty="0" smtClean="0"/>
              <a:t>	8</a:t>
            </a:r>
            <a:r>
              <a:rPr lang="ja-JP" altLang="en-US" sz="1400" dirty="0" smtClean="0"/>
              <a:t>名</a:t>
            </a:r>
            <a:endParaRPr lang="en-US" altLang="ja-JP" sz="1400" dirty="0" smtClean="0"/>
          </a:p>
          <a:p>
            <a:r>
              <a:rPr kumimoji="1" lang="ja-JP" altLang="en-US" sz="1400" dirty="0" smtClean="0"/>
              <a:t>教員</a:t>
            </a:r>
            <a:r>
              <a:rPr kumimoji="1" lang="en-US" altLang="ja-JP" sz="1400" dirty="0" smtClean="0"/>
              <a:t>		1</a:t>
            </a:r>
            <a:r>
              <a:rPr kumimoji="1" lang="ja-JP" altLang="en-US" sz="1400" dirty="0" smtClean="0"/>
              <a:t>名</a:t>
            </a:r>
            <a:endParaRPr kumimoji="1" lang="ja-JP" altLang="en-US" sz="1400" dirty="0"/>
          </a:p>
        </p:txBody>
      </p:sp>
      <p:grpSp>
        <p:nvGrpSpPr>
          <p:cNvPr id="27" name="グループ化 26"/>
          <p:cNvGrpSpPr/>
          <p:nvPr/>
        </p:nvGrpSpPr>
        <p:grpSpPr>
          <a:xfrm>
            <a:off x="648814" y="1054314"/>
            <a:ext cx="1641387" cy="1529416"/>
            <a:chOff x="578008" y="1054314"/>
            <a:chExt cx="1641387" cy="1529416"/>
          </a:xfrm>
        </p:grpSpPr>
        <p:sp>
          <p:nvSpPr>
            <p:cNvPr id="36" name="正方形/長方形 35"/>
            <p:cNvSpPr/>
            <p:nvPr/>
          </p:nvSpPr>
          <p:spPr>
            <a:xfrm>
              <a:off x="934096" y="1986475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  <p:grpSp>
          <p:nvGrpSpPr>
            <p:cNvPr id="37" name="グループ化 36"/>
            <p:cNvGrpSpPr/>
            <p:nvPr/>
          </p:nvGrpSpPr>
          <p:grpSpPr>
            <a:xfrm>
              <a:off x="1009804" y="1400754"/>
              <a:ext cx="1090556" cy="233691"/>
              <a:chOff x="3419872" y="2276872"/>
              <a:chExt cx="2016224" cy="432048"/>
            </a:xfrm>
          </p:grpSpPr>
          <p:grpSp>
            <p:nvGrpSpPr>
              <p:cNvPr id="55" name="グループ化 54"/>
              <p:cNvGrpSpPr/>
              <p:nvPr/>
            </p:nvGrpSpPr>
            <p:grpSpPr>
              <a:xfrm>
                <a:off x="5076056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65" name="円/楕円 64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66" name="二等辺三角形 65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56" name="グループ化 55"/>
              <p:cNvGrpSpPr/>
              <p:nvPr/>
            </p:nvGrpSpPr>
            <p:grpSpPr>
              <a:xfrm>
                <a:off x="4523994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63" name="円/楕円 62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64" name="二等辺三角形 63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57" name="グループ化 56"/>
              <p:cNvGrpSpPr/>
              <p:nvPr/>
            </p:nvGrpSpPr>
            <p:grpSpPr>
              <a:xfrm>
                <a:off x="3971933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61" name="円/楕円 60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62" name="二等辺三角形 61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58" name="グループ化 57"/>
              <p:cNvGrpSpPr/>
              <p:nvPr/>
            </p:nvGrpSpPr>
            <p:grpSpPr>
              <a:xfrm>
                <a:off x="3419872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59" name="円/楕円 58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60" name="二等辺三角形 59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</p:grpSp>
        <p:grpSp>
          <p:nvGrpSpPr>
            <p:cNvPr id="38" name="グループ化 37"/>
            <p:cNvGrpSpPr/>
            <p:nvPr/>
          </p:nvGrpSpPr>
          <p:grpSpPr>
            <a:xfrm rot="10800000">
              <a:off x="1050942" y="2350039"/>
              <a:ext cx="194742" cy="233691"/>
              <a:chOff x="5049376" y="1916832"/>
              <a:chExt cx="360040" cy="432048"/>
            </a:xfrm>
          </p:grpSpPr>
          <p:sp>
            <p:nvSpPr>
              <p:cNvPr id="53" name="円/楕円 52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54" name="二等辺三角形 53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39" name="グループ化 38"/>
            <p:cNvGrpSpPr/>
            <p:nvPr/>
          </p:nvGrpSpPr>
          <p:grpSpPr>
            <a:xfrm rot="10800000">
              <a:off x="1349547" y="2350039"/>
              <a:ext cx="194742" cy="233691"/>
              <a:chOff x="5049376" y="1916832"/>
              <a:chExt cx="360040" cy="432048"/>
            </a:xfrm>
          </p:grpSpPr>
          <p:sp>
            <p:nvSpPr>
              <p:cNvPr id="51" name="円/楕円 50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52" name="二等辺三角形 51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40" name="グループ化 39"/>
            <p:cNvGrpSpPr/>
            <p:nvPr/>
          </p:nvGrpSpPr>
          <p:grpSpPr>
            <a:xfrm rot="10800000">
              <a:off x="1648151" y="2350039"/>
              <a:ext cx="194742" cy="233691"/>
              <a:chOff x="5049376" y="1916832"/>
              <a:chExt cx="360040" cy="432048"/>
            </a:xfrm>
          </p:grpSpPr>
          <p:sp>
            <p:nvSpPr>
              <p:cNvPr id="49" name="円/楕円 48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50" name="二等辺三角形 49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41" name="グループ化 40"/>
            <p:cNvGrpSpPr/>
            <p:nvPr/>
          </p:nvGrpSpPr>
          <p:grpSpPr>
            <a:xfrm rot="10800000">
              <a:off x="1946756" y="2350039"/>
              <a:ext cx="194742" cy="233691"/>
              <a:chOff x="5049376" y="1916832"/>
              <a:chExt cx="360040" cy="432048"/>
            </a:xfrm>
          </p:grpSpPr>
          <p:sp>
            <p:nvSpPr>
              <p:cNvPr id="47" name="円/楕円 46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48" name="二等辺三角形 47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42" name="グループ化 41"/>
            <p:cNvGrpSpPr/>
            <p:nvPr/>
          </p:nvGrpSpPr>
          <p:grpSpPr>
            <a:xfrm>
              <a:off x="578008" y="1749444"/>
              <a:ext cx="277974" cy="215126"/>
              <a:chOff x="2298817" y="3427317"/>
              <a:chExt cx="513920" cy="397727"/>
            </a:xfrm>
          </p:grpSpPr>
          <p:grpSp>
            <p:nvGrpSpPr>
              <p:cNvPr id="43" name="グループ化 42"/>
              <p:cNvGrpSpPr/>
              <p:nvPr/>
            </p:nvGrpSpPr>
            <p:grpSpPr>
              <a:xfrm rot="16200000">
                <a:off x="2411761" y="3429000"/>
                <a:ext cx="360040" cy="432048"/>
                <a:chOff x="5049376" y="1916832"/>
                <a:chExt cx="360040" cy="432048"/>
              </a:xfrm>
            </p:grpSpPr>
            <p:sp>
              <p:nvSpPr>
                <p:cNvPr id="45" name="円/楕円 44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46" name="二等辺三角形 45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sp>
            <p:nvSpPr>
              <p:cNvPr id="44" name="テキスト ボックス 43"/>
              <p:cNvSpPr txBox="1"/>
              <p:nvPr/>
            </p:nvSpPr>
            <p:spPr>
              <a:xfrm>
                <a:off x="2298817" y="3427317"/>
                <a:ext cx="513920" cy="37702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800" dirty="0" smtClean="0"/>
                  <a:t>TA</a:t>
                </a:r>
                <a:endParaRPr kumimoji="1" lang="ja-JP" altLang="en-US" sz="800" dirty="0"/>
              </a:p>
            </p:txBody>
          </p:sp>
        </p:grpSp>
        <p:sp>
          <p:nvSpPr>
            <p:cNvPr id="139" name="テキスト ボックス 138"/>
            <p:cNvSpPr txBox="1"/>
            <p:nvPr/>
          </p:nvSpPr>
          <p:spPr>
            <a:xfrm>
              <a:off x="1131465" y="1054314"/>
              <a:ext cx="8840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100" dirty="0" smtClean="0"/>
                <a:t>グループ</a:t>
              </a:r>
              <a:r>
                <a:rPr kumimoji="1" lang="en-US" altLang="ja-JP" sz="1100" dirty="0" smtClean="0"/>
                <a:t>1</a:t>
              </a:r>
              <a:endParaRPr kumimoji="1" lang="ja-JP" altLang="en-US" sz="1100" dirty="0"/>
            </a:p>
          </p:txBody>
        </p:sp>
        <p:sp>
          <p:nvSpPr>
            <p:cNvPr id="145" name="正方形/長方形 144"/>
            <p:cNvSpPr/>
            <p:nvPr/>
          </p:nvSpPr>
          <p:spPr>
            <a:xfrm>
              <a:off x="929893" y="1687168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146" name="グループ化 145"/>
          <p:cNvGrpSpPr/>
          <p:nvPr/>
        </p:nvGrpSpPr>
        <p:grpSpPr>
          <a:xfrm>
            <a:off x="2713387" y="1052736"/>
            <a:ext cx="1641387" cy="1529416"/>
            <a:chOff x="578008" y="1054314"/>
            <a:chExt cx="1641387" cy="1529416"/>
          </a:xfrm>
        </p:grpSpPr>
        <p:sp>
          <p:nvSpPr>
            <p:cNvPr id="147" name="正方形/長方形 146"/>
            <p:cNvSpPr/>
            <p:nvPr/>
          </p:nvSpPr>
          <p:spPr>
            <a:xfrm>
              <a:off x="934096" y="1986475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  <p:grpSp>
          <p:nvGrpSpPr>
            <p:cNvPr id="148" name="グループ化 147"/>
            <p:cNvGrpSpPr/>
            <p:nvPr/>
          </p:nvGrpSpPr>
          <p:grpSpPr>
            <a:xfrm>
              <a:off x="1009804" y="1400754"/>
              <a:ext cx="1090556" cy="233691"/>
              <a:chOff x="3419872" y="2276872"/>
              <a:chExt cx="2016224" cy="432048"/>
            </a:xfrm>
          </p:grpSpPr>
          <p:grpSp>
            <p:nvGrpSpPr>
              <p:cNvPr id="168" name="グループ化 167"/>
              <p:cNvGrpSpPr/>
              <p:nvPr/>
            </p:nvGrpSpPr>
            <p:grpSpPr>
              <a:xfrm>
                <a:off x="5076056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178" name="円/楕円 177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179" name="二等辺三角形 178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169" name="グループ化 168"/>
              <p:cNvGrpSpPr/>
              <p:nvPr/>
            </p:nvGrpSpPr>
            <p:grpSpPr>
              <a:xfrm>
                <a:off x="4523994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176" name="円/楕円 175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177" name="二等辺三角形 176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170" name="グループ化 169"/>
              <p:cNvGrpSpPr/>
              <p:nvPr/>
            </p:nvGrpSpPr>
            <p:grpSpPr>
              <a:xfrm>
                <a:off x="3971933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174" name="円/楕円 173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175" name="二等辺三角形 174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171" name="グループ化 170"/>
              <p:cNvGrpSpPr/>
              <p:nvPr/>
            </p:nvGrpSpPr>
            <p:grpSpPr>
              <a:xfrm>
                <a:off x="3419872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172" name="円/楕円 171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173" name="二等辺三角形 172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</p:grpSp>
        <p:grpSp>
          <p:nvGrpSpPr>
            <p:cNvPr id="149" name="グループ化 148"/>
            <p:cNvGrpSpPr/>
            <p:nvPr/>
          </p:nvGrpSpPr>
          <p:grpSpPr>
            <a:xfrm rot="10800000">
              <a:off x="1050942" y="2350039"/>
              <a:ext cx="194742" cy="233691"/>
              <a:chOff x="5049376" y="1916832"/>
              <a:chExt cx="360040" cy="432048"/>
            </a:xfrm>
          </p:grpSpPr>
          <p:sp>
            <p:nvSpPr>
              <p:cNvPr id="166" name="円/楕円 165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167" name="二等辺三角形 166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150" name="グループ化 149"/>
            <p:cNvGrpSpPr/>
            <p:nvPr/>
          </p:nvGrpSpPr>
          <p:grpSpPr>
            <a:xfrm rot="10800000">
              <a:off x="1349547" y="2350039"/>
              <a:ext cx="194742" cy="233691"/>
              <a:chOff x="5049376" y="1916832"/>
              <a:chExt cx="360040" cy="432048"/>
            </a:xfrm>
          </p:grpSpPr>
          <p:sp>
            <p:nvSpPr>
              <p:cNvPr id="164" name="円/楕円 163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165" name="二等辺三角形 164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151" name="グループ化 150"/>
            <p:cNvGrpSpPr/>
            <p:nvPr/>
          </p:nvGrpSpPr>
          <p:grpSpPr>
            <a:xfrm rot="10800000">
              <a:off x="1648151" y="2350039"/>
              <a:ext cx="194742" cy="233691"/>
              <a:chOff x="5049376" y="1916832"/>
              <a:chExt cx="360040" cy="432048"/>
            </a:xfrm>
          </p:grpSpPr>
          <p:sp>
            <p:nvSpPr>
              <p:cNvPr id="162" name="円/楕円 161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163" name="二等辺三角形 162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152" name="グループ化 151"/>
            <p:cNvGrpSpPr/>
            <p:nvPr/>
          </p:nvGrpSpPr>
          <p:grpSpPr>
            <a:xfrm rot="10800000">
              <a:off x="1946756" y="2350039"/>
              <a:ext cx="194742" cy="233691"/>
              <a:chOff x="5049376" y="1916832"/>
              <a:chExt cx="360040" cy="432048"/>
            </a:xfrm>
          </p:grpSpPr>
          <p:sp>
            <p:nvSpPr>
              <p:cNvPr id="160" name="円/楕円 159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161" name="二等辺三角形 160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153" name="グループ化 152"/>
            <p:cNvGrpSpPr/>
            <p:nvPr/>
          </p:nvGrpSpPr>
          <p:grpSpPr>
            <a:xfrm>
              <a:off x="578008" y="1749444"/>
              <a:ext cx="277974" cy="215126"/>
              <a:chOff x="2298817" y="3427317"/>
              <a:chExt cx="513920" cy="397727"/>
            </a:xfrm>
          </p:grpSpPr>
          <p:grpSp>
            <p:nvGrpSpPr>
              <p:cNvPr id="156" name="グループ化 155"/>
              <p:cNvGrpSpPr/>
              <p:nvPr/>
            </p:nvGrpSpPr>
            <p:grpSpPr>
              <a:xfrm rot="16200000">
                <a:off x="2411761" y="3429000"/>
                <a:ext cx="360040" cy="432048"/>
                <a:chOff x="5049376" y="1916832"/>
                <a:chExt cx="360040" cy="432048"/>
              </a:xfrm>
            </p:grpSpPr>
            <p:sp>
              <p:nvSpPr>
                <p:cNvPr id="158" name="円/楕円 157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159" name="二等辺三角形 158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sp>
            <p:nvSpPr>
              <p:cNvPr id="157" name="テキスト ボックス 156"/>
              <p:cNvSpPr txBox="1"/>
              <p:nvPr/>
            </p:nvSpPr>
            <p:spPr>
              <a:xfrm>
                <a:off x="2298817" y="3427317"/>
                <a:ext cx="513920" cy="37702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800" dirty="0" smtClean="0"/>
                  <a:t>TA</a:t>
                </a:r>
                <a:endParaRPr kumimoji="1" lang="ja-JP" altLang="en-US" sz="800" dirty="0"/>
              </a:p>
            </p:txBody>
          </p:sp>
        </p:grpSp>
        <p:sp>
          <p:nvSpPr>
            <p:cNvPr id="154" name="テキスト ボックス 153"/>
            <p:cNvSpPr txBox="1"/>
            <p:nvPr/>
          </p:nvSpPr>
          <p:spPr>
            <a:xfrm>
              <a:off x="1131465" y="1054314"/>
              <a:ext cx="8840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100" dirty="0" smtClean="0"/>
                <a:t>グループ</a:t>
              </a:r>
              <a:r>
                <a:rPr kumimoji="1" lang="en-US" altLang="ja-JP" sz="1100" dirty="0" smtClean="0"/>
                <a:t>2</a:t>
              </a:r>
              <a:endParaRPr kumimoji="1" lang="ja-JP" altLang="en-US" sz="1100" dirty="0"/>
            </a:p>
          </p:txBody>
        </p:sp>
        <p:sp>
          <p:nvSpPr>
            <p:cNvPr id="155" name="正方形/長方形 154"/>
            <p:cNvSpPr/>
            <p:nvPr/>
          </p:nvSpPr>
          <p:spPr>
            <a:xfrm>
              <a:off x="929893" y="1687168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180" name="グループ化 179"/>
          <p:cNvGrpSpPr/>
          <p:nvPr/>
        </p:nvGrpSpPr>
        <p:grpSpPr>
          <a:xfrm>
            <a:off x="4682464" y="1054314"/>
            <a:ext cx="1641387" cy="1529416"/>
            <a:chOff x="578008" y="1054314"/>
            <a:chExt cx="1641387" cy="1529416"/>
          </a:xfrm>
        </p:grpSpPr>
        <p:sp>
          <p:nvSpPr>
            <p:cNvPr id="181" name="正方形/長方形 180"/>
            <p:cNvSpPr/>
            <p:nvPr/>
          </p:nvSpPr>
          <p:spPr>
            <a:xfrm>
              <a:off x="934096" y="1986475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  <p:grpSp>
          <p:nvGrpSpPr>
            <p:cNvPr id="182" name="グループ化 181"/>
            <p:cNvGrpSpPr/>
            <p:nvPr/>
          </p:nvGrpSpPr>
          <p:grpSpPr>
            <a:xfrm>
              <a:off x="1009804" y="1400754"/>
              <a:ext cx="1090556" cy="233691"/>
              <a:chOff x="3419872" y="2276872"/>
              <a:chExt cx="2016224" cy="432048"/>
            </a:xfrm>
          </p:grpSpPr>
          <p:grpSp>
            <p:nvGrpSpPr>
              <p:cNvPr id="202" name="グループ化 201"/>
              <p:cNvGrpSpPr/>
              <p:nvPr/>
            </p:nvGrpSpPr>
            <p:grpSpPr>
              <a:xfrm>
                <a:off x="5076056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12" name="円/楕円 211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13" name="二等辺三角形 212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203" name="グループ化 202"/>
              <p:cNvGrpSpPr/>
              <p:nvPr/>
            </p:nvGrpSpPr>
            <p:grpSpPr>
              <a:xfrm>
                <a:off x="4523994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10" name="円/楕円 209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11" name="二等辺三角形 210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204" name="グループ化 203"/>
              <p:cNvGrpSpPr/>
              <p:nvPr/>
            </p:nvGrpSpPr>
            <p:grpSpPr>
              <a:xfrm>
                <a:off x="3971933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08" name="円/楕円 207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09" name="二等辺三角形 208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205" name="グループ化 204"/>
              <p:cNvGrpSpPr/>
              <p:nvPr/>
            </p:nvGrpSpPr>
            <p:grpSpPr>
              <a:xfrm>
                <a:off x="3419872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06" name="円/楕円 205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07" name="二等辺三角形 206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</p:grpSp>
        <p:grpSp>
          <p:nvGrpSpPr>
            <p:cNvPr id="183" name="グループ化 182"/>
            <p:cNvGrpSpPr/>
            <p:nvPr/>
          </p:nvGrpSpPr>
          <p:grpSpPr>
            <a:xfrm rot="10800000">
              <a:off x="1050942" y="2350039"/>
              <a:ext cx="194742" cy="233691"/>
              <a:chOff x="5049376" y="1916832"/>
              <a:chExt cx="360040" cy="432048"/>
            </a:xfrm>
          </p:grpSpPr>
          <p:sp>
            <p:nvSpPr>
              <p:cNvPr id="200" name="円/楕円 199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01" name="二等辺三角形 200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184" name="グループ化 183"/>
            <p:cNvGrpSpPr/>
            <p:nvPr/>
          </p:nvGrpSpPr>
          <p:grpSpPr>
            <a:xfrm rot="10800000">
              <a:off x="1349547" y="2350039"/>
              <a:ext cx="194742" cy="233691"/>
              <a:chOff x="5049376" y="1916832"/>
              <a:chExt cx="360040" cy="432048"/>
            </a:xfrm>
          </p:grpSpPr>
          <p:sp>
            <p:nvSpPr>
              <p:cNvPr id="198" name="円/楕円 197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199" name="二等辺三角形 198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185" name="グループ化 184"/>
            <p:cNvGrpSpPr/>
            <p:nvPr/>
          </p:nvGrpSpPr>
          <p:grpSpPr>
            <a:xfrm rot="10800000">
              <a:off x="1648151" y="2350039"/>
              <a:ext cx="194742" cy="233691"/>
              <a:chOff x="5049376" y="1916832"/>
              <a:chExt cx="360040" cy="432048"/>
            </a:xfrm>
          </p:grpSpPr>
          <p:sp>
            <p:nvSpPr>
              <p:cNvPr id="196" name="円/楕円 195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197" name="二等辺三角形 196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186" name="グループ化 185"/>
            <p:cNvGrpSpPr/>
            <p:nvPr/>
          </p:nvGrpSpPr>
          <p:grpSpPr>
            <a:xfrm rot="10800000">
              <a:off x="1946756" y="2350039"/>
              <a:ext cx="194742" cy="233691"/>
              <a:chOff x="5049376" y="1916832"/>
              <a:chExt cx="360040" cy="432048"/>
            </a:xfrm>
          </p:grpSpPr>
          <p:sp>
            <p:nvSpPr>
              <p:cNvPr id="194" name="円/楕円 193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195" name="二等辺三角形 194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187" name="グループ化 186"/>
            <p:cNvGrpSpPr/>
            <p:nvPr/>
          </p:nvGrpSpPr>
          <p:grpSpPr>
            <a:xfrm>
              <a:off x="578008" y="1749444"/>
              <a:ext cx="277974" cy="215126"/>
              <a:chOff x="2298817" y="3427317"/>
              <a:chExt cx="513920" cy="397727"/>
            </a:xfrm>
          </p:grpSpPr>
          <p:grpSp>
            <p:nvGrpSpPr>
              <p:cNvPr id="190" name="グループ化 189"/>
              <p:cNvGrpSpPr/>
              <p:nvPr/>
            </p:nvGrpSpPr>
            <p:grpSpPr>
              <a:xfrm rot="16200000">
                <a:off x="2411761" y="3429000"/>
                <a:ext cx="360040" cy="432048"/>
                <a:chOff x="5049376" y="1916832"/>
                <a:chExt cx="360040" cy="432048"/>
              </a:xfrm>
            </p:grpSpPr>
            <p:sp>
              <p:nvSpPr>
                <p:cNvPr id="192" name="円/楕円 191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193" name="二等辺三角形 192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sp>
            <p:nvSpPr>
              <p:cNvPr id="191" name="テキスト ボックス 190"/>
              <p:cNvSpPr txBox="1"/>
              <p:nvPr/>
            </p:nvSpPr>
            <p:spPr>
              <a:xfrm>
                <a:off x="2298817" y="3427317"/>
                <a:ext cx="513920" cy="37702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800" dirty="0" smtClean="0"/>
                  <a:t>TA</a:t>
                </a:r>
                <a:endParaRPr kumimoji="1" lang="ja-JP" altLang="en-US" sz="800" dirty="0"/>
              </a:p>
            </p:txBody>
          </p:sp>
        </p:grpSp>
        <p:sp>
          <p:nvSpPr>
            <p:cNvPr id="188" name="テキスト ボックス 187"/>
            <p:cNvSpPr txBox="1"/>
            <p:nvPr/>
          </p:nvSpPr>
          <p:spPr>
            <a:xfrm>
              <a:off x="1131465" y="1054314"/>
              <a:ext cx="8840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100" dirty="0" smtClean="0"/>
                <a:t>グループ</a:t>
              </a:r>
              <a:r>
                <a:rPr kumimoji="1" lang="en-US" altLang="ja-JP" sz="1100" dirty="0" smtClean="0"/>
                <a:t>3</a:t>
              </a:r>
              <a:endParaRPr kumimoji="1" lang="ja-JP" altLang="en-US" sz="1100" dirty="0"/>
            </a:p>
          </p:txBody>
        </p:sp>
        <p:sp>
          <p:nvSpPr>
            <p:cNvPr id="189" name="正方形/長方形 188"/>
            <p:cNvSpPr/>
            <p:nvPr/>
          </p:nvSpPr>
          <p:spPr>
            <a:xfrm>
              <a:off x="929893" y="1687168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14" name="グループ化 213"/>
          <p:cNvGrpSpPr/>
          <p:nvPr/>
        </p:nvGrpSpPr>
        <p:grpSpPr>
          <a:xfrm>
            <a:off x="6747037" y="1052736"/>
            <a:ext cx="1641387" cy="1529416"/>
            <a:chOff x="578008" y="1054314"/>
            <a:chExt cx="1641387" cy="1529416"/>
          </a:xfrm>
        </p:grpSpPr>
        <p:sp>
          <p:nvSpPr>
            <p:cNvPr id="215" name="正方形/長方形 214"/>
            <p:cNvSpPr/>
            <p:nvPr/>
          </p:nvSpPr>
          <p:spPr>
            <a:xfrm>
              <a:off x="934096" y="1986475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  <p:grpSp>
          <p:nvGrpSpPr>
            <p:cNvPr id="216" name="グループ化 215"/>
            <p:cNvGrpSpPr/>
            <p:nvPr/>
          </p:nvGrpSpPr>
          <p:grpSpPr>
            <a:xfrm>
              <a:off x="1009804" y="1400754"/>
              <a:ext cx="1090556" cy="233691"/>
              <a:chOff x="3419872" y="2276872"/>
              <a:chExt cx="2016224" cy="432048"/>
            </a:xfrm>
          </p:grpSpPr>
          <p:grpSp>
            <p:nvGrpSpPr>
              <p:cNvPr id="236" name="グループ化 235"/>
              <p:cNvGrpSpPr/>
              <p:nvPr/>
            </p:nvGrpSpPr>
            <p:grpSpPr>
              <a:xfrm>
                <a:off x="5076056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46" name="円/楕円 245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47" name="二等辺三角形 246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237" name="グループ化 236"/>
              <p:cNvGrpSpPr/>
              <p:nvPr/>
            </p:nvGrpSpPr>
            <p:grpSpPr>
              <a:xfrm>
                <a:off x="4523994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44" name="円/楕円 243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45" name="二等辺三角形 244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238" name="グループ化 237"/>
              <p:cNvGrpSpPr/>
              <p:nvPr/>
            </p:nvGrpSpPr>
            <p:grpSpPr>
              <a:xfrm>
                <a:off x="3971933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42" name="円/楕円 241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43" name="二等辺三角形 242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239" name="グループ化 238"/>
              <p:cNvGrpSpPr/>
              <p:nvPr/>
            </p:nvGrpSpPr>
            <p:grpSpPr>
              <a:xfrm>
                <a:off x="3419872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40" name="円/楕円 239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41" name="二等辺三角形 240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</p:grpSp>
        <p:grpSp>
          <p:nvGrpSpPr>
            <p:cNvPr id="217" name="グループ化 216"/>
            <p:cNvGrpSpPr/>
            <p:nvPr/>
          </p:nvGrpSpPr>
          <p:grpSpPr>
            <a:xfrm rot="10800000">
              <a:off x="1050942" y="2350039"/>
              <a:ext cx="194742" cy="233691"/>
              <a:chOff x="5049376" y="1916832"/>
              <a:chExt cx="360040" cy="432048"/>
            </a:xfrm>
          </p:grpSpPr>
          <p:sp>
            <p:nvSpPr>
              <p:cNvPr id="234" name="円/楕円 233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35" name="二等辺三角形 234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18" name="グループ化 217"/>
            <p:cNvGrpSpPr/>
            <p:nvPr/>
          </p:nvGrpSpPr>
          <p:grpSpPr>
            <a:xfrm rot="10800000">
              <a:off x="1349547" y="2350039"/>
              <a:ext cx="194742" cy="233691"/>
              <a:chOff x="5049376" y="1916832"/>
              <a:chExt cx="360040" cy="432048"/>
            </a:xfrm>
          </p:grpSpPr>
          <p:sp>
            <p:nvSpPr>
              <p:cNvPr id="232" name="円/楕円 231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33" name="二等辺三角形 232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19" name="グループ化 218"/>
            <p:cNvGrpSpPr/>
            <p:nvPr/>
          </p:nvGrpSpPr>
          <p:grpSpPr>
            <a:xfrm rot="10800000">
              <a:off x="1648151" y="2350039"/>
              <a:ext cx="194742" cy="233691"/>
              <a:chOff x="5049376" y="1916832"/>
              <a:chExt cx="360040" cy="432048"/>
            </a:xfrm>
          </p:grpSpPr>
          <p:sp>
            <p:nvSpPr>
              <p:cNvPr id="230" name="円/楕円 229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31" name="二等辺三角形 230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20" name="グループ化 219"/>
            <p:cNvGrpSpPr/>
            <p:nvPr/>
          </p:nvGrpSpPr>
          <p:grpSpPr>
            <a:xfrm rot="10800000">
              <a:off x="1946756" y="2350039"/>
              <a:ext cx="194742" cy="233691"/>
              <a:chOff x="5049376" y="1916832"/>
              <a:chExt cx="360040" cy="432048"/>
            </a:xfrm>
          </p:grpSpPr>
          <p:sp>
            <p:nvSpPr>
              <p:cNvPr id="228" name="円/楕円 227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29" name="二等辺三角形 228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21" name="グループ化 220"/>
            <p:cNvGrpSpPr/>
            <p:nvPr/>
          </p:nvGrpSpPr>
          <p:grpSpPr>
            <a:xfrm>
              <a:off x="578008" y="1749444"/>
              <a:ext cx="277974" cy="215126"/>
              <a:chOff x="2298817" y="3427317"/>
              <a:chExt cx="513920" cy="397727"/>
            </a:xfrm>
          </p:grpSpPr>
          <p:grpSp>
            <p:nvGrpSpPr>
              <p:cNvPr id="224" name="グループ化 223"/>
              <p:cNvGrpSpPr/>
              <p:nvPr/>
            </p:nvGrpSpPr>
            <p:grpSpPr>
              <a:xfrm rot="16200000">
                <a:off x="2411761" y="3429000"/>
                <a:ext cx="360040" cy="432048"/>
                <a:chOff x="5049376" y="1916832"/>
                <a:chExt cx="360040" cy="432048"/>
              </a:xfrm>
            </p:grpSpPr>
            <p:sp>
              <p:nvSpPr>
                <p:cNvPr id="226" name="円/楕円 225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27" name="二等辺三角形 226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sp>
            <p:nvSpPr>
              <p:cNvPr id="225" name="テキスト ボックス 224"/>
              <p:cNvSpPr txBox="1"/>
              <p:nvPr/>
            </p:nvSpPr>
            <p:spPr>
              <a:xfrm>
                <a:off x="2298817" y="3427317"/>
                <a:ext cx="513920" cy="37702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800" dirty="0" smtClean="0"/>
                  <a:t>TA</a:t>
                </a:r>
                <a:endParaRPr kumimoji="1" lang="ja-JP" altLang="en-US" sz="800" dirty="0"/>
              </a:p>
            </p:txBody>
          </p:sp>
        </p:grpSp>
        <p:sp>
          <p:nvSpPr>
            <p:cNvPr id="222" name="テキスト ボックス 221"/>
            <p:cNvSpPr txBox="1"/>
            <p:nvPr/>
          </p:nvSpPr>
          <p:spPr>
            <a:xfrm>
              <a:off x="1131465" y="1054314"/>
              <a:ext cx="8840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100" dirty="0" smtClean="0"/>
                <a:t>グループ</a:t>
              </a:r>
              <a:r>
                <a:rPr kumimoji="1" lang="en-US" altLang="ja-JP" sz="1100" dirty="0" smtClean="0"/>
                <a:t>4</a:t>
              </a:r>
              <a:endParaRPr kumimoji="1" lang="ja-JP" altLang="en-US" sz="1100" dirty="0"/>
            </a:p>
          </p:txBody>
        </p:sp>
        <p:sp>
          <p:nvSpPr>
            <p:cNvPr id="223" name="正方形/長方形 222"/>
            <p:cNvSpPr/>
            <p:nvPr/>
          </p:nvSpPr>
          <p:spPr>
            <a:xfrm>
              <a:off x="929893" y="1687168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48" name="グループ化 247"/>
          <p:cNvGrpSpPr/>
          <p:nvPr/>
        </p:nvGrpSpPr>
        <p:grpSpPr>
          <a:xfrm>
            <a:off x="683568" y="2907696"/>
            <a:ext cx="1641387" cy="1529416"/>
            <a:chOff x="578008" y="1054314"/>
            <a:chExt cx="1641387" cy="1529416"/>
          </a:xfrm>
        </p:grpSpPr>
        <p:sp>
          <p:nvSpPr>
            <p:cNvPr id="249" name="正方形/長方形 248"/>
            <p:cNvSpPr/>
            <p:nvPr/>
          </p:nvSpPr>
          <p:spPr>
            <a:xfrm>
              <a:off x="934096" y="1986475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  <p:grpSp>
          <p:nvGrpSpPr>
            <p:cNvPr id="250" name="グループ化 249"/>
            <p:cNvGrpSpPr/>
            <p:nvPr/>
          </p:nvGrpSpPr>
          <p:grpSpPr>
            <a:xfrm>
              <a:off x="1009804" y="1400754"/>
              <a:ext cx="1090556" cy="233691"/>
              <a:chOff x="3419872" y="2276872"/>
              <a:chExt cx="2016224" cy="432048"/>
            </a:xfrm>
          </p:grpSpPr>
          <p:grpSp>
            <p:nvGrpSpPr>
              <p:cNvPr id="270" name="グループ化 269"/>
              <p:cNvGrpSpPr/>
              <p:nvPr/>
            </p:nvGrpSpPr>
            <p:grpSpPr>
              <a:xfrm>
                <a:off x="5076056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80" name="円/楕円 279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81" name="二等辺三角形 280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271" name="グループ化 270"/>
              <p:cNvGrpSpPr/>
              <p:nvPr/>
            </p:nvGrpSpPr>
            <p:grpSpPr>
              <a:xfrm>
                <a:off x="4523994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78" name="円/楕円 277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79" name="二等辺三角形 278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272" name="グループ化 271"/>
              <p:cNvGrpSpPr/>
              <p:nvPr/>
            </p:nvGrpSpPr>
            <p:grpSpPr>
              <a:xfrm>
                <a:off x="3971933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76" name="円/楕円 275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77" name="二等辺三角形 276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273" name="グループ化 272"/>
              <p:cNvGrpSpPr/>
              <p:nvPr/>
            </p:nvGrpSpPr>
            <p:grpSpPr>
              <a:xfrm>
                <a:off x="3419872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274" name="円/楕円 273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75" name="二等辺三角形 274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</p:grpSp>
        <p:grpSp>
          <p:nvGrpSpPr>
            <p:cNvPr id="251" name="グループ化 250"/>
            <p:cNvGrpSpPr/>
            <p:nvPr/>
          </p:nvGrpSpPr>
          <p:grpSpPr>
            <a:xfrm rot="10800000">
              <a:off x="1050942" y="2350039"/>
              <a:ext cx="194742" cy="233691"/>
              <a:chOff x="5049376" y="1916832"/>
              <a:chExt cx="360040" cy="432048"/>
            </a:xfrm>
          </p:grpSpPr>
          <p:sp>
            <p:nvSpPr>
              <p:cNvPr id="268" name="円/楕円 267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69" name="二等辺三角形 268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52" name="グループ化 251"/>
            <p:cNvGrpSpPr/>
            <p:nvPr/>
          </p:nvGrpSpPr>
          <p:grpSpPr>
            <a:xfrm rot="10800000">
              <a:off x="1349547" y="2350039"/>
              <a:ext cx="194742" cy="233691"/>
              <a:chOff x="5049376" y="1916832"/>
              <a:chExt cx="360040" cy="432048"/>
            </a:xfrm>
          </p:grpSpPr>
          <p:sp>
            <p:nvSpPr>
              <p:cNvPr id="266" name="円/楕円 265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67" name="二等辺三角形 266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53" name="グループ化 252"/>
            <p:cNvGrpSpPr/>
            <p:nvPr/>
          </p:nvGrpSpPr>
          <p:grpSpPr>
            <a:xfrm rot="10800000">
              <a:off x="1648151" y="2350039"/>
              <a:ext cx="194742" cy="233691"/>
              <a:chOff x="5049376" y="1916832"/>
              <a:chExt cx="360040" cy="432048"/>
            </a:xfrm>
          </p:grpSpPr>
          <p:sp>
            <p:nvSpPr>
              <p:cNvPr id="264" name="円/楕円 263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65" name="二等辺三角形 264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54" name="グループ化 253"/>
            <p:cNvGrpSpPr/>
            <p:nvPr/>
          </p:nvGrpSpPr>
          <p:grpSpPr>
            <a:xfrm rot="10800000">
              <a:off x="1946756" y="2350039"/>
              <a:ext cx="194742" cy="233691"/>
              <a:chOff x="5049376" y="1916832"/>
              <a:chExt cx="360040" cy="432048"/>
            </a:xfrm>
          </p:grpSpPr>
          <p:sp>
            <p:nvSpPr>
              <p:cNvPr id="262" name="円/楕円 261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63" name="二等辺三角形 262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55" name="グループ化 254"/>
            <p:cNvGrpSpPr/>
            <p:nvPr/>
          </p:nvGrpSpPr>
          <p:grpSpPr>
            <a:xfrm>
              <a:off x="578008" y="1749444"/>
              <a:ext cx="277974" cy="215126"/>
              <a:chOff x="2298817" y="3427317"/>
              <a:chExt cx="513920" cy="397727"/>
            </a:xfrm>
          </p:grpSpPr>
          <p:grpSp>
            <p:nvGrpSpPr>
              <p:cNvPr id="258" name="グループ化 257"/>
              <p:cNvGrpSpPr/>
              <p:nvPr/>
            </p:nvGrpSpPr>
            <p:grpSpPr>
              <a:xfrm rot="16200000">
                <a:off x="2411761" y="3429000"/>
                <a:ext cx="360040" cy="432048"/>
                <a:chOff x="5049376" y="1916832"/>
                <a:chExt cx="360040" cy="432048"/>
              </a:xfrm>
            </p:grpSpPr>
            <p:sp>
              <p:nvSpPr>
                <p:cNvPr id="260" name="円/楕円 259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61" name="二等辺三角形 260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sp>
            <p:nvSpPr>
              <p:cNvPr id="259" name="テキスト ボックス 258"/>
              <p:cNvSpPr txBox="1"/>
              <p:nvPr/>
            </p:nvSpPr>
            <p:spPr>
              <a:xfrm>
                <a:off x="2298817" y="3427317"/>
                <a:ext cx="513920" cy="37702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800" dirty="0" smtClean="0"/>
                  <a:t>TA</a:t>
                </a:r>
                <a:endParaRPr kumimoji="1" lang="ja-JP" altLang="en-US" sz="800" dirty="0"/>
              </a:p>
            </p:txBody>
          </p:sp>
        </p:grpSp>
        <p:sp>
          <p:nvSpPr>
            <p:cNvPr id="256" name="テキスト ボックス 255"/>
            <p:cNvSpPr txBox="1"/>
            <p:nvPr/>
          </p:nvSpPr>
          <p:spPr>
            <a:xfrm>
              <a:off x="1131465" y="1054314"/>
              <a:ext cx="8840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100" dirty="0" smtClean="0"/>
                <a:t>グループ</a:t>
              </a:r>
              <a:r>
                <a:rPr kumimoji="1" lang="en-US" altLang="ja-JP" sz="1100" dirty="0" smtClean="0"/>
                <a:t>5</a:t>
              </a:r>
              <a:endParaRPr kumimoji="1" lang="ja-JP" altLang="en-US" sz="1100" dirty="0"/>
            </a:p>
          </p:txBody>
        </p:sp>
        <p:sp>
          <p:nvSpPr>
            <p:cNvPr id="257" name="正方形/長方形 256"/>
            <p:cNvSpPr/>
            <p:nvPr/>
          </p:nvSpPr>
          <p:spPr>
            <a:xfrm>
              <a:off x="929893" y="1687168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82" name="グループ化 281"/>
          <p:cNvGrpSpPr/>
          <p:nvPr/>
        </p:nvGrpSpPr>
        <p:grpSpPr>
          <a:xfrm>
            <a:off x="2748141" y="2906118"/>
            <a:ext cx="1641387" cy="1529416"/>
            <a:chOff x="578008" y="1054314"/>
            <a:chExt cx="1641387" cy="1529416"/>
          </a:xfrm>
        </p:grpSpPr>
        <p:sp>
          <p:nvSpPr>
            <p:cNvPr id="283" name="正方形/長方形 282"/>
            <p:cNvSpPr/>
            <p:nvPr/>
          </p:nvSpPr>
          <p:spPr>
            <a:xfrm>
              <a:off x="934096" y="1986475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  <p:grpSp>
          <p:nvGrpSpPr>
            <p:cNvPr id="284" name="グループ化 283"/>
            <p:cNvGrpSpPr/>
            <p:nvPr/>
          </p:nvGrpSpPr>
          <p:grpSpPr>
            <a:xfrm>
              <a:off x="1009804" y="1400754"/>
              <a:ext cx="1090556" cy="233691"/>
              <a:chOff x="3419872" y="2276872"/>
              <a:chExt cx="2016224" cy="432048"/>
            </a:xfrm>
          </p:grpSpPr>
          <p:grpSp>
            <p:nvGrpSpPr>
              <p:cNvPr id="304" name="グループ化 303"/>
              <p:cNvGrpSpPr/>
              <p:nvPr/>
            </p:nvGrpSpPr>
            <p:grpSpPr>
              <a:xfrm>
                <a:off x="5076056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14" name="円/楕円 313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15" name="二等辺三角形 314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305" name="グループ化 304"/>
              <p:cNvGrpSpPr/>
              <p:nvPr/>
            </p:nvGrpSpPr>
            <p:grpSpPr>
              <a:xfrm>
                <a:off x="4523994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12" name="円/楕円 311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13" name="二等辺三角形 312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306" name="グループ化 305"/>
              <p:cNvGrpSpPr/>
              <p:nvPr/>
            </p:nvGrpSpPr>
            <p:grpSpPr>
              <a:xfrm>
                <a:off x="3971933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10" name="円/楕円 309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11" name="二等辺三角形 310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307" name="グループ化 306"/>
              <p:cNvGrpSpPr/>
              <p:nvPr/>
            </p:nvGrpSpPr>
            <p:grpSpPr>
              <a:xfrm>
                <a:off x="3419872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08" name="円/楕円 307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09" name="二等辺三角形 308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</p:grpSp>
        <p:grpSp>
          <p:nvGrpSpPr>
            <p:cNvPr id="285" name="グループ化 284"/>
            <p:cNvGrpSpPr/>
            <p:nvPr/>
          </p:nvGrpSpPr>
          <p:grpSpPr>
            <a:xfrm rot="10800000">
              <a:off x="1050942" y="2350039"/>
              <a:ext cx="194742" cy="233691"/>
              <a:chOff x="5049376" y="1916832"/>
              <a:chExt cx="360040" cy="432048"/>
            </a:xfrm>
          </p:grpSpPr>
          <p:sp>
            <p:nvSpPr>
              <p:cNvPr id="302" name="円/楕円 301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03" name="二等辺三角形 302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86" name="グループ化 285"/>
            <p:cNvGrpSpPr/>
            <p:nvPr/>
          </p:nvGrpSpPr>
          <p:grpSpPr>
            <a:xfrm rot="10800000">
              <a:off x="1349547" y="2350039"/>
              <a:ext cx="194742" cy="233691"/>
              <a:chOff x="5049376" y="1916832"/>
              <a:chExt cx="360040" cy="432048"/>
            </a:xfrm>
          </p:grpSpPr>
          <p:sp>
            <p:nvSpPr>
              <p:cNvPr id="300" name="円/楕円 299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01" name="二等辺三角形 300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87" name="グループ化 286"/>
            <p:cNvGrpSpPr/>
            <p:nvPr/>
          </p:nvGrpSpPr>
          <p:grpSpPr>
            <a:xfrm rot="10800000">
              <a:off x="1648151" y="2350039"/>
              <a:ext cx="194742" cy="233691"/>
              <a:chOff x="5049376" y="1916832"/>
              <a:chExt cx="360040" cy="432048"/>
            </a:xfrm>
          </p:grpSpPr>
          <p:sp>
            <p:nvSpPr>
              <p:cNvPr id="298" name="円/楕円 297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99" name="二等辺三角形 298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88" name="グループ化 287"/>
            <p:cNvGrpSpPr/>
            <p:nvPr/>
          </p:nvGrpSpPr>
          <p:grpSpPr>
            <a:xfrm rot="10800000">
              <a:off x="1946756" y="2350039"/>
              <a:ext cx="194742" cy="233691"/>
              <a:chOff x="5049376" y="1916832"/>
              <a:chExt cx="360040" cy="432048"/>
            </a:xfrm>
          </p:grpSpPr>
          <p:sp>
            <p:nvSpPr>
              <p:cNvPr id="296" name="円/楕円 295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97" name="二等辺三角形 296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89" name="グループ化 288"/>
            <p:cNvGrpSpPr/>
            <p:nvPr/>
          </p:nvGrpSpPr>
          <p:grpSpPr>
            <a:xfrm>
              <a:off x="578008" y="1749444"/>
              <a:ext cx="277974" cy="215126"/>
              <a:chOff x="2298817" y="3427317"/>
              <a:chExt cx="513920" cy="397727"/>
            </a:xfrm>
          </p:grpSpPr>
          <p:grpSp>
            <p:nvGrpSpPr>
              <p:cNvPr id="292" name="グループ化 291"/>
              <p:cNvGrpSpPr/>
              <p:nvPr/>
            </p:nvGrpSpPr>
            <p:grpSpPr>
              <a:xfrm rot="16200000">
                <a:off x="2411761" y="3429000"/>
                <a:ext cx="360040" cy="432048"/>
                <a:chOff x="5049376" y="1916832"/>
                <a:chExt cx="360040" cy="432048"/>
              </a:xfrm>
            </p:grpSpPr>
            <p:sp>
              <p:nvSpPr>
                <p:cNvPr id="294" name="円/楕円 293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295" name="二等辺三角形 294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sp>
            <p:nvSpPr>
              <p:cNvPr id="293" name="テキスト ボックス 292"/>
              <p:cNvSpPr txBox="1"/>
              <p:nvPr/>
            </p:nvSpPr>
            <p:spPr>
              <a:xfrm>
                <a:off x="2298817" y="3427317"/>
                <a:ext cx="513920" cy="37702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800" dirty="0" smtClean="0"/>
                  <a:t>TA</a:t>
                </a:r>
                <a:endParaRPr kumimoji="1" lang="ja-JP" altLang="en-US" sz="800" dirty="0"/>
              </a:p>
            </p:txBody>
          </p:sp>
        </p:grpSp>
        <p:sp>
          <p:nvSpPr>
            <p:cNvPr id="290" name="テキスト ボックス 289"/>
            <p:cNvSpPr txBox="1"/>
            <p:nvPr/>
          </p:nvSpPr>
          <p:spPr>
            <a:xfrm>
              <a:off x="1131465" y="1054314"/>
              <a:ext cx="8840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100" dirty="0" smtClean="0"/>
                <a:t>グループ</a:t>
              </a:r>
              <a:r>
                <a:rPr kumimoji="1" lang="en-US" altLang="ja-JP" sz="1100" dirty="0" smtClean="0"/>
                <a:t>6</a:t>
              </a:r>
              <a:endParaRPr kumimoji="1" lang="ja-JP" altLang="en-US" sz="1100" dirty="0"/>
            </a:p>
          </p:txBody>
        </p:sp>
        <p:sp>
          <p:nvSpPr>
            <p:cNvPr id="291" name="正方形/長方形 290"/>
            <p:cNvSpPr/>
            <p:nvPr/>
          </p:nvSpPr>
          <p:spPr>
            <a:xfrm>
              <a:off x="929893" y="1687168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316" name="グループ化 315"/>
          <p:cNvGrpSpPr/>
          <p:nvPr/>
        </p:nvGrpSpPr>
        <p:grpSpPr>
          <a:xfrm>
            <a:off x="4717218" y="2907696"/>
            <a:ext cx="1641387" cy="1529416"/>
            <a:chOff x="578008" y="1054314"/>
            <a:chExt cx="1641387" cy="1529416"/>
          </a:xfrm>
        </p:grpSpPr>
        <p:sp>
          <p:nvSpPr>
            <p:cNvPr id="317" name="正方形/長方形 316"/>
            <p:cNvSpPr/>
            <p:nvPr/>
          </p:nvSpPr>
          <p:spPr>
            <a:xfrm>
              <a:off x="934096" y="1986475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  <p:grpSp>
          <p:nvGrpSpPr>
            <p:cNvPr id="318" name="グループ化 317"/>
            <p:cNvGrpSpPr/>
            <p:nvPr/>
          </p:nvGrpSpPr>
          <p:grpSpPr>
            <a:xfrm>
              <a:off x="1009804" y="1400754"/>
              <a:ext cx="1090556" cy="233691"/>
              <a:chOff x="3419872" y="2276872"/>
              <a:chExt cx="2016224" cy="432048"/>
            </a:xfrm>
          </p:grpSpPr>
          <p:grpSp>
            <p:nvGrpSpPr>
              <p:cNvPr id="338" name="グループ化 337"/>
              <p:cNvGrpSpPr/>
              <p:nvPr/>
            </p:nvGrpSpPr>
            <p:grpSpPr>
              <a:xfrm>
                <a:off x="5076056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48" name="円/楕円 347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49" name="二等辺三角形 348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339" name="グループ化 338"/>
              <p:cNvGrpSpPr/>
              <p:nvPr/>
            </p:nvGrpSpPr>
            <p:grpSpPr>
              <a:xfrm>
                <a:off x="4523994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46" name="円/楕円 345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47" name="二等辺三角形 346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340" name="グループ化 339"/>
              <p:cNvGrpSpPr/>
              <p:nvPr/>
            </p:nvGrpSpPr>
            <p:grpSpPr>
              <a:xfrm>
                <a:off x="3971933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44" name="円/楕円 343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45" name="二等辺三角形 344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341" name="グループ化 340"/>
              <p:cNvGrpSpPr/>
              <p:nvPr/>
            </p:nvGrpSpPr>
            <p:grpSpPr>
              <a:xfrm>
                <a:off x="3419872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42" name="円/楕円 341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43" name="二等辺三角形 342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</p:grpSp>
        <p:grpSp>
          <p:nvGrpSpPr>
            <p:cNvPr id="319" name="グループ化 318"/>
            <p:cNvGrpSpPr/>
            <p:nvPr/>
          </p:nvGrpSpPr>
          <p:grpSpPr>
            <a:xfrm rot="10800000">
              <a:off x="1050942" y="2350039"/>
              <a:ext cx="194742" cy="233691"/>
              <a:chOff x="5049376" y="1916832"/>
              <a:chExt cx="360040" cy="432048"/>
            </a:xfrm>
          </p:grpSpPr>
          <p:sp>
            <p:nvSpPr>
              <p:cNvPr id="336" name="円/楕円 335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37" name="二等辺三角形 336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320" name="グループ化 319"/>
            <p:cNvGrpSpPr/>
            <p:nvPr/>
          </p:nvGrpSpPr>
          <p:grpSpPr>
            <a:xfrm rot="10800000">
              <a:off x="1349547" y="2350039"/>
              <a:ext cx="194742" cy="233691"/>
              <a:chOff x="5049376" y="1916832"/>
              <a:chExt cx="360040" cy="432048"/>
            </a:xfrm>
          </p:grpSpPr>
          <p:sp>
            <p:nvSpPr>
              <p:cNvPr id="334" name="円/楕円 333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35" name="二等辺三角形 334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321" name="グループ化 320"/>
            <p:cNvGrpSpPr/>
            <p:nvPr/>
          </p:nvGrpSpPr>
          <p:grpSpPr>
            <a:xfrm rot="10800000">
              <a:off x="1648151" y="2350039"/>
              <a:ext cx="194742" cy="233691"/>
              <a:chOff x="5049376" y="1916832"/>
              <a:chExt cx="360040" cy="432048"/>
            </a:xfrm>
          </p:grpSpPr>
          <p:sp>
            <p:nvSpPr>
              <p:cNvPr id="332" name="円/楕円 331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33" name="二等辺三角形 332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322" name="グループ化 321"/>
            <p:cNvGrpSpPr/>
            <p:nvPr/>
          </p:nvGrpSpPr>
          <p:grpSpPr>
            <a:xfrm rot="10800000">
              <a:off x="1946756" y="2350039"/>
              <a:ext cx="194742" cy="233691"/>
              <a:chOff x="5049376" y="1916832"/>
              <a:chExt cx="360040" cy="432048"/>
            </a:xfrm>
          </p:grpSpPr>
          <p:sp>
            <p:nvSpPr>
              <p:cNvPr id="330" name="円/楕円 329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31" name="二等辺三角形 330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323" name="グループ化 322"/>
            <p:cNvGrpSpPr/>
            <p:nvPr/>
          </p:nvGrpSpPr>
          <p:grpSpPr>
            <a:xfrm>
              <a:off x="578008" y="1749444"/>
              <a:ext cx="277974" cy="215126"/>
              <a:chOff x="2298817" y="3427317"/>
              <a:chExt cx="513920" cy="397727"/>
            </a:xfrm>
          </p:grpSpPr>
          <p:grpSp>
            <p:nvGrpSpPr>
              <p:cNvPr id="326" name="グループ化 325"/>
              <p:cNvGrpSpPr/>
              <p:nvPr/>
            </p:nvGrpSpPr>
            <p:grpSpPr>
              <a:xfrm rot="16200000">
                <a:off x="2411761" y="3429000"/>
                <a:ext cx="360040" cy="432048"/>
                <a:chOff x="5049376" y="1916832"/>
                <a:chExt cx="360040" cy="432048"/>
              </a:xfrm>
            </p:grpSpPr>
            <p:sp>
              <p:nvSpPr>
                <p:cNvPr id="328" name="円/楕円 327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29" name="二等辺三角形 328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sp>
            <p:nvSpPr>
              <p:cNvPr id="327" name="テキスト ボックス 326"/>
              <p:cNvSpPr txBox="1"/>
              <p:nvPr/>
            </p:nvSpPr>
            <p:spPr>
              <a:xfrm>
                <a:off x="2298817" y="3427317"/>
                <a:ext cx="513920" cy="37702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800" dirty="0" smtClean="0"/>
                  <a:t>TA</a:t>
                </a:r>
                <a:endParaRPr kumimoji="1" lang="ja-JP" altLang="en-US" sz="800" dirty="0"/>
              </a:p>
            </p:txBody>
          </p:sp>
        </p:grpSp>
        <p:sp>
          <p:nvSpPr>
            <p:cNvPr id="324" name="テキスト ボックス 323"/>
            <p:cNvSpPr txBox="1"/>
            <p:nvPr/>
          </p:nvSpPr>
          <p:spPr>
            <a:xfrm>
              <a:off x="1131465" y="1054314"/>
              <a:ext cx="8840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100" dirty="0" smtClean="0"/>
                <a:t>グループ</a:t>
              </a:r>
              <a:r>
                <a:rPr kumimoji="1" lang="en-US" altLang="ja-JP" sz="1100" dirty="0" smtClean="0"/>
                <a:t>7</a:t>
              </a:r>
              <a:endParaRPr kumimoji="1" lang="ja-JP" altLang="en-US" sz="1100" dirty="0"/>
            </a:p>
          </p:txBody>
        </p:sp>
        <p:sp>
          <p:nvSpPr>
            <p:cNvPr id="325" name="正方形/長方形 324"/>
            <p:cNvSpPr/>
            <p:nvPr/>
          </p:nvSpPr>
          <p:spPr>
            <a:xfrm>
              <a:off x="929893" y="1687168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350" name="グループ化 349"/>
          <p:cNvGrpSpPr/>
          <p:nvPr/>
        </p:nvGrpSpPr>
        <p:grpSpPr>
          <a:xfrm>
            <a:off x="6781791" y="2906118"/>
            <a:ext cx="1641387" cy="1529416"/>
            <a:chOff x="578008" y="1054314"/>
            <a:chExt cx="1641387" cy="1529416"/>
          </a:xfrm>
        </p:grpSpPr>
        <p:sp>
          <p:nvSpPr>
            <p:cNvPr id="351" name="正方形/長方形 350"/>
            <p:cNvSpPr/>
            <p:nvPr/>
          </p:nvSpPr>
          <p:spPr>
            <a:xfrm>
              <a:off x="934096" y="1986475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  <p:grpSp>
          <p:nvGrpSpPr>
            <p:cNvPr id="352" name="グループ化 351"/>
            <p:cNvGrpSpPr/>
            <p:nvPr/>
          </p:nvGrpSpPr>
          <p:grpSpPr>
            <a:xfrm>
              <a:off x="1009804" y="1400754"/>
              <a:ext cx="1090556" cy="233691"/>
              <a:chOff x="3419872" y="2276872"/>
              <a:chExt cx="2016224" cy="432048"/>
            </a:xfrm>
          </p:grpSpPr>
          <p:grpSp>
            <p:nvGrpSpPr>
              <p:cNvPr id="372" name="グループ化 371"/>
              <p:cNvGrpSpPr/>
              <p:nvPr/>
            </p:nvGrpSpPr>
            <p:grpSpPr>
              <a:xfrm>
                <a:off x="5076056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82" name="円/楕円 381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83" name="二等辺三角形 382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373" name="グループ化 372"/>
              <p:cNvGrpSpPr/>
              <p:nvPr/>
            </p:nvGrpSpPr>
            <p:grpSpPr>
              <a:xfrm>
                <a:off x="4523994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80" name="円/楕円 379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81" name="二等辺三角形 380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374" name="グループ化 373"/>
              <p:cNvGrpSpPr/>
              <p:nvPr/>
            </p:nvGrpSpPr>
            <p:grpSpPr>
              <a:xfrm>
                <a:off x="3971933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78" name="円/楕円 377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79" name="二等辺三角形 378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grpSp>
            <p:nvGrpSpPr>
              <p:cNvPr id="375" name="グループ化 374"/>
              <p:cNvGrpSpPr/>
              <p:nvPr/>
            </p:nvGrpSpPr>
            <p:grpSpPr>
              <a:xfrm>
                <a:off x="3419872" y="2276872"/>
                <a:ext cx="360040" cy="432048"/>
                <a:chOff x="5049376" y="1916832"/>
                <a:chExt cx="360040" cy="432048"/>
              </a:xfrm>
            </p:grpSpPr>
            <p:sp>
              <p:nvSpPr>
                <p:cNvPr id="376" name="円/楕円 375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77" name="二等辺三角形 376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</p:grpSp>
        <p:grpSp>
          <p:nvGrpSpPr>
            <p:cNvPr id="353" name="グループ化 352"/>
            <p:cNvGrpSpPr/>
            <p:nvPr/>
          </p:nvGrpSpPr>
          <p:grpSpPr>
            <a:xfrm rot="10800000">
              <a:off x="1050942" y="2350039"/>
              <a:ext cx="194742" cy="233691"/>
              <a:chOff x="5049376" y="1916832"/>
              <a:chExt cx="360040" cy="432048"/>
            </a:xfrm>
          </p:grpSpPr>
          <p:sp>
            <p:nvSpPr>
              <p:cNvPr id="370" name="円/楕円 369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71" name="二等辺三角形 370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354" name="グループ化 353"/>
            <p:cNvGrpSpPr/>
            <p:nvPr/>
          </p:nvGrpSpPr>
          <p:grpSpPr>
            <a:xfrm rot="10800000">
              <a:off x="1349547" y="2350039"/>
              <a:ext cx="194742" cy="233691"/>
              <a:chOff x="5049376" y="1916832"/>
              <a:chExt cx="360040" cy="432048"/>
            </a:xfrm>
          </p:grpSpPr>
          <p:sp>
            <p:nvSpPr>
              <p:cNvPr id="368" name="円/楕円 367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69" name="二等辺三角形 368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355" name="グループ化 354"/>
            <p:cNvGrpSpPr/>
            <p:nvPr/>
          </p:nvGrpSpPr>
          <p:grpSpPr>
            <a:xfrm rot="10800000">
              <a:off x="1648151" y="2350039"/>
              <a:ext cx="194742" cy="233691"/>
              <a:chOff x="5049376" y="1916832"/>
              <a:chExt cx="360040" cy="432048"/>
            </a:xfrm>
          </p:grpSpPr>
          <p:sp>
            <p:nvSpPr>
              <p:cNvPr id="366" name="円/楕円 365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67" name="二等辺三角形 366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356" name="グループ化 355"/>
            <p:cNvGrpSpPr/>
            <p:nvPr/>
          </p:nvGrpSpPr>
          <p:grpSpPr>
            <a:xfrm rot="10800000">
              <a:off x="1946756" y="2350039"/>
              <a:ext cx="194742" cy="233691"/>
              <a:chOff x="5049376" y="1916832"/>
              <a:chExt cx="360040" cy="432048"/>
            </a:xfrm>
          </p:grpSpPr>
          <p:sp>
            <p:nvSpPr>
              <p:cNvPr id="364" name="円/楕円 363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65" name="二等辺三角形 364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357" name="グループ化 356"/>
            <p:cNvGrpSpPr/>
            <p:nvPr/>
          </p:nvGrpSpPr>
          <p:grpSpPr>
            <a:xfrm>
              <a:off x="578008" y="1749444"/>
              <a:ext cx="277974" cy="215126"/>
              <a:chOff x="2298817" y="3427317"/>
              <a:chExt cx="513920" cy="397727"/>
            </a:xfrm>
          </p:grpSpPr>
          <p:grpSp>
            <p:nvGrpSpPr>
              <p:cNvPr id="360" name="グループ化 359"/>
              <p:cNvGrpSpPr/>
              <p:nvPr/>
            </p:nvGrpSpPr>
            <p:grpSpPr>
              <a:xfrm rot="16200000">
                <a:off x="2411761" y="3429000"/>
                <a:ext cx="360040" cy="432048"/>
                <a:chOff x="5049376" y="1916832"/>
                <a:chExt cx="360040" cy="432048"/>
              </a:xfrm>
            </p:grpSpPr>
            <p:sp>
              <p:nvSpPr>
                <p:cNvPr id="362" name="円/楕円 361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363" name="二等辺三角形 362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sp>
            <p:nvSpPr>
              <p:cNvPr id="361" name="テキスト ボックス 360"/>
              <p:cNvSpPr txBox="1"/>
              <p:nvPr/>
            </p:nvSpPr>
            <p:spPr>
              <a:xfrm>
                <a:off x="2298817" y="3427317"/>
                <a:ext cx="513920" cy="377026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800" dirty="0" smtClean="0"/>
                  <a:t>TA</a:t>
                </a:r>
                <a:endParaRPr kumimoji="1" lang="ja-JP" altLang="en-US" sz="800" dirty="0"/>
              </a:p>
            </p:txBody>
          </p:sp>
        </p:grpSp>
        <p:sp>
          <p:nvSpPr>
            <p:cNvPr id="358" name="テキスト ボックス 357"/>
            <p:cNvSpPr txBox="1"/>
            <p:nvPr/>
          </p:nvSpPr>
          <p:spPr>
            <a:xfrm>
              <a:off x="1131465" y="1054314"/>
              <a:ext cx="88401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100" dirty="0" smtClean="0"/>
                <a:t>グループ</a:t>
              </a:r>
              <a:r>
                <a:rPr kumimoji="1" lang="en-US" altLang="ja-JP" sz="1100" dirty="0" smtClean="0"/>
                <a:t>8</a:t>
              </a:r>
              <a:endParaRPr kumimoji="1" lang="ja-JP" altLang="en-US" sz="1100" dirty="0"/>
            </a:p>
          </p:txBody>
        </p:sp>
        <p:sp>
          <p:nvSpPr>
            <p:cNvPr id="359" name="正方形/長方形 358"/>
            <p:cNvSpPr/>
            <p:nvPr/>
          </p:nvSpPr>
          <p:spPr>
            <a:xfrm>
              <a:off x="929893" y="1687168"/>
              <a:ext cx="1285299" cy="28566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131" name="グループ化 130"/>
          <p:cNvGrpSpPr/>
          <p:nvPr/>
        </p:nvGrpSpPr>
        <p:grpSpPr>
          <a:xfrm>
            <a:off x="988456" y="5143793"/>
            <a:ext cx="2791456" cy="1237535"/>
            <a:chOff x="988456" y="4857885"/>
            <a:chExt cx="2791456" cy="1237535"/>
          </a:xfrm>
        </p:grpSpPr>
        <p:grpSp>
          <p:nvGrpSpPr>
            <p:cNvPr id="34" name="グループ化 33"/>
            <p:cNvGrpSpPr/>
            <p:nvPr/>
          </p:nvGrpSpPr>
          <p:grpSpPr>
            <a:xfrm>
              <a:off x="990969" y="4857885"/>
              <a:ext cx="1289502" cy="584975"/>
              <a:chOff x="990969" y="4857885"/>
              <a:chExt cx="1289502" cy="584975"/>
            </a:xfrm>
          </p:grpSpPr>
          <p:sp>
            <p:nvSpPr>
              <p:cNvPr id="384" name="正方形/長方形 383"/>
              <p:cNvSpPr/>
              <p:nvPr/>
            </p:nvSpPr>
            <p:spPr>
              <a:xfrm>
                <a:off x="995172" y="5157192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85" name="正方形/長方形 384"/>
              <p:cNvSpPr/>
              <p:nvPr/>
            </p:nvSpPr>
            <p:spPr>
              <a:xfrm>
                <a:off x="990969" y="4857885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6" name="グループ化 385"/>
            <p:cNvGrpSpPr/>
            <p:nvPr/>
          </p:nvGrpSpPr>
          <p:grpSpPr>
            <a:xfrm>
              <a:off x="988456" y="5503082"/>
              <a:ext cx="1289502" cy="584975"/>
              <a:chOff x="990969" y="4857885"/>
              <a:chExt cx="1289502" cy="584975"/>
            </a:xfrm>
          </p:grpSpPr>
          <p:sp>
            <p:nvSpPr>
              <p:cNvPr id="387" name="正方形/長方形 386"/>
              <p:cNvSpPr/>
              <p:nvPr/>
            </p:nvSpPr>
            <p:spPr>
              <a:xfrm>
                <a:off x="995172" y="5157192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88" name="正方形/長方形 387"/>
              <p:cNvSpPr/>
              <p:nvPr/>
            </p:nvSpPr>
            <p:spPr>
              <a:xfrm>
                <a:off x="990969" y="4857885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89" name="グループ化 388"/>
            <p:cNvGrpSpPr/>
            <p:nvPr/>
          </p:nvGrpSpPr>
          <p:grpSpPr>
            <a:xfrm>
              <a:off x="2490410" y="4865248"/>
              <a:ext cx="1289502" cy="584975"/>
              <a:chOff x="990969" y="4857885"/>
              <a:chExt cx="1289502" cy="584975"/>
            </a:xfrm>
          </p:grpSpPr>
          <p:sp>
            <p:nvSpPr>
              <p:cNvPr id="390" name="正方形/長方形 389"/>
              <p:cNvSpPr/>
              <p:nvPr/>
            </p:nvSpPr>
            <p:spPr>
              <a:xfrm>
                <a:off x="995172" y="5157192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1" name="正方形/長方形 390"/>
              <p:cNvSpPr/>
              <p:nvPr/>
            </p:nvSpPr>
            <p:spPr>
              <a:xfrm>
                <a:off x="990969" y="4857885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2" name="グループ化 391"/>
            <p:cNvGrpSpPr/>
            <p:nvPr/>
          </p:nvGrpSpPr>
          <p:grpSpPr>
            <a:xfrm>
              <a:off x="2487897" y="5510445"/>
              <a:ext cx="1289502" cy="584975"/>
              <a:chOff x="990969" y="4857885"/>
              <a:chExt cx="1289502" cy="584975"/>
            </a:xfrm>
          </p:grpSpPr>
          <p:sp>
            <p:nvSpPr>
              <p:cNvPr id="393" name="正方形/長方形 392"/>
              <p:cNvSpPr/>
              <p:nvPr/>
            </p:nvSpPr>
            <p:spPr>
              <a:xfrm>
                <a:off x="995172" y="5157192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394" name="正方形/長方形 393"/>
              <p:cNvSpPr/>
              <p:nvPr/>
            </p:nvSpPr>
            <p:spPr>
              <a:xfrm>
                <a:off x="990969" y="4857885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95" name="グループ化 394"/>
          <p:cNvGrpSpPr/>
          <p:nvPr/>
        </p:nvGrpSpPr>
        <p:grpSpPr>
          <a:xfrm>
            <a:off x="3950512" y="5131941"/>
            <a:ext cx="2791456" cy="1237535"/>
            <a:chOff x="988456" y="4857885"/>
            <a:chExt cx="2791456" cy="1237535"/>
          </a:xfrm>
        </p:grpSpPr>
        <p:grpSp>
          <p:nvGrpSpPr>
            <p:cNvPr id="396" name="グループ化 395"/>
            <p:cNvGrpSpPr/>
            <p:nvPr/>
          </p:nvGrpSpPr>
          <p:grpSpPr>
            <a:xfrm>
              <a:off x="990969" y="4857885"/>
              <a:ext cx="1289502" cy="584975"/>
              <a:chOff x="990969" y="4857885"/>
              <a:chExt cx="1289502" cy="584975"/>
            </a:xfrm>
          </p:grpSpPr>
          <p:sp>
            <p:nvSpPr>
              <p:cNvPr id="406" name="正方形/長方形 405"/>
              <p:cNvSpPr/>
              <p:nvPr/>
            </p:nvSpPr>
            <p:spPr>
              <a:xfrm>
                <a:off x="995172" y="5157192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07" name="正方形/長方形 406"/>
              <p:cNvSpPr/>
              <p:nvPr/>
            </p:nvSpPr>
            <p:spPr>
              <a:xfrm>
                <a:off x="990969" y="4857885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7" name="グループ化 396"/>
            <p:cNvGrpSpPr/>
            <p:nvPr/>
          </p:nvGrpSpPr>
          <p:grpSpPr>
            <a:xfrm>
              <a:off x="988456" y="5503082"/>
              <a:ext cx="1289502" cy="584975"/>
              <a:chOff x="990969" y="4857885"/>
              <a:chExt cx="1289502" cy="584975"/>
            </a:xfrm>
          </p:grpSpPr>
          <p:sp>
            <p:nvSpPr>
              <p:cNvPr id="404" name="正方形/長方形 403"/>
              <p:cNvSpPr/>
              <p:nvPr/>
            </p:nvSpPr>
            <p:spPr>
              <a:xfrm>
                <a:off x="995172" y="5157192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05" name="正方形/長方形 404"/>
              <p:cNvSpPr/>
              <p:nvPr/>
            </p:nvSpPr>
            <p:spPr>
              <a:xfrm>
                <a:off x="990969" y="4857885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8" name="グループ化 397"/>
            <p:cNvGrpSpPr/>
            <p:nvPr/>
          </p:nvGrpSpPr>
          <p:grpSpPr>
            <a:xfrm>
              <a:off x="2490410" y="4865248"/>
              <a:ext cx="1289502" cy="584975"/>
              <a:chOff x="990969" y="4857885"/>
              <a:chExt cx="1289502" cy="584975"/>
            </a:xfrm>
          </p:grpSpPr>
          <p:sp>
            <p:nvSpPr>
              <p:cNvPr id="402" name="正方形/長方形 401"/>
              <p:cNvSpPr/>
              <p:nvPr/>
            </p:nvSpPr>
            <p:spPr>
              <a:xfrm>
                <a:off x="995172" y="5157192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03" name="正方形/長方形 402"/>
              <p:cNvSpPr/>
              <p:nvPr/>
            </p:nvSpPr>
            <p:spPr>
              <a:xfrm>
                <a:off x="990969" y="4857885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99" name="グループ化 398"/>
            <p:cNvGrpSpPr/>
            <p:nvPr/>
          </p:nvGrpSpPr>
          <p:grpSpPr>
            <a:xfrm>
              <a:off x="2487897" y="5510445"/>
              <a:ext cx="1289502" cy="584975"/>
              <a:chOff x="990969" y="4857885"/>
              <a:chExt cx="1289502" cy="584975"/>
            </a:xfrm>
          </p:grpSpPr>
          <p:sp>
            <p:nvSpPr>
              <p:cNvPr id="400" name="正方形/長方形 399"/>
              <p:cNvSpPr/>
              <p:nvPr/>
            </p:nvSpPr>
            <p:spPr>
              <a:xfrm>
                <a:off x="995172" y="5157192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401" name="正方形/長方形 400"/>
              <p:cNvSpPr/>
              <p:nvPr/>
            </p:nvSpPr>
            <p:spPr>
              <a:xfrm>
                <a:off x="990969" y="4857885"/>
                <a:ext cx="1285299" cy="28566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408" name="正方形/長方形 407"/>
          <p:cNvSpPr/>
          <p:nvPr/>
        </p:nvSpPr>
        <p:spPr>
          <a:xfrm>
            <a:off x="4170028" y="537799"/>
            <a:ext cx="986628" cy="28566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100">
              <a:solidFill>
                <a:schemeClr val="bg1"/>
              </a:solidFill>
            </a:endParaRPr>
          </a:p>
        </p:txBody>
      </p:sp>
      <p:sp>
        <p:nvSpPr>
          <p:cNvPr id="137" name="テキスト ボックス 136"/>
          <p:cNvSpPr txBox="1"/>
          <p:nvPr/>
        </p:nvSpPr>
        <p:spPr>
          <a:xfrm>
            <a:off x="1691680" y="5445224"/>
            <a:ext cx="45320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600" dirty="0" smtClean="0"/>
              <a:t>残りの机は端によせる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01743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23528" y="224934"/>
            <a:ext cx="3659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実験時の役割（すごろく中）</a:t>
            </a:r>
            <a:endParaRPr kumimoji="1" lang="ja-JP" altLang="en-US" sz="2400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1228981" y="970095"/>
            <a:ext cx="6319411" cy="5370871"/>
            <a:chOff x="1228981" y="970095"/>
            <a:chExt cx="6319411" cy="5370871"/>
          </a:xfrm>
        </p:grpSpPr>
        <p:sp>
          <p:nvSpPr>
            <p:cNvPr id="4" name="正方形/長方形 3"/>
            <p:cNvSpPr/>
            <p:nvPr/>
          </p:nvSpPr>
          <p:spPr>
            <a:xfrm rot="5400000">
              <a:off x="3630939" y="2559760"/>
              <a:ext cx="3738445" cy="22657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100">
                <a:solidFill>
                  <a:schemeClr val="bg1"/>
                </a:solidFill>
              </a:endParaRPr>
            </a:p>
          </p:txBody>
        </p:sp>
        <p:grpSp>
          <p:nvGrpSpPr>
            <p:cNvPr id="23" name="グループ化 22"/>
            <p:cNvGrpSpPr/>
            <p:nvPr/>
          </p:nvGrpSpPr>
          <p:grpSpPr>
            <a:xfrm rot="5400000">
              <a:off x="6901254" y="3664821"/>
              <a:ext cx="566431" cy="679717"/>
              <a:chOff x="5049376" y="1916832"/>
              <a:chExt cx="360040" cy="432048"/>
            </a:xfrm>
          </p:grpSpPr>
          <p:sp>
            <p:nvSpPr>
              <p:cNvPr id="33" name="円/楕円 32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4" name="二等辺三角形 33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4" name="グループ化 23"/>
            <p:cNvGrpSpPr/>
            <p:nvPr/>
          </p:nvGrpSpPr>
          <p:grpSpPr>
            <a:xfrm rot="5400000">
              <a:off x="6901254" y="2796293"/>
              <a:ext cx="566431" cy="679717"/>
              <a:chOff x="5049376" y="1916832"/>
              <a:chExt cx="360040" cy="432048"/>
            </a:xfrm>
          </p:grpSpPr>
          <p:sp>
            <p:nvSpPr>
              <p:cNvPr id="31" name="円/楕円 30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2" name="二等辺三角形 31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5" name="グループ化 24"/>
            <p:cNvGrpSpPr/>
            <p:nvPr/>
          </p:nvGrpSpPr>
          <p:grpSpPr>
            <a:xfrm>
              <a:off x="4862609" y="975165"/>
              <a:ext cx="566431" cy="679717"/>
              <a:chOff x="5049376" y="1916832"/>
              <a:chExt cx="360040" cy="432048"/>
            </a:xfrm>
          </p:grpSpPr>
          <p:sp>
            <p:nvSpPr>
              <p:cNvPr id="29" name="円/楕円 28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30" name="二等辺三角形 29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26" name="グループ化 25"/>
            <p:cNvGrpSpPr/>
            <p:nvPr/>
          </p:nvGrpSpPr>
          <p:grpSpPr>
            <a:xfrm>
              <a:off x="5589745" y="970095"/>
              <a:ext cx="566431" cy="679717"/>
              <a:chOff x="5049376" y="1916832"/>
              <a:chExt cx="360040" cy="432048"/>
            </a:xfrm>
          </p:grpSpPr>
          <p:sp>
            <p:nvSpPr>
              <p:cNvPr id="27" name="円/楕円 26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8" name="二等辺三角形 27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6" name="グループ化 5"/>
            <p:cNvGrpSpPr/>
            <p:nvPr/>
          </p:nvGrpSpPr>
          <p:grpSpPr>
            <a:xfrm rot="10800000">
              <a:off x="4691093" y="5661249"/>
              <a:ext cx="566431" cy="679717"/>
              <a:chOff x="5049376" y="1916832"/>
              <a:chExt cx="360040" cy="432048"/>
            </a:xfrm>
          </p:grpSpPr>
          <p:sp>
            <p:nvSpPr>
              <p:cNvPr id="21" name="円/楕円 20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2" name="二等辺三角形 21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7" name="グループ化 6"/>
            <p:cNvGrpSpPr/>
            <p:nvPr/>
          </p:nvGrpSpPr>
          <p:grpSpPr>
            <a:xfrm rot="16200000">
              <a:off x="3517653" y="2825926"/>
              <a:ext cx="566431" cy="679717"/>
              <a:chOff x="5049376" y="1916832"/>
              <a:chExt cx="360040" cy="432048"/>
            </a:xfrm>
          </p:grpSpPr>
          <p:sp>
            <p:nvSpPr>
              <p:cNvPr id="19" name="円/楕円 18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20" name="二等辺三角形 19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8" name="グループ化 7"/>
            <p:cNvGrpSpPr/>
            <p:nvPr/>
          </p:nvGrpSpPr>
          <p:grpSpPr>
            <a:xfrm rot="16200000">
              <a:off x="3517653" y="3694454"/>
              <a:ext cx="566431" cy="679717"/>
              <a:chOff x="5049376" y="1916832"/>
              <a:chExt cx="360040" cy="432048"/>
            </a:xfrm>
          </p:grpSpPr>
          <p:sp>
            <p:nvSpPr>
              <p:cNvPr id="17" name="円/楕円 16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18" name="二等辺三角形 17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9" name="グループ化 8"/>
            <p:cNvGrpSpPr/>
            <p:nvPr/>
          </p:nvGrpSpPr>
          <p:grpSpPr>
            <a:xfrm rot="10800000">
              <a:off x="5877777" y="5661248"/>
              <a:ext cx="566431" cy="679717"/>
              <a:chOff x="5049376" y="1916832"/>
              <a:chExt cx="360040" cy="432048"/>
            </a:xfrm>
          </p:grpSpPr>
          <p:sp>
            <p:nvSpPr>
              <p:cNvPr id="15" name="円/楕円 14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  <p:sp>
            <p:nvSpPr>
              <p:cNvPr id="16" name="二等辺三角形 15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100"/>
              </a:p>
            </p:txBody>
          </p:sp>
        </p:grpSp>
        <p:grpSp>
          <p:nvGrpSpPr>
            <p:cNvPr id="35" name="グループ化 34"/>
            <p:cNvGrpSpPr/>
            <p:nvPr/>
          </p:nvGrpSpPr>
          <p:grpSpPr>
            <a:xfrm rot="19800000">
              <a:off x="3212393" y="1196666"/>
              <a:ext cx="602529" cy="679717"/>
              <a:chOff x="4420703" y="1601911"/>
              <a:chExt cx="417454" cy="470933"/>
            </a:xfrm>
          </p:grpSpPr>
          <p:grpSp>
            <p:nvGrpSpPr>
              <p:cNvPr id="11" name="グループ化 10"/>
              <p:cNvGrpSpPr/>
              <p:nvPr/>
            </p:nvGrpSpPr>
            <p:grpSpPr>
              <a:xfrm>
                <a:off x="4420703" y="1601911"/>
                <a:ext cx="392445" cy="470933"/>
                <a:chOff x="5049376" y="1916832"/>
                <a:chExt cx="360040" cy="432048"/>
              </a:xfrm>
            </p:grpSpPr>
            <p:sp>
              <p:nvSpPr>
                <p:cNvPr id="13" name="円/楕円 12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  <p:sp>
              <p:nvSpPr>
                <p:cNvPr id="14" name="二等辺三角形 13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100"/>
                </a:p>
              </p:txBody>
            </p:sp>
          </p:grpSp>
          <p:sp>
            <p:nvSpPr>
              <p:cNvPr id="12" name="テキスト ボックス 11"/>
              <p:cNvSpPr txBox="1"/>
              <p:nvPr/>
            </p:nvSpPr>
            <p:spPr>
              <a:xfrm>
                <a:off x="4480436" y="1675678"/>
                <a:ext cx="357721" cy="234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600" dirty="0" smtClean="0"/>
                  <a:t>TA</a:t>
                </a:r>
                <a:endParaRPr kumimoji="1" lang="ja-JP" altLang="en-US" sz="1600" dirty="0"/>
              </a:p>
            </p:txBody>
          </p:sp>
        </p:grpSp>
        <p:sp>
          <p:nvSpPr>
            <p:cNvPr id="37" name="正方形/長方形 36"/>
            <p:cNvSpPr/>
            <p:nvPr/>
          </p:nvSpPr>
          <p:spPr>
            <a:xfrm>
              <a:off x="5108271" y="2303919"/>
              <a:ext cx="783779" cy="416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100" dirty="0" smtClean="0">
                  <a:solidFill>
                    <a:schemeClr val="tx1"/>
                  </a:solidFill>
                </a:rPr>
                <a:t>計測器</a:t>
              </a:r>
              <a:endParaRPr kumimoji="1" lang="ja-JP" altLang="en-US" sz="1100" dirty="0">
                <a:solidFill>
                  <a:schemeClr val="tx1"/>
                </a:solidFill>
              </a:endParaRP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1228981" y="2713636"/>
              <a:ext cx="19400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1400" dirty="0"/>
                <a:t>・</a:t>
              </a:r>
              <a:r>
                <a:rPr kumimoji="1" lang="ja-JP" altLang="en-US" sz="1400" dirty="0" smtClean="0"/>
                <a:t>参加者は左手（非利き手）にセンサーを装着</a:t>
              </a:r>
              <a:endParaRPr kumimoji="1" lang="ja-JP" altLang="en-US" sz="1400" dirty="0"/>
            </a:p>
          </p:txBody>
        </p:sp>
        <p:sp>
          <p:nvSpPr>
            <p:cNvPr id="50" name="テキスト ボックス 49"/>
            <p:cNvSpPr txBox="1"/>
            <p:nvPr/>
          </p:nvSpPr>
          <p:spPr>
            <a:xfrm>
              <a:off x="5589745" y="1127575"/>
              <a:ext cx="5389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100" dirty="0" smtClean="0"/>
                <a:t>記録</a:t>
              </a:r>
              <a:r>
                <a:rPr kumimoji="1" lang="en-US" altLang="ja-JP" sz="1100" dirty="0" smtClean="0"/>
                <a:t>1</a:t>
              </a:r>
              <a:endParaRPr kumimoji="1" lang="ja-JP" altLang="en-US" sz="1100" dirty="0"/>
            </a:p>
          </p:txBody>
        </p:sp>
        <p:sp>
          <p:nvSpPr>
            <p:cNvPr id="51" name="テキスト ボックス 50"/>
            <p:cNvSpPr txBox="1"/>
            <p:nvPr/>
          </p:nvSpPr>
          <p:spPr>
            <a:xfrm>
              <a:off x="4892769" y="1136776"/>
              <a:ext cx="5389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100" dirty="0" smtClean="0"/>
                <a:t>記録</a:t>
              </a:r>
              <a:r>
                <a:rPr kumimoji="1" lang="en-US" altLang="ja-JP" sz="1100" dirty="0" smtClean="0"/>
                <a:t>2</a:t>
              </a:r>
              <a:endParaRPr kumimoji="1" lang="ja-JP" altLang="en-US" sz="1100" dirty="0"/>
            </a:p>
          </p:txBody>
        </p:sp>
        <p:sp>
          <p:nvSpPr>
            <p:cNvPr id="52" name="正方形/長方形 51"/>
            <p:cNvSpPr/>
            <p:nvPr/>
          </p:nvSpPr>
          <p:spPr>
            <a:xfrm>
              <a:off x="4971635" y="2882568"/>
              <a:ext cx="1120980" cy="14401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200" dirty="0" smtClean="0">
                  <a:solidFill>
                    <a:schemeClr val="tx1"/>
                  </a:solidFill>
                </a:rPr>
                <a:t>すごろく</a:t>
              </a:r>
              <a:endParaRPr kumimoji="1" lang="en-US" altLang="ja-JP" sz="12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ja-JP" altLang="en-US" sz="1200" dirty="0">
                  <a:solidFill>
                    <a:schemeClr val="tx1"/>
                  </a:solidFill>
                </a:rPr>
                <a:t>用紙</a:t>
              </a:r>
              <a:endParaRPr kumimoji="1" lang="ja-JP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3" name="テキスト ボックス 52"/>
            <p:cNvSpPr txBox="1"/>
            <p:nvPr/>
          </p:nvSpPr>
          <p:spPr>
            <a:xfrm>
              <a:off x="3455784" y="2975246"/>
              <a:ext cx="60785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100" dirty="0" smtClean="0"/>
                <a:t>参加者</a:t>
              </a:r>
              <a:endParaRPr kumimoji="1" lang="en-US" altLang="ja-JP" sz="1100" dirty="0" smtClean="0"/>
            </a:p>
            <a:p>
              <a:pPr algn="ctr"/>
              <a:r>
                <a:rPr kumimoji="1" lang="en-US" altLang="ja-JP" sz="1100" dirty="0" smtClean="0"/>
                <a:t>1</a:t>
              </a:r>
              <a:endParaRPr kumimoji="1" lang="ja-JP" altLang="en-US" sz="1100" dirty="0"/>
            </a:p>
          </p:txBody>
        </p:sp>
        <p:sp>
          <p:nvSpPr>
            <p:cNvPr id="54" name="テキスト ボックス 53"/>
            <p:cNvSpPr txBox="1"/>
            <p:nvPr/>
          </p:nvSpPr>
          <p:spPr>
            <a:xfrm>
              <a:off x="3443936" y="3838329"/>
              <a:ext cx="60785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100" dirty="0" smtClean="0">
                  <a:solidFill>
                    <a:srgbClr val="FF0000"/>
                  </a:solidFill>
                </a:rPr>
                <a:t>参加者</a:t>
              </a:r>
              <a:endParaRPr kumimoji="1" lang="en-US" altLang="ja-JP" sz="1100" dirty="0" smtClean="0">
                <a:solidFill>
                  <a:srgbClr val="FF0000"/>
                </a:solidFill>
              </a:endParaRPr>
            </a:p>
            <a:p>
              <a:pPr algn="ctr"/>
              <a:r>
                <a:rPr kumimoji="1" lang="en-US" altLang="ja-JP" sz="1100" dirty="0" smtClean="0">
                  <a:solidFill>
                    <a:srgbClr val="FF0000"/>
                  </a:solidFill>
                </a:rPr>
                <a:t>2</a:t>
              </a:r>
              <a:endParaRPr kumimoji="1" lang="ja-JP" altLang="en-US" sz="1100" dirty="0">
                <a:solidFill>
                  <a:srgbClr val="FF0000"/>
                </a:solidFill>
              </a:endParaRPr>
            </a:p>
          </p:txBody>
        </p:sp>
        <p:sp>
          <p:nvSpPr>
            <p:cNvPr id="55" name="テキスト ボックス 54"/>
            <p:cNvSpPr txBox="1"/>
            <p:nvPr/>
          </p:nvSpPr>
          <p:spPr>
            <a:xfrm>
              <a:off x="6940533" y="2961040"/>
              <a:ext cx="60785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100" dirty="0" smtClean="0">
                  <a:solidFill>
                    <a:srgbClr val="0070C0"/>
                  </a:solidFill>
                </a:rPr>
                <a:t>参加者</a:t>
              </a:r>
              <a:endParaRPr kumimoji="1" lang="en-US" altLang="ja-JP" sz="1100" dirty="0" smtClean="0">
                <a:solidFill>
                  <a:srgbClr val="0070C0"/>
                </a:solidFill>
              </a:endParaRPr>
            </a:p>
            <a:p>
              <a:pPr algn="ctr"/>
              <a:r>
                <a:rPr kumimoji="1" lang="en-US" altLang="ja-JP" sz="1100" dirty="0" smtClean="0">
                  <a:solidFill>
                    <a:srgbClr val="0070C0"/>
                  </a:solidFill>
                </a:rPr>
                <a:t>3</a:t>
              </a:r>
              <a:endParaRPr kumimoji="1" lang="ja-JP" altLang="en-US" sz="1100" dirty="0">
                <a:solidFill>
                  <a:srgbClr val="0070C0"/>
                </a:solidFill>
              </a:endParaRPr>
            </a:p>
          </p:txBody>
        </p:sp>
        <p:sp>
          <p:nvSpPr>
            <p:cNvPr id="56" name="テキスト ボックス 55"/>
            <p:cNvSpPr txBox="1"/>
            <p:nvPr/>
          </p:nvSpPr>
          <p:spPr>
            <a:xfrm>
              <a:off x="6928685" y="3824123"/>
              <a:ext cx="60785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100" dirty="0" smtClean="0">
                  <a:solidFill>
                    <a:srgbClr val="00B050"/>
                  </a:solidFill>
                </a:rPr>
                <a:t>参加者</a:t>
              </a:r>
              <a:endParaRPr kumimoji="1" lang="en-US" altLang="ja-JP" sz="1100" dirty="0" smtClean="0">
                <a:solidFill>
                  <a:srgbClr val="00B050"/>
                </a:solidFill>
              </a:endParaRPr>
            </a:p>
            <a:p>
              <a:pPr algn="ctr"/>
              <a:r>
                <a:rPr kumimoji="1" lang="en-US" altLang="ja-JP" sz="1100" dirty="0" smtClean="0">
                  <a:solidFill>
                    <a:srgbClr val="00B050"/>
                  </a:solidFill>
                </a:rPr>
                <a:t>4</a:t>
              </a:r>
              <a:endParaRPr kumimoji="1" lang="ja-JP" altLang="en-US" sz="1100" dirty="0">
                <a:solidFill>
                  <a:srgbClr val="00B050"/>
                </a:solidFill>
              </a:endParaRPr>
            </a:p>
          </p:txBody>
        </p:sp>
        <p:cxnSp>
          <p:nvCxnSpPr>
            <p:cNvPr id="58" name="カギ線コネクタ 57"/>
            <p:cNvCxnSpPr>
              <a:stCxn id="19" idx="5"/>
              <a:endCxn id="37" idx="1"/>
            </p:cNvCxnSpPr>
            <p:nvPr/>
          </p:nvCxnSpPr>
          <p:spPr>
            <a:xfrm flipV="1">
              <a:off x="3944489" y="2512180"/>
              <a:ext cx="1163782" cy="453341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カギ線コネクタ 59"/>
            <p:cNvCxnSpPr>
              <a:stCxn id="17" idx="5"/>
              <a:endCxn id="37" idx="1"/>
            </p:cNvCxnSpPr>
            <p:nvPr/>
          </p:nvCxnSpPr>
          <p:spPr>
            <a:xfrm flipV="1">
              <a:off x="3944489" y="2512180"/>
              <a:ext cx="1163782" cy="1321869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カギ線コネクタ 61"/>
            <p:cNvCxnSpPr>
              <a:stCxn id="31" idx="3"/>
              <a:endCxn id="37" idx="3"/>
            </p:cNvCxnSpPr>
            <p:nvPr/>
          </p:nvCxnSpPr>
          <p:spPr>
            <a:xfrm rot="10800000">
              <a:off x="5892051" y="2512180"/>
              <a:ext cx="1148799" cy="423708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カギ線コネクタ 63"/>
            <p:cNvCxnSpPr>
              <a:stCxn id="33" idx="3"/>
              <a:endCxn id="37" idx="3"/>
            </p:cNvCxnSpPr>
            <p:nvPr/>
          </p:nvCxnSpPr>
          <p:spPr>
            <a:xfrm rot="10800000">
              <a:off x="5892051" y="2512180"/>
              <a:ext cx="1148799" cy="1292236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テキスト ボックス 64"/>
            <p:cNvSpPr txBox="1"/>
            <p:nvPr/>
          </p:nvSpPr>
          <p:spPr>
            <a:xfrm>
              <a:off x="4706036" y="5866585"/>
              <a:ext cx="54053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100" dirty="0" smtClean="0"/>
                <a:t>ギャ</a:t>
              </a:r>
              <a:endParaRPr kumimoji="1" lang="en-US" altLang="ja-JP" sz="1100" dirty="0" smtClean="0"/>
            </a:p>
            <a:p>
              <a:pPr algn="ctr"/>
              <a:r>
                <a:rPr lang="ja-JP" altLang="en-US" sz="1100" dirty="0"/>
                <a:t>ラリー</a:t>
              </a:r>
              <a:endParaRPr kumimoji="1" lang="ja-JP" altLang="en-US" sz="1100" dirty="0"/>
            </a:p>
          </p:txBody>
        </p:sp>
        <p:sp>
          <p:nvSpPr>
            <p:cNvPr id="66" name="テキスト ボックス 65"/>
            <p:cNvSpPr txBox="1"/>
            <p:nvPr/>
          </p:nvSpPr>
          <p:spPr>
            <a:xfrm>
              <a:off x="5903675" y="5853208"/>
              <a:ext cx="54053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100" dirty="0" smtClean="0"/>
                <a:t>ギャ</a:t>
              </a:r>
              <a:endParaRPr kumimoji="1" lang="en-US" altLang="ja-JP" sz="1100" dirty="0" smtClean="0"/>
            </a:p>
            <a:p>
              <a:pPr algn="ctr"/>
              <a:r>
                <a:rPr lang="ja-JP" altLang="en-US" sz="1100" dirty="0"/>
                <a:t>ラリー</a:t>
              </a:r>
              <a:endParaRPr kumimoji="1" lang="ja-JP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1743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グループ化 50"/>
          <p:cNvGrpSpPr/>
          <p:nvPr/>
        </p:nvGrpSpPr>
        <p:grpSpPr>
          <a:xfrm>
            <a:off x="1331640" y="764704"/>
            <a:ext cx="6408712" cy="5101441"/>
            <a:chOff x="2081448" y="1292825"/>
            <a:chExt cx="5402295" cy="4300316"/>
          </a:xfrm>
        </p:grpSpPr>
        <p:sp>
          <p:nvSpPr>
            <p:cNvPr id="5" name="正方形/長方形 4"/>
            <p:cNvSpPr/>
            <p:nvPr/>
          </p:nvSpPr>
          <p:spPr>
            <a:xfrm>
              <a:off x="2934753" y="2184129"/>
              <a:ext cx="3738445" cy="22657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400">
                <a:solidFill>
                  <a:schemeClr val="bg1"/>
                </a:solidFill>
              </a:endParaRPr>
            </a:p>
          </p:txBody>
        </p:sp>
        <p:grpSp>
          <p:nvGrpSpPr>
            <p:cNvPr id="6" name="グループ化 5"/>
            <p:cNvGrpSpPr/>
            <p:nvPr/>
          </p:nvGrpSpPr>
          <p:grpSpPr>
            <a:xfrm>
              <a:off x="4832817" y="1292825"/>
              <a:ext cx="566431" cy="679717"/>
              <a:chOff x="5049376" y="1916832"/>
              <a:chExt cx="360040" cy="432048"/>
            </a:xfrm>
          </p:grpSpPr>
          <p:sp>
            <p:nvSpPr>
              <p:cNvPr id="48" name="円/楕円 47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sp>
            <p:nvSpPr>
              <p:cNvPr id="49" name="二等辺三角形 48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</p:grpSp>
        <p:grpSp>
          <p:nvGrpSpPr>
            <p:cNvPr id="7" name="グループ化 6"/>
            <p:cNvGrpSpPr/>
            <p:nvPr/>
          </p:nvGrpSpPr>
          <p:grpSpPr>
            <a:xfrm>
              <a:off x="3964289" y="1292825"/>
              <a:ext cx="566431" cy="679717"/>
              <a:chOff x="5049376" y="1916832"/>
              <a:chExt cx="360040" cy="432048"/>
            </a:xfrm>
          </p:grpSpPr>
          <p:sp>
            <p:nvSpPr>
              <p:cNvPr id="46" name="円/楕円 45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sp>
            <p:nvSpPr>
              <p:cNvPr id="47" name="二等辺三角形 46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</p:grpSp>
        <p:grpSp>
          <p:nvGrpSpPr>
            <p:cNvPr id="8" name="グループ化 7"/>
            <p:cNvGrpSpPr/>
            <p:nvPr/>
          </p:nvGrpSpPr>
          <p:grpSpPr>
            <a:xfrm rot="16200000">
              <a:off x="2143161" y="3331470"/>
              <a:ext cx="566431" cy="679717"/>
              <a:chOff x="5049376" y="1916832"/>
              <a:chExt cx="360040" cy="432048"/>
            </a:xfrm>
          </p:grpSpPr>
          <p:sp>
            <p:nvSpPr>
              <p:cNvPr id="44" name="円/楕円 43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sp>
            <p:nvSpPr>
              <p:cNvPr id="45" name="二等辺三角形 44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</p:grpSp>
        <p:grpSp>
          <p:nvGrpSpPr>
            <p:cNvPr id="9" name="グループ化 8"/>
            <p:cNvGrpSpPr/>
            <p:nvPr/>
          </p:nvGrpSpPr>
          <p:grpSpPr>
            <a:xfrm rot="16200000">
              <a:off x="2138091" y="2604334"/>
              <a:ext cx="566431" cy="679717"/>
              <a:chOff x="5049376" y="1916832"/>
              <a:chExt cx="360040" cy="432048"/>
            </a:xfrm>
          </p:grpSpPr>
          <p:sp>
            <p:nvSpPr>
              <p:cNvPr id="42" name="円/楕円 41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sp>
            <p:nvSpPr>
              <p:cNvPr id="43" name="二等辺三角形 42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</p:grpSp>
        <p:grpSp>
          <p:nvGrpSpPr>
            <p:cNvPr id="10" name="グループ化 9"/>
            <p:cNvGrpSpPr/>
            <p:nvPr/>
          </p:nvGrpSpPr>
          <p:grpSpPr>
            <a:xfrm rot="5400000">
              <a:off x="6829245" y="3502986"/>
              <a:ext cx="566431" cy="679717"/>
              <a:chOff x="5049376" y="1916832"/>
              <a:chExt cx="360040" cy="432048"/>
            </a:xfrm>
          </p:grpSpPr>
          <p:sp>
            <p:nvSpPr>
              <p:cNvPr id="40" name="円/楕円 39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sp>
            <p:nvSpPr>
              <p:cNvPr id="41" name="二等辺三角形 40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</p:grpSp>
        <p:grpSp>
          <p:nvGrpSpPr>
            <p:cNvPr id="11" name="グループ化 10"/>
            <p:cNvGrpSpPr/>
            <p:nvPr/>
          </p:nvGrpSpPr>
          <p:grpSpPr>
            <a:xfrm rot="10800000">
              <a:off x="3993922" y="4676426"/>
              <a:ext cx="566431" cy="679717"/>
              <a:chOff x="5049376" y="1916832"/>
              <a:chExt cx="360040" cy="432048"/>
            </a:xfrm>
          </p:grpSpPr>
          <p:sp>
            <p:nvSpPr>
              <p:cNvPr id="38" name="円/楕円 37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sp>
            <p:nvSpPr>
              <p:cNvPr id="39" name="二等辺三角形 38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</p:grpSp>
        <p:grpSp>
          <p:nvGrpSpPr>
            <p:cNvPr id="12" name="グループ化 11"/>
            <p:cNvGrpSpPr/>
            <p:nvPr/>
          </p:nvGrpSpPr>
          <p:grpSpPr>
            <a:xfrm rot="10800000">
              <a:off x="4862450" y="4676426"/>
              <a:ext cx="566431" cy="679717"/>
              <a:chOff x="5049376" y="1916832"/>
              <a:chExt cx="360040" cy="432048"/>
            </a:xfrm>
          </p:grpSpPr>
          <p:sp>
            <p:nvSpPr>
              <p:cNvPr id="36" name="円/楕円 35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sp>
            <p:nvSpPr>
              <p:cNvPr id="37" name="二等辺三角形 36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</p:grpSp>
        <p:grpSp>
          <p:nvGrpSpPr>
            <p:cNvPr id="13" name="グループ化 12"/>
            <p:cNvGrpSpPr/>
            <p:nvPr/>
          </p:nvGrpSpPr>
          <p:grpSpPr>
            <a:xfrm rot="5400000">
              <a:off x="6829244" y="2316302"/>
              <a:ext cx="566431" cy="679717"/>
              <a:chOff x="5049376" y="1916832"/>
              <a:chExt cx="360040" cy="432048"/>
            </a:xfrm>
          </p:grpSpPr>
          <p:sp>
            <p:nvSpPr>
              <p:cNvPr id="34" name="円/楕円 33"/>
              <p:cNvSpPr/>
              <p:nvPr/>
            </p:nvSpPr>
            <p:spPr>
              <a:xfrm>
                <a:off x="5049376" y="1916832"/>
                <a:ext cx="360040" cy="36004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  <p:sp>
            <p:nvSpPr>
              <p:cNvPr id="35" name="二等辺三角形 34"/>
              <p:cNvSpPr/>
              <p:nvPr/>
            </p:nvSpPr>
            <p:spPr>
              <a:xfrm rot="10800000">
                <a:off x="5187631" y="2276872"/>
                <a:ext cx="83529" cy="7200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400"/>
              </a:p>
            </p:txBody>
          </p:sp>
        </p:grpSp>
        <p:grpSp>
          <p:nvGrpSpPr>
            <p:cNvPr id="14" name="グループ化 13"/>
            <p:cNvGrpSpPr/>
            <p:nvPr/>
          </p:nvGrpSpPr>
          <p:grpSpPr>
            <a:xfrm rot="14400000">
              <a:off x="2389650" y="4864327"/>
              <a:ext cx="566431" cy="891197"/>
              <a:chOff x="4420703" y="1541417"/>
              <a:chExt cx="392445" cy="617454"/>
            </a:xfrm>
          </p:grpSpPr>
          <p:grpSp>
            <p:nvGrpSpPr>
              <p:cNvPr id="30" name="グループ化 29"/>
              <p:cNvGrpSpPr/>
              <p:nvPr/>
            </p:nvGrpSpPr>
            <p:grpSpPr>
              <a:xfrm>
                <a:off x="4420703" y="1601911"/>
                <a:ext cx="392445" cy="470933"/>
                <a:chOff x="5049376" y="1916832"/>
                <a:chExt cx="360040" cy="432048"/>
              </a:xfrm>
            </p:grpSpPr>
            <p:sp>
              <p:nvSpPr>
                <p:cNvPr id="32" name="円/楕円 31"/>
                <p:cNvSpPr/>
                <p:nvPr/>
              </p:nvSpPr>
              <p:spPr>
                <a:xfrm>
                  <a:off x="5049376" y="1916832"/>
                  <a:ext cx="360040" cy="36004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  <p:sp>
              <p:nvSpPr>
                <p:cNvPr id="33" name="二等辺三角形 32"/>
                <p:cNvSpPr/>
                <p:nvPr/>
              </p:nvSpPr>
              <p:spPr>
                <a:xfrm rot="10800000">
                  <a:off x="5187631" y="2276872"/>
                  <a:ext cx="83529" cy="72008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400"/>
                </a:p>
              </p:txBody>
            </p:sp>
          </p:grpSp>
          <p:sp>
            <p:nvSpPr>
              <p:cNvPr id="31" name="テキスト ボックス 30"/>
              <p:cNvSpPr txBox="1"/>
              <p:nvPr/>
            </p:nvSpPr>
            <p:spPr>
              <a:xfrm rot="7200000">
                <a:off x="4316589" y="1753144"/>
                <a:ext cx="617454" cy="1940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400" dirty="0" smtClean="0"/>
                  <a:t>大学生</a:t>
                </a:r>
                <a:endParaRPr kumimoji="1" lang="ja-JP" altLang="en-US" sz="1400" dirty="0"/>
              </a:p>
            </p:txBody>
          </p:sp>
        </p:grpSp>
        <p:sp>
          <p:nvSpPr>
            <p:cNvPr id="15" name="正方形/長方形 14"/>
            <p:cNvSpPr/>
            <p:nvPr/>
          </p:nvSpPr>
          <p:spPr>
            <a:xfrm rot="16200000">
              <a:off x="3231643" y="3108732"/>
              <a:ext cx="783779" cy="4165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400" dirty="0" smtClean="0">
                  <a:solidFill>
                    <a:schemeClr val="tx1"/>
                  </a:solidFill>
                </a:rPr>
                <a:t>計測器</a:t>
              </a:r>
              <a:endParaRPr kumimoji="1" lang="ja-JP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2100268" y="2827138"/>
              <a:ext cx="577806" cy="280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dirty="0" smtClean="0"/>
                <a:t>記録</a:t>
              </a:r>
              <a:r>
                <a:rPr kumimoji="1" lang="en-US" altLang="ja-JP" sz="1400" dirty="0" smtClean="0"/>
                <a:t>1</a:t>
              </a:r>
              <a:endParaRPr kumimoji="1" lang="ja-JP" altLang="en-US" sz="1400" dirty="0"/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2109469" y="3524114"/>
              <a:ext cx="577806" cy="280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1400" dirty="0" smtClean="0"/>
                <a:t>記録</a:t>
              </a:r>
              <a:r>
                <a:rPr kumimoji="1" lang="en-US" altLang="ja-JP" sz="1400" dirty="0" smtClean="0"/>
                <a:t>2</a:t>
              </a:r>
              <a:endParaRPr kumimoji="1" lang="ja-JP" altLang="en-US" sz="1400" dirty="0"/>
            </a:p>
          </p:txBody>
        </p:sp>
        <p:sp>
          <p:nvSpPr>
            <p:cNvPr id="19" name="正方形/長方形 18"/>
            <p:cNvSpPr/>
            <p:nvPr/>
          </p:nvSpPr>
          <p:spPr>
            <a:xfrm rot="16200000">
              <a:off x="4153511" y="2564948"/>
              <a:ext cx="1120980" cy="14401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 smtClean="0">
                  <a:solidFill>
                    <a:schemeClr val="tx1"/>
                  </a:solidFill>
                </a:rPr>
                <a:t>すごろく</a:t>
              </a:r>
              <a:endParaRPr kumimoji="1" lang="en-US" altLang="ja-JP" sz="16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ja-JP" altLang="en-US" sz="1600" dirty="0">
                  <a:solidFill>
                    <a:schemeClr val="tx1"/>
                  </a:solidFill>
                </a:rPr>
                <a:t>用紙</a:t>
              </a:r>
              <a:endParaRPr kumimoji="1" lang="ja-JP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3973034" y="4841996"/>
              <a:ext cx="658017" cy="476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400" dirty="0" smtClean="0"/>
                <a:t>参加者</a:t>
              </a:r>
              <a:endParaRPr kumimoji="1" lang="en-US" altLang="ja-JP" sz="1400" dirty="0" smtClean="0"/>
            </a:p>
            <a:p>
              <a:pPr algn="ctr"/>
              <a:r>
                <a:rPr kumimoji="1" lang="en-US" altLang="ja-JP" sz="1400" dirty="0" smtClean="0"/>
                <a:t>1</a:t>
              </a:r>
              <a:endParaRPr kumimoji="1" lang="ja-JP" altLang="en-US" sz="1400" dirty="0"/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4836117" y="4853844"/>
              <a:ext cx="658017" cy="476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400" dirty="0" smtClean="0">
                  <a:solidFill>
                    <a:srgbClr val="FF0000"/>
                  </a:solidFill>
                </a:rPr>
                <a:t>参加者</a:t>
              </a:r>
              <a:endParaRPr kumimoji="1" lang="en-US" altLang="ja-JP" sz="1400" dirty="0" smtClean="0">
                <a:solidFill>
                  <a:srgbClr val="FF0000"/>
                </a:solidFill>
              </a:endParaRPr>
            </a:p>
            <a:p>
              <a:pPr algn="ctr"/>
              <a:r>
                <a:rPr kumimoji="1" lang="en-US" altLang="ja-JP" sz="1400" dirty="0" smtClean="0">
                  <a:solidFill>
                    <a:srgbClr val="FF0000"/>
                  </a:solidFill>
                </a:rPr>
                <a:t>2</a:t>
              </a:r>
              <a:endParaRPr kumimoji="1" lang="ja-JP" alt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3958828" y="1357247"/>
              <a:ext cx="658017" cy="476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400" dirty="0" smtClean="0">
                  <a:solidFill>
                    <a:srgbClr val="0070C0"/>
                  </a:solidFill>
                </a:rPr>
                <a:t>参加者</a:t>
              </a:r>
              <a:endParaRPr kumimoji="1" lang="en-US" altLang="ja-JP" sz="1400" dirty="0" smtClean="0">
                <a:solidFill>
                  <a:srgbClr val="0070C0"/>
                </a:solidFill>
              </a:endParaRPr>
            </a:p>
            <a:p>
              <a:pPr algn="ctr"/>
              <a:r>
                <a:rPr kumimoji="1" lang="en-US" altLang="ja-JP" sz="1400" dirty="0" smtClean="0">
                  <a:solidFill>
                    <a:srgbClr val="0070C0"/>
                  </a:solidFill>
                </a:rPr>
                <a:t>3</a:t>
              </a:r>
              <a:endParaRPr kumimoji="1" lang="ja-JP" altLang="en-US" sz="1400" dirty="0">
                <a:solidFill>
                  <a:srgbClr val="0070C0"/>
                </a:solidFill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4821911" y="1369095"/>
              <a:ext cx="658017" cy="476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400" dirty="0" smtClean="0">
                  <a:solidFill>
                    <a:srgbClr val="00B050"/>
                  </a:solidFill>
                </a:rPr>
                <a:t>参加者</a:t>
              </a:r>
              <a:endParaRPr kumimoji="1" lang="en-US" altLang="ja-JP" sz="1400" dirty="0" smtClean="0">
                <a:solidFill>
                  <a:srgbClr val="00B050"/>
                </a:solidFill>
              </a:endParaRPr>
            </a:p>
            <a:p>
              <a:pPr algn="ctr"/>
              <a:r>
                <a:rPr kumimoji="1" lang="en-US" altLang="ja-JP" sz="1400" dirty="0" smtClean="0">
                  <a:solidFill>
                    <a:srgbClr val="00B050"/>
                  </a:solidFill>
                </a:rPr>
                <a:t>4</a:t>
              </a:r>
              <a:endParaRPr kumimoji="1" lang="ja-JP" altLang="en-US" sz="1400" dirty="0">
                <a:solidFill>
                  <a:srgbClr val="00B050"/>
                </a:solidFill>
              </a:endParaRPr>
            </a:p>
          </p:txBody>
        </p:sp>
        <p:cxnSp>
          <p:nvCxnSpPr>
            <p:cNvPr id="24" name="カギ線コネクタ 23"/>
            <p:cNvCxnSpPr>
              <a:stCxn id="38" idx="5"/>
              <a:endCxn id="15" idx="1"/>
            </p:cNvCxnSpPr>
            <p:nvPr/>
          </p:nvCxnSpPr>
          <p:spPr>
            <a:xfrm rot="16200000" flipV="1">
              <a:off x="3268313" y="4064102"/>
              <a:ext cx="1163782" cy="453341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カギ線コネクタ 24"/>
            <p:cNvCxnSpPr>
              <a:stCxn id="36" idx="5"/>
              <a:endCxn id="15" idx="1"/>
            </p:cNvCxnSpPr>
            <p:nvPr/>
          </p:nvCxnSpPr>
          <p:spPr>
            <a:xfrm rot="16200000" flipV="1">
              <a:off x="3702577" y="3629838"/>
              <a:ext cx="1163782" cy="1321869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カギ線コネクタ 25"/>
            <p:cNvCxnSpPr>
              <a:stCxn id="46" idx="3"/>
              <a:endCxn id="15" idx="3"/>
            </p:cNvCxnSpPr>
            <p:nvPr/>
          </p:nvCxnSpPr>
          <p:spPr>
            <a:xfrm rot="5400000">
              <a:off x="3260987" y="2138848"/>
              <a:ext cx="1148799" cy="423708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カギ線コネクタ 26"/>
            <p:cNvCxnSpPr>
              <a:stCxn id="48" idx="3"/>
              <a:endCxn id="15" idx="3"/>
            </p:cNvCxnSpPr>
            <p:nvPr/>
          </p:nvCxnSpPr>
          <p:spPr>
            <a:xfrm rot="5400000">
              <a:off x="3695252" y="1704584"/>
              <a:ext cx="1148799" cy="1292236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6903021" y="3625407"/>
              <a:ext cx="580722" cy="476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400" dirty="0" smtClean="0"/>
                <a:t>ギャ</a:t>
              </a:r>
              <a:endParaRPr kumimoji="1" lang="en-US" altLang="ja-JP" sz="1400" dirty="0" smtClean="0"/>
            </a:p>
            <a:p>
              <a:pPr algn="ctr"/>
              <a:r>
                <a:rPr lang="ja-JP" altLang="en-US" sz="1400" dirty="0"/>
                <a:t>ラリー</a:t>
              </a:r>
              <a:endParaRPr kumimoji="1" lang="ja-JP" altLang="en-US" sz="1400" dirty="0"/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6889644" y="2427768"/>
              <a:ext cx="580722" cy="4760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1400" dirty="0" smtClean="0"/>
                <a:t>ギャ</a:t>
              </a:r>
              <a:endParaRPr kumimoji="1" lang="en-US" altLang="ja-JP" sz="1400" dirty="0" smtClean="0"/>
            </a:p>
            <a:p>
              <a:pPr algn="ctr"/>
              <a:r>
                <a:rPr lang="ja-JP" altLang="en-US" sz="1400" dirty="0"/>
                <a:t>ラリー</a:t>
              </a:r>
              <a:endParaRPr kumimoji="1" lang="ja-JP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967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23528" y="224934"/>
            <a:ext cx="26709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タイムスケジュール</a:t>
            </a:r>
            <a:endParaRPr kumimoji="1" lang="ja-JP" altLang="en-US" sz="2400" dirty="0"/>
          </a:p>
        </p:txBody>
      </p:sp>
      <p:sp>
        <p:nvSpPr>
          <p:cNvPr id="3" name="正方形/長方形 2"/>
          <p:cNvSpPr/>
          <p:nvPr/>
        </p:nvSpPr>
        <p:spPr>
          <a:xfrm>
            <a:off x="952954" y="2699628"/>
            <a:ext cx="148539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100" dirty="0" smtClean="0">
                <a:solidFill>
                  <a:schemeClr val="tx1"/>
                </a:solidFill>
              </a:rPr>
              <a:t>インストラクション</a:t>
            </a:r>
            <a:endParaRPr kumimoji="1" lang="en-US" altLang="ja-JP" sz="11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ja-JP" sz="1100" dirty="0" smtClean="0">
                <a:solidFill>
                  <a:schemeClr val="tx1"/>
                </a:solidFill>
              </a:rPr>
              <a:t>10</a:t>
            </a:r>
            <a:r>
              <a:rPr lang="ja-JP" altLang="en-US" sz="1100" dirty="0" smtClean="0">
                <a:solidFill>
                  <a:schemeClr val="tx1"/>
                </a:solidFill>
              </a:rPr>
              <a:t>分）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30344" y="957773"/>
            <a:ext cx="29306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/>
              <a:t>☆インストラクション</a:t>
            </a:r>
            <a:endParaRPr kumimoji="1" lang="en-US" altLang="ja-JP" sz="1200" dirty="0" smtClean="0"/>
          </a:p>
          <a:p>
            <a:r>
              <a:rPr lang="ja-JP" altLang="en-US" sz="1200" dirty="0" smtClean="0"/>
              <a:t>・ストレスと皮膚温の関係性について（</a:t>
            </a:r>
            <a:r>
              <a:rPr lang="en-US" altLang="ja-JP" sz="1200" dirty="0" smtClean="0"/>
              <a:t>5</a:t>
            </a:r>
            <a:r>
              <a:rPr lang="ja-JP" altLang="en-US" sz="1200" dirty="0" smtClean="0"/>
              <a:t>分）</a:t>
            </a:r>
            <a:endParaRPr lang="en-US" altLang="ja-JP" sz="1200" dirty="0" smtClean="0"/>
          </a:p>
          <a:p>
            <a:r>
              <a:rPr kumimoji="1" lang="ja-JP" altLang="en-US" sz="1200" dirty="0" smtClean="0"/>
              <a:t>・実験の進め方について</a:t>
            </a:r>
            <a:r>
              <a:rPr lang="ja-JP" altLang="en-US" sz="1200" dirty="0" smtClean="0"/>
              <a:t>（</a:t>
            </a:r>
            <a:r>
              <a:rPr lang="en-US" altLang="ja-JP" sz="1200" dirty="0" smtClean="0"/>
              <a:t>5</a:t>
            </a:r>
            <a:r>
              <a:rPr lang="ja-JP" altLang="en-US" sz="1200" dirty="0" smtClean="0"/>
              <a:t>分）</a:t>
            </a:r>
            <a:endParaRPr lang="en-US" altLang="ja-JP" sz="1200" dirty="0" smtClean="0"/>
          </a:p>
          <a:p>
            <a:endParaRPr kumimoji="1" lang="en-US" altLang="ja-JP" sz="1200" dirty="0"/>
          </a:p>
          <a:p>
            <a:r>
              <a:rPr lang="ja-JP" altLang="en-US" sz="1200" dirty="0" smtClean="0"/>
              <a:t>☆実験体験</a:t>
            </a:r>
            <a:endParaRPr lang="en-US" altLang="ja-JP" sz="1200" dirty="0" smtClean="0"/>
          </a:p>
          <a:p>
            <a:r>
              <a:rPr kumimoji="1" lang="ja-JP" altLang="en-US" sz="1200" dirty="0"/>
              <a:t>・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2654369" y="269962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センサ装着等の準備</a:t>
            </a:r>
            <a:endParaRPr lang="en-US" altLang="ja-JP" sz="11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ja-JP" sz="1100" dirty="0" smtClean="0">
                <a:solidFill>
                  <a:schemeClr val="tx1"/>
                </a:solidFill>
              </a:rPr>
              <a:t>10</a:t>
            </a:r>
            <a:r>
              <a:rPr lang="ja-JP" altLang="en-US" sz="1100" dirty="0" smtClean="0">
                <a:solidFill>
                  <a:schemeClr val="tx1"/>
                </a:solidFill>
              </a:rPr>
              <a:t>分）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4229256" y="269962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すごろく実施</a:t>
            </a:r>
            <a:endParaRPr lang="en-US" altLang="ja-JP" sz="11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ja-JP" sz="1100" dirty="0" smtClean="0">
                <a:solidFill>
                  <a:schemeClr val="tx1"/>
                </a:solidFill>
              </a:rPr>
              <a:t>10</a:t>
            </a:r>
            <a:r>
              <a:rPr lang="ja-JP" altLang="en-US" sz="1100" dirty="0" smtClean="0">
                <a:solidFill>
                  <a:schemeClr val="tx1"/>
                </a:solidFill>
              </a:rPr>
              <a:t>分）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5796136" y="269962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グラフ化</a:t>
            </a:r>
            <a:endParaRPr lang="en-US" altLang="ja-JP" sz="11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ja-JP" sz="1100" dirty="0" smtClean="0">
                <a:solidFill>
                  <a:schemeClr val="tx1"/>
                </a:solidFill>
              </a:rPr>
              <a:t>10</a:t>
            </a:r>
            <a:r>
              <a:rPr lang="ja-JP" altLang="en-US" sz="1100" dirty="0" smtClean="0">
                <a:solidFill>
                  <a:schemeClr val="tx1"/>
                </a:solidFill>
              </a:rPr>
              <a:t>分）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2222321" y="521990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センサ装着等の準備</a:t>
            </a:r>
            <a:endParaRPr lang="en-US" altLang="ja-JP" sz="11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ja-JP" sz="1100" dirty="0" smtClean="0">
                <a:solidFill>
                  <a:schemeClr val="tx1"/>
                </a:solidFill>
              </a:rPr>
              <a:t>10</a:t>
            </a:r>
            <a:r>
              <a:rPr lang="ja-JP" altLang="en-US" sz="1100" dirty="0" smtClean="0">
                <a:solidFill>
                  <a:schemeClr val="tx1"/>
                </a:solidFill>
              </a:rPr>
              <a:t>分）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797208" y="521990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すごろく実施</a:t>
            </a:r>
            <a:endParaRPr lang="en-US" altLang="ja-JP" sz="11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ja-JP" sz="1100" dirty="0" smtClean="0">
                <a:solidFill>
                  <a:schemeClr val="tx1"/>
                </a:solidFill>
              </a:rPr>
              <a:t>10</a:t>
            </a:r>
            <a:r>
              <a:rPr lang="ja-JP" altLang="en-US" sz="1100" dirty="0" smtClean="0">
                <a:solidFill>
                  <a:schemeClr val="tx1"/>
                </a:solidFill>
              </a:rPr>
              <a:t>分）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5364088" y="5219908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グラフ化</a:t>
            </a:r>
            <a:endParaRPr lang="en-US" altLang="ja-JP" sz="11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ja-JP" sz="1100" dirty="0" smtClean="0">
                <a:solidFill>
                  <a:schemeClr val="tx1"/>
                </a:solidFill>
              </a:rPr>
              <a:t>10</a:t>
            </a:r>
            <a:r>
              <a:rPr lang="ja-JP" altLang="en-US" sz="1100" dirty="0" smtClean="0">
                <a:solidFill>
                  <a:schemeClr val="tx1"/>
                </a:solidFill>
              </a:rPr>
              <a:t>分）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3779912" y="3923764"/>
            <a:ext cx="11485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休憩</a:t>
            </a:r>
            <a:endParaRPr lang="en-US" altLang="ja-JP" sz="11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ja-JP" sz="1100" dirty="0" smtClean="0">
                <a:solidFill>
                  <a:schemeClr val="tx1"/>
                </a:solidFill>
              </a:rPr>
              <a:t>(10</a:t>
            </a:r>
            <a:r>
              <a:rPr lang="ja-JP" altLang="en-US" sz="1100" dirty="0" smtClean="0">
                <a:solidFill>
                  <a:schemeClr val="tx1"/>
                </a:solidFill>
              </a:rPr>
              <a:t>分</a:t>
            </a:r>
            <a:r>
              <a:rPr lang="en-US" altLang="ja-JP" sz="1100" dirty="0" smtClean="0">
                <a:solidFill>
                  <a:schemeClr val="tx1"/>
                </a:solidFill>
              </a:rPr>
              <a:t>)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cxnSp>
        <p:nvCxnSpPr>
          <p:cNvPr id="20" name="カギ線コネクタ 19"/>
          <p:cNvCxnSpPr>
            <a:stCxn id="15" idx="3"/>
            <a:endCxn id="19" idx="1"/>
          </p:cNvCxnSpPr>
          <p:nvPr/>
        </p:nvCxnSpPr>
        <p:spPr>
          <a:xfrm flipH="1">
            <a:off x="3779912" y="2987660"/>
            <a:ext cx="3528392" cy="1224136"/>
          </a:xfrm>
          <a:prstGeom prst="bentConnector5">
            <a:avLst>
              <a:gd name="adj1" fmla="val -6479"/>
              <a:gd name="adj2" fmla="val 50000"/>
              <a:gd name="adj3" fmla="val 10647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カギ線コネクタ 21"/>
          <p:cNvCxnSpPr>
            <a:stCxn id="19" idx="3"/>
            <a:endCxn id="16" idx="1"/>
          </p:cNvCxnSpPr>
          <p:nvPr/>
        </p:nvCxnSpPr>
        <p:spPr>
          <a:xfrm flipH="1">
            <a:off x="2222321" y="4211796"/>
            <a:ext cx="2706119" cy="1296144"/>
          </a:xfrm>
          <a:prstGeom prst="bentConnector5">
            <a:avLst>
              <a:gd name="adj1" fmla="val -8448"/>
              <a:gd name="adj2" fmla="val 50000"/>
              <a:gd name="adj3" fmla="val 10844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7092280" y="5219908"/>
            <a:ext cx="1485391" cy="5760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まとめ</a:t>
            </a:r>
            <a:endParaRPr lang="en-US" altLang="ja-JP" sz="1100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1100" dirty="0" smtClean="0">
                <a:solidFill>
                  <a:schemeClr val="tx1"/>
                </a:solidFill>
              </a:rPr>
              <a:t>（</a:t>
            </a:r>
            <a:r>
              <a:rPr lang="en-US" altLang="ja-JP" sz="1100" dirty="0" smtClean="0">
                <a:solidFill>
                  <a:schemeClr val="tx1"/>
                </a:solidFill>
              </a:rPr>
              <a:t>10</a:t>
            </a:r>
            <a:r>
              <a:rPr lang="ja-JP" altLang="en-US" sz="1100" dirty="0" smtClean="0">
                <a:solidFill>
                  <a:schemeClr val="tx1"/>
                </a:solidFill>
              </a:rPr>
              <a:t>分）</a:t>
            </a:r>
            <a:endParaRPr kumimoji="1" lang="ja-JP" altLang="en-US" sz="1100" dirty="0">
              <a:solidFill>
                <a:schemeClr val="tx1"/>
              </a:solidFill>
            </a:endParaRPr>
          </a:p>
        </p:txBody>
      </p:sp>
      <p:cxnSp>
        <p:nvCxnSpPr>
          <p:cNvPr id="27" name="カギ線コネクタ 26"/>
          <p:cNvCxnSpPr>
            <a:stCxn id="3" idx="3"/>
            <a:endCxn id="11" idx="1"/>
          </p:cNvCxnSpPr>
          <p:nvPr/>
        </p:nvCxnSpPr>
        <p:spPr>
          <a:xfrm>
            <a:off x="2438345" y="2987660"/>
            <a:ext cx="216024" cy="127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カギ線コネクタ 28"/>
          <p:cNvCxnSpPr>
            <a:stCxn id="18" idx="3"/>
            <a:endCxn id="23" idx="1"/>
          </p:cNvCxnSpPr>
          <p:nvPr/>
        </p:nvCxnSpPr>
        <p:spPr>
          <a:xfrm>
            <a:off x="6876256" y="5507940"/>
            <a:ext cx="216024" cy="1270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右中かっこ 29"/>
          <p:cNvSpPr/>
          <p:nvPr/>
        </p:nvSpPr>
        <p:spPr>
          <a:xfrm rot="16200000">
            <a:off x="4858880" y="178196"/>
            <a:ext cx="216024" cy="453880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943384" y="1979548"/>
            <a:ext cx="2037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前半</a:t>
            </a:r>
            <a:r>
              <a:rPr kumimoji="1" lang="en-US" altLang="ja-JP" dirty="0" smtClean="0"/>
              <a:t>32</a:t>
            </a:r>
            <a:r>
              <a:rPr kumimoji="1" lang="ja-JP" altLang="en-US" dirty="0" smtClean="0"/>
              <a:t>人（計</a:t>
            </a:r>
            <a:r>
              <a:rPr kumimoji="1" lang="en-US" altLang="ja-JP" dirty="0" smtClean="0"/>
              <a:t>30</a:t>
            </a:r>
            <a:r>
              <a:rPr kumimoji="1" lang="ja-JP" altLang="en-US" dirty="0" smtClean="0"/>
              <a:t>分）</a:t>
            </a:r>
            <a:endParaRPr kumimoji="1" lang="ja-JP" altLang="en-US" dirty="0"/>
          </a:p>
        </p:txBody>
      </p:sp>
      <p:sp>
        <p:nvSpPr>
          <p:cNvPr id="32" name="右中かっこ 31"/>
          <p:cNvSpPr/>
          <p:nvPr/>
        </p:nvSpPr>
        <p:spPr>
          <a:xfrm rot="5400000">
            <a:off x="4445279" y="3778597"/>
            <a:ext cx="216024" cy="453880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3657656" y="6156012"/>
            <a:ext cx="2037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後半</a:t>
            </a:r>
            <a:r>
              <a:rPr kumimoji="1" lang="en-US" altLang="ja-JP" dirty="0" smtClean="0"/>
              <a:t>32</a:t>
            </a:r>
            <a:r>
              <a:rPr kumimoji="1" lang="ja-JP" altLang="en-US" dirty="0" smtClean="0"/>
              <a:t>人（計</a:t>
            </a:r>
            <a:r>
              <a:rPr kumimoji="1" lang="en-US" altLang="ja-JP" dirty="0" smtClean="0"/>
              <a:t>30</a:t>
            </a:r>
            <a:r>
              <a:rPr kumimoji="1" lang="ja-JP" altLang="en-US" dirty="0" smtClean="0"/>
              <a:t>分）</a:t>
            </a:r>
            <a:endParaRPr kumimoji="1" lang="ja-JP" altLang="en-US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7480168" y="6146140"/>
            <a:ext cx="12682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計</a:t>
            </a:r>
            <a:r>
              <a:rPr kumimoji="1" lang="en-US" altLang="ja-JP" sz="2800" dirty="0" smtClean="0"/>
              <a:t>90</a:t>
            </a:r>
            <a:r>
              <a:rPr kumimoji="1" lang="ja-JP" altLang="en-US" sz="2800" dirty="0" smtClean="0"/>
              <a:t>分</a:t>
            </a:r>
            <a:endParaRPr kumimoji="1" lang="ja-JP" altLang="en-US" sz="2800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5873959" y="3789040"/>
            <a:ext cx="28745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/>
              <a:t>※</a:t>
            </a:r>
            <a:r>
              <a:rPr kumimoji="1" lang="ja-JP" altLang="en-US" sz="1100" dirty="0" smtClean="0"/>
              <a:t>質問紙回答はグラフ化中の待ち時間に行う</a:t>
            </a:r>
            <a:endParaRPr kumimoji="1"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01743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23528" y="224934"/>
            <a:ext cx="1483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用意するもの</a:t>
            </a:r>
            <a:endParaRPr kumimoji="1" lang="ja-JP" altLang="en-US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67544" y="908720"/>
            <a:ext cx="222368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ja-JP" sz="1200" dirty="0" smtClean="0"/>
          </a:p>
          <a:p>
            <a:endParaRPr lang="en-US" altLang="ja-JP" sz="1200" dirty="0" smtClean="0"/>
          </a:p>
          <a:p>
            <a:r>
              <a:rPr lang="ja-JP" altLang="en-US" sz="1200" dirty="0" smtClean="0"/>
              <a:t>☆記録用紙等</a:t>
            </a:r>
            <a:endParaRPr lang="en-US" altLang="ja-JP" sz="1200" dirty="0" smtClean="0"/>
          </a:p>
          <a:p>
            <a:r>
              <a:rPr lang="ja-JP" altLang="en-US" sz="1200" dirty="0" smtClean="0"/>
              <a:t>・皮膚温記録用紙</a:t>
            </a:r>
            <a:r>
              <a:rPr lang="en-US" altLang="ja-JP" sz="1200" dirty="0" smtClean="0"/>
              <a:t>5</a:t>
            </a:r>
            <a:r>
              <a:rPr lang="ja-JP" altLang="en-US" sz="1200" dirty="0" smtClean="0"/>
              <a:t>枚</a:t>
            </a:r>
            <a:endParaRPr lang="en-US" altLang="ja-JP" sz="1200" dirty="0" smtClean="0"/>
          </a:p>
          <a:p>
            <a:r>
              <a:rPr lang="ja-JP" altLang="en-US" sz="1200" dirty="0" smtClean="0"/>
              <a:t>・皮膚温グラフ化用紙</a:t>
            </a:r>
            <a:r>
              <a:rPr lang="en-US" altLang="ja-JP" sz="1200" dirty="0" smtClean="0"/>
              <a:t>5</a:t>
            </a:r>
            <a:r>
              <a:rPr lang="ja-JP" altLang="en-US" sz="1200" dirty="0" smtClean="0"/>
              <a:t>枚</a:t>
            </a:r>
            <a:endParaRPr lang="en-US" altLang="ja-JP" sz="1200" dirty="0" smtClean="0"/>
          </a:p>
          <a:p>
            <a:r>
              <a:rPr lang="ja-JP" altLang="en-US" sz="1200" dirty="0" smtClean="0">
                <a:solidFill>
                  <a:srgbClr val="FF0000"/>
                </a:solidFill>
              </a:rPr>
              <a:t>・</a:t>
            </a:r>
            <a:r>
              <a:rPr lang="ja-JP" altLang="en-US" sz="1200" dirty="0">
                <a:solidFill>
                  <a:srgbClr val="FF0000"/>
                </a:solidFill>
              </a:rPr>
              <a:t>色</a:t>
            </a:r>
            <a:r>
              <a:rPr lang="ja-JP" altLang="en-US" sz="1200" dirty="0" smtClean="0">
                <a:solidFill>
                  <a:srgbClr val="FF0000"/>
                </a:solidFill>
              </a:rPr>
              <a:t>鉛筆（黒・赤・緑・青）</a:t>
            </a:r>
            <a:r>
              <a:rPr lang="en-US" altLang="ja-JP" sz="1200" dirty="0" smtClean="0">
                <a:solidFill>
                  <a:srgbClr val="FF0000"/>
                </a:solidFill>
              </a:rPr>
              <a:t>x5</a:t>
            </a:r>
            <a:r>
              <a:rPr lang="ja-JP" altLang="en-US" sz="1200" dirty="0" smtClean="0">
                <a:solidFill>
                  <a:srgbClr val="FF0000"/>
                </a:solidFill>
              </a:rPr>
              <a:t>セット</a:t>
            </a:r>
            <a:endParaRPr lang="en-US" altLang="ja-JP" sz="1200" dirty="0" smtClean="0">
              <a:solidFill>
                <a:srgbClr val="FF0000"/>
              </a:solidFill>
            </a:endParaRPr>
          </a:p>
          <a:p>
            <a:r>
              <a:rPr lang="ja-JP" altLang="en-US" sz="1200" dirty="0" smtClean="0">
                <a:solidFill>
                  <a:srgbClr val="FF0000"/>
                </a:solidFill>
              </a:rPr>
              <a:t>・鉛筆</a:t>
            </a:r>
            <a:r>
              <a:rPr lang="en-US" altLang="ja-JP" sz="1200" dirty="0" smtClean="0">
                <a:solidFill>
                  <a:srgbClr val="FF0000"/>
                </a:solidFill>
              </a:rPr>
              <a:t>10</a:t>
            </a:r>
            <a:r>
              <a:rPr lang="ja-JP" altLang="en-US" sz="1200" dirty="0" smtClean="0">
                <a:solidFill>
                  <a:srgbClr val="FF0000"/>
                </a:solidFill>
              </a:rPr>
              <a:t>本</a:t>
            </a:r>
            <a:endParaRPr lang="en-US" altLang="ja-JP" sz="1200" dirty="0" smtClean="0">
              <a:solidFill>
                <a:srgbClr val="FF0000"/>
              </a:solidFill>
            </a:endParaRPr>
          </a:p>
          <a:p>
            <a:r>
              <a:rPr lang="ja-JP" altLang="en-US" sz="1200" dirty="0" smtClean="0">
                <a:solidFill>
                  <a:srgbClr val="FF0000"/>
                </a:solidFill>
              </a:rPr>
              <a:t>・鉛筆削り</a:t>
            </a:r>
            <a:endParaRPr lang="en-US" altLang="ja-JP" sz="1200" dirty="0">
              <a:solidFill>
                <a:srgbClr val="FF0000"/>
              </a:solidFill>
            </a:endParaRPr>
          </a:p>
          <a:p>
            <a:endParaRPr lang="en-US" altLang="ja-JP" sz="1200" dirty="0" smtClean="0"/>
          </a:p>
          <a:p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301743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323528" y="224934"/>
            <a:ext cx="13917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/>
              <a:t>その他案</a:t>
            </a:r>
            <a:endParaRPr kumimoji="1" lang="ja-JP" altLang="en-US" sz="24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67544" y="908720"/>
            <a:ext cx="3910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/>
              <a:t>・スムースな運行のため、冒頭でカラーバッジを配布する。</a:t>
            </a:r>
            <a:endParaRPr lang="en-US" altLang="ja-JP" sz="1200" dirty="0" smtClean="0"/>
          </a:p>
          <a:p>
            <a:r>
              <a:rPr lang="ja-JP" altLang="en-US" sz="1200" dirty="0" smtClean="0"/>
              <a:t>・盛り上がるようになるべく仲良しグループでまとめる</a:t>
            </a:r>
            <a:endParaRPr lang="en-US" altLang="ja-JP" sz="1200" dirty="0" smtClean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23528" y="3188295"/>
            <a:ext cx="1699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 smtClean="0"/>
              <a:t>その他問題</a:t>
            </a:r>
            <a:endParaRPr kumimoji="1" lang="ja-JP" altLang="en-US" sz="24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67544" y="3872081"/>
            <a:ext cx="624722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/>
              <a:t>・質問紙、内省報告</a:t>
            </a:r>
            <a:r>
              <a:rPr lang="ja-JP" altLang="en-US" sz="1200" dirty="0" err="1" smtClean="0"/>
              <a:t>ど</a:t>
            </a:r>
            <a:r>
              <a:rPr lang="ja-JP" altLang="en-US" sz="1200" dirty="0" smtClean="0"/>
              <a:t>ー</a:t>
            </a:r>
            <a:r>
              <a:rPr lang="ja-JP" altLang="en-US" sz="1200" dirty="0" err="1" smtClean="0"/>
              <a:t>すんの</a:t>
            </a:r>
            <a:r>
              <a:rPr lang="ja-JP" altLang="en-US" sz="1200" dirty="0" smtClean="0"/>
              <a:t>？</a:t>
            </a:r>
            <a:endParaRPr lang="en-US" altLang="ja-JP" sz="1200" dirty="0" smtClean="0"/>
          </a:p>
          <a:p>
            <a:endParaRPr lang="en-US" altLang="ja-JP" sz="1200" dirty="0" smtClean="0"/>
          </a:p>
          <a:p>
            <a:r>
              <a:rPr lang="ja-JP" altLang="en-US" sz="1200" dirty="0" smtClean="0"/>
              <a:t>・年齢・性別</a:t>
            </a:r>
            <a:endParaRPr lang="en-US" altLang="ja-JP" sz="1200" dirty="0" smtClean="0"/>
          </a:p>
          <a:p>
            <a:r>
              <a:rPr lang="ja-JP" altLang="en-US" sz="1200" dirty="0" smtClean="0"/>
              <a:t>・何位でしたか？</a:t>
            </a:r>
            <a:r>
              <a:rPr lang="en-US" altLang="ja-JP" sz="1200" dirty="0" smtClean="0"/>
              <a:t>1-4</a:t>
            </a:r>
          </a:p>
          <a:p>
            <a:r>
              <a:rPr lang="ja-JP" altLang="en-US" sz="1200" dirty="0" smtClean="0"/>
              <a:t>・（すごろく中）楽しかった？</a:t>
            </a:r>
            <a:r>
              <a:rPr lang="en-US" altLang="ja-JP" sz="1200" dirty="0" smtClean="0"/>
              <a:t>0-5</a:t>
            </a:r>
          </a:p>
          <a:p>
            <a:r>
              <a:rPr lang="ja-JP" altLang="en-US" sz="1200" dirty="0" smtClean="0"/>
              <a:t>・ （すごろく中）緊張した？</a:t>
            </a:r>
            <a:r>
              <a:rPr lang="en-US" altLang="ja-JP" sz="1200" dirty="0" smtClean="0"/>
              <a:t>0-5</a:t>
            </a:r>
          </a:p>
          <a:p>
            <a:r>
              <a:rPr lang="ja-JP" altLang="en-US" sz="1200" dirty="0" smtClean="0"/>
              <a:t>・グループの中に仲の良い友達はいましたか？（いない・少しいた・まぁまぁいた・いっぱいいた）</a:t>
            </a:r>
            <a:endParaRPr lang="en-US" altLang="ja-JP" sz="1200" dirty="0" smtClean="0"/>
          </a:p>
          <a:p>
            <a:endParaRPr lang="en-US" altLang="ja-JP" sz="1200" dirty="0" smtClean="0"/>
          </a:p>
          <a:p>
            <a:r>
              <a:rPr lang="ja-JP" altLang="en-US" sz="1200" dirty="0" smtClean="0"/>
              <a:t>・心と皮膚温の関係は理解できましたか？</a:t>
            </a:r>
            <a:r>
              <a:rPr lang="en-US" altLang="ja-JP" sz="1200" dirty="0" smtClean="0"/>
              <a:t>0-5</a:t>
            </a:r>
          </a:p>
          <a:p>
            <a:r>
              <a:rPr lang="ja-JP" altLang="en-US" sz="1200" dirty="0" smtClean="0"/>
              <a:t>・今日の授業はおもしろかったですか？</a:t>
            </a:r>
            <a:r>
              <a:rPr lang="en-US" altLang="ja-JP" sz="1200" dirty="0" smtClean="0"/>
              <a:t>0-5</a:t>
            </a:r>
          </a:p>
          <a:p>
            <a:r>
              <a:rPr lang="ja-JP" altLang="en-US" sz="1200" dirty="0" smtClean="0"/>
              <a:t>・他の生理指標を測ってみたいと思いますか？</a:t>
            </a:r>
            <a:r>
              <a:rPr lang="en-US" altLang="ja-JP" sz="1200" dirty="0" smtClean="0"/>
              <a:t>0-5</a:t>
            </a:r>
          </a:p>
          <a:p>
            <a:r>
              <a:rPr lang="ja-JP" altLang="en-US" sz="1200" dirty="0" smtClean="0"/>
              <a:t>（生理指標が理解できないから説明が必要では？）</a:t>
            </a:r>
            <a:endParaRPr lang="en-US" altLang="ja-JP" sz="1200" dirty="0" smtClean="0"/>
          </a:p>
          <a:p>
            <a:endParaRPr lang="en-US" altLang="ja-JP" sz="1200" dirty="0"/>
          </a:p>
          <a:p>
            <a:r>
              <a:rPr lang="ja-JP" altLang="en-US" sz="1200" smtClean="0"/>
              <a:t>・インフォームド・コンセントが必要</a:t>
            </a:r>
            <a:endParaRPr lang="en-US" altLang="ja-JP" sz="1200" dirty="0" smtClean="0"/>
          </a:p>
        </p:txBody>
      </p:sp>
    </p:spTree>
    <p:extLst>
      <p:ext uri="{BB962C8B-B14F-4D97-AF65-F5344CB8AC3E}">
        <p14:creationId xmlns:p14="http://schemas.microsoft.com/office/powerpoint/2010/main" val="301743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908720"/>
            <a:ext cx="2809875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テキスト ボックス 2"/>
          <p:cNvSpPr txBox="1"/>
          <p:nvPr/>
        </p:nvSpPr>
        <p:spPr>
          <a:xfrm>
            <a:off x="323528" y="22493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分析案</a:t>
            </a:r>
            <a:endParaRPr kumimoji="1" lang="ja-JP" altLang="en-US" sz="24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499992" y="932511"/>
            <a:ext cx="36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1.</a:t>
            </a:r>
            <a:r>
              <a:rPr kumimoji="1" lang="ja-JP" altLang="en-US" sz="1200" dirty="0" smtClean="0"/>
              <a:t>ベース値（すごろく開始時）からすごろく終了時までの皮膚温変化量を、順位ごとに求める。</a:t>
            </a:r>
            <a:endParaRPr kumimoji="1" lang="en-US" altLang="ja-JP" sz="1200" dirty="0" smtClean="0"/>
          </a:p>
          <a:p>
            <a:endParaRPr lang="en-US" altLang="ja-JP" sz="1200" dirty="0"/>
          </a:p>
          <a:p>
            <a:r>
              <a:rPr kumimoji="1" lang="en-US" altLang="ja-JP" sz="1200" dirty="0" smtClean="0"/>
              <a:t>2.</a:t>
            </a:r>
            <a:r>
              <a:rPr kumimoji="1" lang="ja-JP" altLang="en-US" sz="1200" dirty="0" smtClean="0"/>
              <a:t>全てのグループ（全</a:t>
            </a:r>
            <a:r>
              <a:rPr kumimoji="1" lang="en-US" altLang="ja-JP" sz="1200" dirty="0" smtClean="0"/>
              <a:t>16</a:t>
            </a:r>
            <a:r>
              <a:rPr kumimoji="1" lang="ja-JP" altLang="en-US" sz="1200" dirty="0" smtClean="0"/>
              <a:t>グループ）の皮膚温変化量を、順位ごとに平均する。</a:t>
            </a:r>
            <a:endParaRPr kumimoji="1" lang="en-US" altLang="ja-JP" sz="1200" dirty="0" smtClean="0"/>
          </a:p>
          <a:p>
            <a:endParaRPr lang="en-US" altLang="ja-JP" sz="1200" dirty="0"/>
          </a:p>
          <a:p>
            <a:r>
              <a:rPr kumimoji="1" lang="en-US" altLang="ja-JP" sz="1200" dirty="0" smtClean="0"/>
              <a:t>3.</a:t>
            </a:r>
            <a:r>
              <a:rPr kumimoji="1" lang="ja-JP" altLang="en-US" sz="1200" dirty="0" smtClean="0"/>
              <a:t>各順位の皮膚温変化量に、差があるかを</a:t>
            </a:r>
            <a:r>
              <a:rPr kumimoji="1" lang="en-US" altLang="ja-JP" sz="1200" dirty="0" smtClean="0"/>
              <a:t>1</a:t>
            </a:r>
            <a:r>
              <a:rPr kumimoji="1" lang="ja-JP" altLang="en-US" sz="1200" dirty="0" smtClean="0"/>
              <a:t>要因</a:t>
            </a:r>
            <a:r>
              <a:rPr kumimoji="1" lang="en-US" altLang="ja-JP" sz="1200" dirty="0" smtClean="0"/>
              <a:t>4</a:t>
            </a:r>
            <a:r>
              <a:rPr kumimoji="1" lang="ja-JP" altLang="en-US" sz="1200" dirty="0" smtClean="0"/>
              <a:t>水準の分散分析で確かめる。</a:t>
            </a:r>
            <a:endParaRPr kumimoji="1" lang="en-US" altLang="ja-JP" sz="1200" dirty="0" smtClean="0"/>
          </a:p>
          <a:p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01743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478</Words>
  <Application>Microsoft Office PowerPoint</Application>
  <PresentationFormat>画面に合わせる (4:3)</PresentationFormat>
  <Paragraphs>127</Paragraphs>
  <Slides>8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HP-nagano</dc:creator>
  <cp:lastModifiedBy>nagano</cp:lastModifiedBy>
  <cp:revision>43</cp:revision>
  <cp:lastPrinted>2015-08-21T06:34:05Z</cp:lastPrinted>
  <dcterms:created xsi:type="dcterms:W3CDTF">2015-05-15T03:36:59Z</dcterms:created>
  <dcterms:modified xsi:type="dcterms:W3CDTF">2015-08-24T04:28:15Z</dcterms:modified>
</cp:coreProperties>
</file>