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61" r:id="rId2"/>
    <p:sldId id="258" r:id="rId3"/>
    <p:sldId id="256" r:id="rId4"/>
    <p:sldId id="259" r:id="rId5"/>
  </p:sldIdLst>
  <p:sldSz cx="9144000" cy="6858000" type="screen4x3"/>
  <p:notesSz cx="6888163" cy="100187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56" autoAdjust="0"/>
    <p:restoredTop sz="83352" autoAdjust="0"/>
  </p:normalViewPr>
  <p:slideViewPr>
    <p:cSldViewPr snapToGrid="0">
      <p:cViewPr>
        <p:scale>
          <a:sx n="75" d="100"/>
          <a:sy n="75" d="100"/>
        </p:scale>
        <p:origin x="1566" y="-3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3902075" y="0"/>
            <a:ext cx="2984500" cy="501650"/>
          </a:xfrm>
          <a:prstGeom prst="rect">
            <a:avLst/>
          </a:prstGeom>
        </p:spPr>
        <p:txBody>
          <a:bodyPr vert="horz" lIns="91440" tIns="45720" rIns="91440" bIns="45720" rtlCol="0"/>
          <a:lstStyle>
            <a:lvl1pPr algn="r">
              <a:defRPr sz="1200"/>
            </a:lvl1pPr>
          </a:lstStyle>
          <a:p>
            <a:fld id="{12BE612C-61F5-4E38-8D9F-D692F9C24DB3}" type="datetimeFigureOut">
              <a:rPr kumimoji="1" lang="ja-JP" altLang="en-US" smtClean="0"/>
              <a:t>2020/2/14</a:t>
            </a:fld>
            <a:endParaRPr kumimoji="1" lang="ja-JP" altLang="en-US"/>
          </a:p>
        </p:txBody>
      </p:sp>
      <p:sp>
        <p:nvSpPr>
          <p:cNvPr id="4" name="Slide Image Placeholder 3"/>
          <p:cNvSpPr>
            <a:spLocks noGrp="1" noRot="1" noChangeAspect="1"/>
          </p:cNvSpPr>
          <p:nvPr>
            <p:ph type="sldImg" idx="2"/>
          </p:nvPr>
        </p:nvSpPr>
        <p:spPr>
          <a:xfrm>
            <a:off x="1189038" y="1252538"/>
            <a:ext cx="4510087" cy="33813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688975" y="4821238"/>
            <a:ext cx="5510213" cy="3944937"/>
          </a:xfrm>
          <a:prstGeom prst="rect">
            <a:avLst/>
          </a:prstGeom>
        </p:spPr>
        <p:txBody>
          <a:bodyPr vert="horz" lIns="91440" tIns="45720" rIns="91440" bIns="45720" rtlCol="0"/>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6" name="Footer Placeholder 5"/>
          <p:cNvSpPr>
            <a:spLocks noGrp="1"/>
          </p:cNvSpPr>
          <p:nvPr>
            <p:ph type="ftr" sz="quarter" idx="4"/>
          </p:nvPr>
        </p:nvSpPr>
        <p:spPr>
          <a:xfrm>
            <a:off x="0" y="9517063"/>
            <a:ext cx="2984500" cy="501650"/>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3902075" y="9517063"/>
            <a:ext cx="2984500" cy="501650"/>
          </a:xfrm>
          <a:prstGeom prst="rect">
            <a:avLst/>
          </a:prstGeom>
        </p:spPr>
        <p:txBody>
          <a:bodyPr vert="horz" lIns="91440" tIns="45720" rIns="91440" bIns="45720" rtlCol="0" anchor="b"/>
          <a:lstStyle>
            <a:lvl1pPr algn="r">
              <a:defRPr sz="1200"/>
            </a:lvl1pPr>
          </a:lstStyle>
          <a:p>
            <a:fld id="{E7DA9C9C-1B3D-452F-864D-C23D2584D8C3}" type="slidenum">
              <a:rPr kumimoji="1" lang="ja-JP" altLang="en-US" smtClean="0"/>
              <a:t>‹#›</a:t>
            </a:fld>
            <a:endParaRPr kumimoji="1" lang="ja-JP" altLang="en-US"/>
          </a:p>
        </p:txBody>
      </p:sp>
    </p:spTree>
    <p:extLst>
      <p:ext uri="{BB962C8B-B14F-4D97-AF65-F5344CB8AC3E}">
        <p14:creationId xmlns:p14="http://schemas.microsoft.com/office/powerpoint/2010/main" val="240649313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akizukidenshi.com/catalog/faq/goodsfaq.aspx?goods=I-06868"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e-tinkers.com/2019/10/using-a-thermistor-with-arduino-and-unexpected-esp32-adc-non-linearity/"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ja-JP" altLang="en-US" dirty="0"/>
              <a:t>レールスプリッター：</a:t>
            </a:r>
            <a:endParaRPr kumimoji="1" lang="en-US" altLang="ja-JP" dirty="0"/>
          </a:p>
          <a:p>
            <a:r>
              <a:rPr lang="en-US" altLang="ja-JP" dirty="0">
                <a:hlinkClick r:id="rId3"/>
              </a:rPr>
              <a:t>http://akizukidenshi.com/catalog/faq/goodsfaq.aspx?goods=I-06868</a:t>
            </a:r>
            <a:endParaRPr lang="en-US" altLang="ja-JP" dirty="0"/>
          </a:p>
          <a:p>
            <a:endParaRPr kumimoji="1" lang="ja-JP" altLang="en-US" dirty="0"/>
          </a:p>
        </p:txBody>
      </p:sp>
      <p:sp>
        <p:nvSpPr>
          <p:cNvPr id="4" name="Slide Number Placeholder 3"/>
          <p:cNvSpPr>
            <a:spLocks noGrp="1"/>
          </p:cNvSpPr>
          <p:nvPr>
            <p:ph type="sldNum" sz="quarter" idx="5"/>
          </p:nvPr>
        </p:nvSpPr>
        <p:spPr/>
        <p:txBody>
          <a:bodyPr/>
          <a:lstStyle/>
          <a:p>
            <a:fld id="{E7DA9C9C-1B3D-452F-864D-C23D2584D8C3}" type="slidenum">
              <a:rPr kumimoji="1" lang="ja-JP" altLang="en-US" smtClean="0"/>
              <a:t>2</a:t>
            </a:fld>
            <a:endParaRPr kumimoji="1" lang="ja-JP" altLang="en-US"/>
          </a:p>
        </p:txBody>
      </p:sp>
    </p:spTree>
    <p:extLst>
      <p:ext uri="{BB962C8B-B14F-4D97-AF65-F5344CB8AC3E}">
        <p14:creationId xmlns:p14="http://schemas.microsoft.com/office/powerpoint/2010/main" val="4142528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en-US" altLang="ja-JP" dirty="0"/>
          </a:p>
          <a:p>
            <a:pPr marL="0" indent="0">
              <a:buFont typeface="Arial" panose="020B0604020202020204" pitchFamily="34" charset="0"/>
              <a:buNone/>
            </a:pPr>
            <a:r>
              <a:rPr kumimoji="1" lang="ja-JP" altLang="en-US" dirty="0"/>
              <a:t>一部のピンは</a:t>
            </a:r>
            <a:r>
              <a:rPr kumimoji="1" lang="en-US" altLang="ja-JP" dirty="0" err="1"/>
              <a:t>WiFi</a:t>
            </a:r>
            <a:r>
              <a:rPr kumimoji="1" lang="en-US" altLang="ja-JP" dirty="0"/>
              <a:t> Driver</a:t>
            </a:r>
            <a:r>
              <a:rPr kumimoji="1" lang="ja-JP" altLang="en-US" dirty="0"/>
              <a:t>と共有しているため、</a:t>
            </a:r>
            <a:r>
              <a:rPr kumimoji="1" lang="en-US" altLang="ja-JP" dirty="0" err="1"/>
              <a:t>WiFi</a:t>
            </a:r>
            <a:r>
              <a:rPr kumimoji="1" lang="ja-JP" altLang="en-US" dirty="0"/>
              <a:t>接続中は</a:t>
            </a:r>
            <a:r>
              <a:rPr kumimoji="1" lang="en-US" altLang="ja-JP" dirty="0"/>
              <a:t>AD</a:t>
            </a:r>
            <a:r>
              <a:rPr kumimoji="1" lang="ja-JP" altLang="en-US" dirty="0"/>
              <a:t>変換として機能しない</a:t>
            </a:r>
            <a:endParaRPr kumimoji="1" lang="en-US" altLang="ja-JP" dirty="0"/>
          </a:p>
          <a:p>
            <a:pPr marL="0" indent="0">
              <a:buFont typeface="Arial" panose="020B0604020202020204" pitchFamily="34" charset="0"/>
              <a:buNone/>
            </a:pPr>
            <a:r>
              <a:rPr kumimoji="1" lang="ja-JP" altLang="en-US" dirty="0"/>
              <a:t>参考サイト：</a:t>
            </a:r>
            <a:r>
              <a:rPr lang="en-US" altLang="ja-JP" dirty="0">
                <a:hlinkClick r:id="rId3"/>
              </a:rPr>
              <a:t>https://www.e-tinkers.com/2019/10/using-a-thermistor-with-arduino-and-unexpected-esp32-adc-non-linearity/</a:t>
            </a:r>
            <a:endParaRPr kumimoji="1" lang="en-US" altLang="ja-JP" dirty="0"/>
          </a:p>
          <a:p>
            <a:pPr marL="171450" indent="-171450">
              <a:buFont typeface="Arial" panose="020B0604020202020204" pitchFamily="34" charset="0"/>
              <a:buChar char="•"/>
            </a:pPr>
            <a:endParaRPr kumimoji="1" lang="ja-JP" altLang="en-US" dirty="0"/>
          </a:p>
        </p:txBody>
      </p:sp>
      <p:sp>
        <p:nvSpPr>
          <p:cNvPr id="4" name="Slide Number Placeholder 3"/>
          <p:cNvSpPr>
            <a:spLocks noGrp="1"/>
          </p:cNvSpPr>
          <p:nvPr>
            <p:ph type="sldNum" sz="quarter" idx="5"/>
          </p:nvPr>
        </p:nvSpPr>
        <p:spPr/>
        <p:txBody>
          <a:bodyPr/>
          <a:lstStyle/>
          <a:p>
            <a:fld id="{E7DA9C9C-1B3D-452F-864D-C23D2584D8C3}" type="slidenum">
              <a:rPr kumimoji="1" lang="ja-JP" altLang="en-US" smtClean="0"/>
              <a:t>4</a:t>
            </a:fld>
            <a:endParaRPr kumimoji="1" lang="ja-JP" altLang="en-US"/>
          </a:p>
        </p:txBody>
      </p:sp>
    </p:spTree>
    <p:extLst>
      <p:ext uri="{BB962C8B-B14F-4D97-AF65-F5344CB8AC3E}">
        <p14:creationId xmlns:p14="http://schemas.microsoft.com/office/powerpoint/2010/main" val="1964413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69C1690F-ACE9-4924-8CE8-BF403BA16192}" type="datetimeFigureOut">
              <a:rPr kumimoji="1" lang="ja-JP" altLang="en-US" smtClean="0"/>
              <a:t>2020/2/14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855B30B-2295-4B6C-981D-76460923B5B9}" type="slidenum">
              <a:rPr kumimoji="1" lang="ja-JP" altLang="en-US" smtClean="0"/>
              <a:t>‹#›</a:t>
            </a:fld>
            <a:endParaRPr kumimoji="1" lang="ja-JP" altLang="en-US"/>
          </a:p>
        </p:txBody>
      </p:sp>
    </p:spTree>
    <p:extLst>
      <p:ext uri="{BB962C8B-B14F-4D97-AF65-F5344CB8AC3E}">
        <p14:creationId xmlns:p14="http://schemas.microsoft.com/office/powerpoint/2010/main" val="695834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9C1690F-ACE9-4924-8CE8-BF403BA16192}" type="datetimeFigureOut">
              <a:rPr kumimoji="1" lang="ja-JP" altLang="en-US" smtClean="0"/>
              <a:t>2020/2/14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855B30B-2295-4B6C-981D-76460923B5B9}" type="slidenum">
              <a:rPr kumimoji="1" lang="ja-JP" altLang="en-US" smtClean="0"/>
              <a:t>‹#›</a:t>
            </a:fld>
            <a:endParaRPr kumimoji="1" lang="ja-JP" altLang="en-US"/>
          </a:p>
        </p:txBody>
      </p:sp>
    </p:spTree>
    <p:extLst>
      <p:ext uri="{BB962C8B-B14F-4D97-AF65-F5344CB8AC3E}">
        <p14:creationId xmlns:p14="http://schemas.microsoft.com/office/powerpoint/2010/main" val="3995208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9C1690F-ACE9-4924-8CE8-BF403BA16192}" type="datetimeFigureOut">
              <a:rPr kumimoji="1" lang="ja-JP" altLang="en-US" smtClean="0"/>
              <a:t>2020/2/14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855B30B-2295-4B6C-981D-76460923B5B9}" type="slidenum">
              <a:rPr kumimoji="1" lang="ja-JP" altLang="en-US" smtClean="0"/>
              <a:t>‹#›</a:t>
            </a:fld>
            <a:endParaRPr kumimoji="1" lang="ja-JP" altLang="en-US"/>
          </a:p>
        </p:txBody>
      </p:sp>
    </p:spTree>
    <p:extLst>
      <p:ext uri="{BB962C8B-B14F-4D97-AF65-F5344CB8AC3E}">
        <p14:creationId xmlns:p14="http://schemas.microsoft.com/office/powerpoint/2010/main" val="509893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9C1690F-ACE9-4924-8CE8-BF403BA16192}" type="datetimeFigureOut">
              <a:rPr kumimoji="1" lang="ja-JP" altLang="en-US" smtClean="0"/>
              <a:t>2020/2/14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855B30B-2295-4B6C-981D-76460923B5B9}" type="slidenum">
              <a:rPr kumimoji="1" lang="ja-JP" altLang="en-US" smtClean="0"/>
              <a:t>‹#›</a:t>
            </a:fld>
            <a:endParaRPr kumimoji="1" lang="ja-JP" altLang="en-US"/>
          </a:p>
        </p:txBody>
      </p:sp>
    </p:spTree>
    <p:extLst>
      <p:ext uri="{BB962C8B-B14F-4D97-AF65-F5344CB8AC3E}">
        <p14:creationId xmlns:p14="http://schemas.microsoft.com/office/powerpoint/2010/main" val="3306704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69C1690F-ACE9-4924-8CE8-BF403BA16192}" type="datetimeFigureOut">
              <a:rPr kumimoji="1" lang="ja-JP" altLang="en-US" smtClean="0"/>
              <a:t>2020/2/14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855B30B-2295-4B6C-981D-76460923B5B9}" type="slidenum">
              <a:rPr kumimoji="1" lang="ja-JP" altLang="en-US" smtClean="0"/>
              <a:t>‹#›</a:t>
            </a:fld>
            <a:endParaRPr kumimoji="1" lang="ja-JP" altLang="en-US"/>
          </a:p>
        </p:txBody>
      </p:sp>
    </p:spTree>
    <p:extLst>
      <p:ext uri="{BB962C8B-B14F-4D97-AF65-F5344CB8AC3E}">
        <p14:creationId xmlns:p14="http://schemas.microsoft.com/office/powerpoint/2010/main" val="1790292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69C1690F-ACE9-4924-8CE8-BF403BA16192}" type="datetimeFigureOut">
              <a:rPr kumimoji="1" lang="ja-JP" altLang="en-US" smtClean="0"/>
              <a:t>2020/2/14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855B30B-2295-4B6C-981D-76460923B5B9}" type="slidenum">
              <a:rPr kumimoji="1" lang="ja-JP" altLang="en-US" smtClean="0"/>
              <a:t>‹#›</a:t>
            </a:fld>
            <a:endParaRPr kumimoji="1" lang="ja-JP" altLang="en-US"/>
          </a:p>
        </p:txBody>
      </p:sp>
    </p:spTree>
    <p:extLst>
      <p:ext uri="{BB962C8B-B14F-4D97-AF65-F5344CB8AC3E}">
        <p14:creationId xmlns:p14="http://schemas.microsoft.com/office/powerpoint/2010/main" val="870037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9C1690F-ACE9-4924-8CE8-BF403BA16192}" type="datetimeFigureOut">
              <a:rPr kumimoji="1" lang="ja-JP" altLang="en-US" smtClean="0"/>
              <a:t>2020/2/14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855B30B-2295-4B6C-981D-76460923B5B9}" type="slidenum">
              <a:rPr kumimoji="1" lang="ja-JP" altLang="en-US" smtClean="0"/>
              <a:t>‹#›</a:t>
            </a:fld>
            <a:endParaRPr kumimoji="1" lang="ja-JP" altLang="en-US"/>
          </a:p>
        </p:txBody>
      </p:sp>
    </p:spTree>
    <p:extLst>
      <p:ext uri="{BB962C8B-B14F-4D97-AF65-F5344CB8AC3E}">
        <p14:creationId xmlns:p14="http://schemas.microsoft.com/office/powerpoint/2010/main" val="845108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69C1690F-ACE9-4924-8CE8-BF403BA16192}" type="datetimeFigureOut">
              <a:rPr kumimoji="1" lang="ja-JP" altLang="en-US" smtClean="0"/>
              <a:t>2020/2/14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855B30B-2295-4B6C-981D-76460923B5B9}" type="slidenum">
              <a:rPr kumimoji="1" lang="ja-JP" altLang="en-US" smtClean="0"/>
              <a:t>‹#›</a:t>
            </a:fld>
            <a:endParaRPr kumimoji="1" lang="ja-JP" altLang="en-US"/>
          </a:p>
        </p:txBody>
      </p:sp>
    </p:spTree>
    <p:extLst>
      <p:ext uri="{BB962C8B-B14F-4D97-AF65-F5344CB8AC3E}">
        <p14:creationId xmlns:p14="http://schemas.microsoft.com/office/powerpoint/2010/main" val="14186014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C1690F-ACE9-4924-8CE8-BF403BA16192}" type="datetimeFigureOut">
              <a:rPr kumimoji="1" lang="ja-JP" altLang="en-US" smtClean="0"/>
              <a:t>2020/2/14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855B30B-2295-4B6C-981D-76460923B5B9}" type="slidenum">
              <a:rPr kumimoji="1" lang="ja-JP" altLang="en-US" smtClean="0"/>
              <a:t>‹#›</a:t>
            </a:fld>
            <a:endParaRPr kumimoji="1" lang="ja-JP" altLang="en-US"/>
          </a:p>
        </p:txBody>
      </p:sp>
    </p:spTree>
    <p:extLst>
      <p:ext uri="{BB962C8B-B14F-4D97-AF65-F5344CB8AC3E}">
        <p14:creationId xmlns:p14="http://schemas.microsoft.com/office/powerpoint/2010/main" val="2529323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9C1690F-ACE9-4924-8CE8-BF403BA16192}" type="datetimeFigureOut">
              <a:rPr kumimoji="1" lang="ja-JP" altLang="en-US" smtClean="0"/>
              <a:t>2020/2/14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855B30B-2295-4B6C-981D-76460923B5B9}" type="slidenum">
              <a:rPr kumimoji="1" lang="ja-JP" altLang="en-US" smtClean="0"/>
              <a:t>‹#›</a:t>
            </a:fld>
            <a:endParaRPr kumimoji="1" lang="ja-JP" altLang="en-US"/>
          </a:p>
        </p:txBody>
      </p:sp>
    </p:spTree>
    <p:extLst>
      <p:ext uri="{BB962C8B-B14F-4D97-AF65-F5344CB8AC3E}">
        <p14:creationId xmlns:p14="http://schemas.microsoft.com/office/powerpoint/2010/main" val="711327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9C1690F-ACE9-4924-8CE8-BF403BA16192}" type="datetimeFigureOut">
              <a:rPr kumimoji="1" lang="ja-JP" altLang="en-US" smtClean="0"/>
              <a:t>2020/2/14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855B30B-2295-4B6C-981D-76460923B5B9}" type="slidenum">
              <a:rPr kumimoji="1" lang="ja-JP" altLang="en-US" smtClean="0"/>
              <a:t>‹#›</a:t>
            </a:fld>
            <a:endParaRPr kumimoji="1" lang="ja-JP" altLang="en-US"/>
          </a:p>
        </p:txBody>
      </p:sp>
    </p:spTree>
    <p:extLst>
      <p:ext uri="{BB962C8B-B14F-4D97-AF65-F5344CB8AC3E}">
        <p14:creationId xmlns:p14="http://schemas.microsoft.com/office/powerpoint/2010/main" val="42143993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C1690F-ACE9-4924-8CE8-BF403BA16192}" type="datetimeFigureOut">
              <a:rPr kumimoji="1" lang="ja-JP" altLang="en-US" smtClean="0"/>
              <a:t>2020/2/14</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55B30B-2295-4B6C-981D-76460923B5B9}" type="slidenum">
              <a:rPr kumimoji="1" lang="ja-JP" altLang="en-US" smtClean="0"/>
              <a:t>‹#›</a:t>
            </a:fld>
            <a:endParaRPr kumimoji="1" lang="ja-JP" altLang="en-US"/>
          </a:p>
        </p:txBody>
      </p:sp>
    </p:spTree>
    <p:extLst>
      <p:ext uri="{BB962C8B-B14F-4D97-AF65-F5344CB8AC3E}">
        <p14:creationId xmlns:p14="http://schemas.microsoft.com/office/powerpoint/2010/main" val="30686115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fi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6B9D1CB-3E6A-45FD-8452-6F0A00951EA8}"/>
              </a:ext>
            </a:extLst>
          </p:cNvPr>
          <p:cNvGrpSpPr/>
          <p:nvPr/>
        </p:nvGrpSpPr>
        <p:grpSpPr>
          <a:xfrm>
            <a:off x="129723" y="930219"/>
            <a:ext cx="8884553" cy="4997561"/>
            <a:chOff x="129723" y="930219"/>
            <a:chExt cx="8884553" cy="4997561"/>
          </a:xfrm>
        </p:grpSpPr>
        <p:pic>
          <p:nvPicPr>
            <p:cNvPr id="7" name="図 6">
              <a:extLst>
                <a:ext uri="{FF2B5EF4-FFF2-40B4-BE49-F238E27FC236}">
                  <a16:creationId xmlns:a16="http://schemas.microsoft.com/office/drawing/2014/main" id="{E5F19F54-0092-416B-9F90-5F3475D6B2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723" y="930219"/>
              <a:ext cx="8884553" cy="4997561"/>
            </a:xfrm>
            <a:prstGeom prst="rect">
              <a:avLst/>
            </a:prstGeom>
          </p:spPr>
        </p:pic>
        <p:sp>
          <p:nvSpPr>
            <p:cNvPr id="8" name="正方形/長方形 7">
              <a:extLst>
                <a:ext uri="{FF2B5EF4-FFF2-40B4-BE49-F238E27FC236}">
                  <a16:creationId xmlns:a16="http://schemas.microsoft.com/office/drawing/2014/main" id="{62235314-069E-477A-9074-A911CF80C492}"/>
                </a:ext>
              </a:extLst>
            </p:cNvPr>
            <p:cNvSpPr/>
            <p:nvPr/>
          </p:nvSpPr>
          <p:spPr>
            <a:xfrm>
              <a:off x="1524167" y="1363116"/>
              <a:ext cx="4250452" cy="119765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正方形/長方形 10">
              <a:extLst>
                <a:ext uri="{FF2B5EF4-FFF2-40B4-BE49-F238E27FC236}">
                  <a16:creationId xmlns:a16="http://schemas.microsoft.com/office/drawing/2014/main" id="{5498CC68-C9AC-4D9C-82FF-1392690DCB90}"/>
                </a:ext>
              </a:extLst>
            </p:cNvPr>
            <p:cNvSpPr/>
            <p:nvPr/>
          </p:nvSpPr>
          <p:spPr>
            <a:xfrm>
              <a:off x="1943267" y="2620416"/>
              <a:ext cx="1541428" cy="1826307"/>
            </a:xfrm>
            <a:prstGeom prst="rect">
              <a:avLst/>
            </a:prstGeom>
            <a:noFill/>
            <a:ln w="285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正方形/長方形 11">
              <a:extLst>
                <a:ext uri="{FF2B5EF4-FFF2-40B4-BE49-F238E27FC236}">
                  <a16:creationId xmlns:a16="http://schemas.microsoft.com/office/drawing/2014/main" id="{D8EE0D22-A3A3-46B0-95E2-E0F11202FDFF}"/>
                </a:ext>
              </a:extLst>
            </p:cNvPr>
            <p:cNvSpPr/>
            <p:nvPr/>
          </p:nvSpPr>
          <p:spPr>
            <a:xfrm>
              <a:off x="3945881" y="2791838"/>
              <a:ext cx="1828738" cy="1322962"/>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テキスト ボックス 12">
              <a:extLst>
                <a:ext uri="{FF2B5EF4-FFF2-40B4-BE49-F238E27FC236}">
                  <a16:creationId xmlns:a16="http://schemas.microsoft.com/office/drawing/2014/main" id="{DA5ADB5A-5E43-4E1F-A7A8-C1938E3A816F}"/>
                </a:ext>
              </a:extLst>
            </p:cNvPr>
            <p:cNvSpPr txBox="1"/>
            <p:nvPr/>
          </p:nvSpPr>
          <p:spPr>
            <a:xfrm>
              <a:off x="1506739" y="1015700"/>
              <a:ext cx="1082348" cy="307777"/>
            </a:xfrm>
            <a:prstGeom prst="rect">
              <a:avLst/>
            </a:prstGeom>
            <a:noFill/>
          </p:spPr>
          <p:txBody>
            <a:bodyPr wrap="none" rtlCol="0">
              <a:spAutoFit/>
            </a:bodyPr>
            <a:lstStyle/>
            <a:p>
              <a:r>
                <a:rPr kumimoji="1" lang="ja-JP" altLang="en-US" sz="1400" b="1" dirty="0"/>
                <a:t>②電源</a:t>
              </a:r>
              <a:r>
                <a:rPr lang="ja-JP" altLang="en-US" sz="1400" b="1" dirty="0"/>
                <a:t>電源</a:t>
              </a:r>
              <a:endParaRPr kumimoji="1" lang="ja-JP" altLang="en-US" sz="1400" b="1" dirty="0"/>
            </a:p>
          </p:txBody>
        </p:sp>
        <p:sp>
          <p:nvSpPr>
            <p:cNvPr id="14" name="テキスト ボックス 13">
              <a:extLst>
                <a:ext uri="{FF2B5EF4-FFF2-40B4-BE49-F238E27FC236}">
                  <a16:creationId xmlns:a16="http://schemas.microsoft.com/office/drawing/2014/main" id="{5D600650-7845-44C7-A4DC-43654A9408EB}"/>
                </a:ext>
              </a:extLst>
            </p:cNvPr>
            <p:cNvSpPr txBox="1"/>
            <p:nvPr/>
          </p:nvSpPr>
          <p:spPr>
            <a:xfrm>
              <a:off x="2058192" y="4446723"/>
              <a:ext cx="1311578" cy="307777"/>
            </a:xfrm>
            <a:prstGeom prst="rect">
              <a:avLst/>
            </a:prstGeom>
            <a:noFill/>
          </p:spPr>
          <p:txBody>
            <a:bodyPr wrap="none" rtlCol="0">
              <a:spAutoFit/>
            </a:bodyPr>
            <a:lstStyle/>
            <a:p>
              <a:r>
                <a:rPr lang="ja-JP" altLang="en-US" sz="1400" b="1" dirty="0"/>
                <a:t>③ブリッジ回路</a:t>
              </a:r>
              <a:endParaRPr kumimoji="1" lang="ja-JP" altLang="en-US" sz="1400" b="1" dirty="0"/>
            </a:p>
          </p:txBody>
        </p:sp>
        <p:sp>
          <p:nvSpPr>
            <p:cNvPr id="15" name="テキスト ボックス 14">
              <a:extLst>
                <a:ext uri="{FF2B5EF4-FFF2-40B4-BE49-F238E27FC236}">
                  <a16:creationId xmlns:a16="http://schemas.microsoft.com/office/drawing/2014/main" id="{CC11B88D-1DDE-43F3-A0F5-21D497FF688B}"/>
                </a:ext>
              </a:extLst>
            </p:cNvPr>
            <p:cNvSpPr txBox="1"/>
            <p:nvPr/>
          </p:nvSpPr>
          <p:spPr>
            <a:xfrm>
              <a:off x="3882380" y="4114800"/>
              <a:ext cx="1082348" cy="307777"/>
            </a:xfrm>
            <a:prstGeom prst="rect">
              <a:avLst/>
            </a:prstGeom>
            <a:noFill/>
          </p:spPr>
          <p:txBody>
            <a:bodyPr wrap="none" rtlCol="0">
              <a:spAutoFit/>
            </a:bodyPr>
            <a:lstStyle/>
            <a:p>
              <a:r>
                <a:rPr lang="ja-JP" altLang="en-US" sz="1400" b="1" dirty="0"/>
                <a:t>④</a:t>
              </a:r>
              <a:r>
                <a:rPr kumimoji="1" lang="ja-JP" altLang="en-US" sz="1400" b="1" dirty="0"/>
                <a:t>増幅回路</a:t>
              </a:r>
              <a:endParaRPr kumimoji="1" lang="ja-JP" altLang="en-US" sz="2400" b="1" dirty="0"/>
            </a:p>
          </p:txBody>
        </p:sp>
      </p:grpSp>
      <p:sp>
        <p:nvSpPr>
          <p:cNvPr id="5" name="Rectangle 4">
            <a:extLst>
              <a:ext uri="{FF2B5EF4-FFF2-40B4-BE49-F238E27FC236}">
                <a16:creationId xmlns:a16="http://schemas.microsoft.com/office/drawing/2014/main" id="{6B3A94AA-E938-4EC0-9778-244894909C3A}"/>
              </a:ext>
            </a:extLst>
          </p:cNvPr>
          <p:cNvSpPr/>
          <p:nvPr/>
        </p:nvSpPr>
        <p:spPr>
          <a:xfrm>
            <a:off x="5838119" y="2620415"/>
            <a:ext cx="2638223" cy="2590213"/>
          </a:xfrm>
          <a:prstGeom prst="rect">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solidFill>
                <a:schemeClr val="tx1"/>
              </a:solidFill>
            </a:endParaRPr>
          </a:p>
        </p:txBody>
      </p:sp>
      <p:sp>
        <p:nvSpPr>
          <p:cNvPr id="6" name="Rectangle 5">
            <a:extLst>
              <a:ext uri="{FF2B5EF4-FFF2-40B4-BE49-F238E27FC236}">
                <a16:creationId xmlns:a16="http://schemas.microsoft.com/office/drawing/2014/main" id="{7AD87F22-4EA4-4E70-92BB-E8EC53957E50}"/>
              </a:ext>
            </a:extLst>
          </p:cNvPr>
          <p:cNvSpPr/>
          <p:nvPr/>
        </p:nvSpPr>
        <p:spPr>
          <a:xfrm>
            <a:off x="171071" y="1323477"/>
            <a:ext cx="678799" cy="1197657"/>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kumimoji="1" lang="en-US" altLang="ja-JP" dirty="0">
                <a:solidFill>
                  <a:schemeClr val="tx1"/>
                </a:solidFill>
              </a:rPr>
              <a:t>M5Stick</a:t>
            </a:r>
            <a:endParaRPr kumimoji="1" lang="ja-JP" altLang="en-US" dirty="0">
              <a:solidFill>
                <a:schemeClr val="tx1"/>
              </a:solidFill>
            </a:endParaRPr>
          </a:p>
        </p:txBody>
      </p:sp>
      <p:sp>
        <p:nvSpPr>
          <p:cNvPr id="16" name="テキスト ボックス 12">
            <a:extLst>
              <a:ext uri="{FF2B5EF4-FFF2-40B4-BE49-F238E27FC236}">
                <a16:creationId xmlns:a16="http://schemas.microsoft.com/office/drawing/2014/main" id="{3CE2710C-EEF2-406C-AAD1-8B89BE15CE57}"/>
              </a:ext>
            </a:extLst>
          </p:cNvPr>
          <p:cNvSpPr txBox="1"/>
          <p:nvPr/>
        </p:nvSpPr>
        <p:spPr>
          <a:xfrm>
            <a:off x="0" y="925525"/>
            <a:ext cx="1011815" cy="307777"/>
          </a:xfrm>
          <a:prstGeom prst="rect">
            <a:avLst/>
          </a:prstGeom>
          <a:noFill/>
        </p:spPr>
        <p:txBody>
          <a:bodyPr wrap="none" rtlCol="0">
            <a:spAutoFit/>
          </a:bodyPr>
          <a:lstStyle/>
          <a:p>
            <a:r>
              <a:rPr kumimoji="1" lang="ja-JP" altLang="en-US" sz="1400" b="1" dirty="0"/>
              <a:t>①マイコン</a:t>
            </a:r>
          </a:p>
        </p:txBody>
      </p:sp>
      <p:sp>
        <p:nvSpPr>
          <p:cNvPr id="17" name="テキスト ボックス 14">
            <a:extLst>
              <a:ext uri="{FF2B5EF4-FFF2-40B4-BE49-F238E27FC236}">
                <a16:creationId xmlns:a16="http://schemas.microsoft.com/office/drawing/2014/main" id="{7DA3093A-7D1A-4578-8FCA-FE7CB3CCF0D9}"/>
              </a:ext>
            </a:extLst>
          </p:cNvPr>
          <p:cNvSpPr txBox="1"/>
          <p:nvPr/>
        </p:nvSpPr>
        <p:spPr>
          <a:xfrm>
            <a:off x="6537485" y="2268673"/>
            <a:ext cx="1553630" cy="307777"/>
          </a:xfrm>
          <a:prstGeom prst="rect">
            <a:avLst/>
          </a:prstGeom>
          <a:noFill/>
        </p:spPr>
        <p:txBody>
          <a:bodyPr wrap="none" rtlCol="0">
            <a:spAutoFit/>
          </a:bodyPr>
          <a:lstStyle/>
          <a:p>
            <a:r>
              <a:rPr lang="ja-JP" altLang="en-US" sz="1400" b="1" dirty="0"/>
              <a:t>今回は使用しない</a:t>
            </a:r>
            <a:endParaRPr kumimoji="1" lang="ja-JP" altLang="en-US" sz="2400" b="1" dirty="0"/>
          </a:p>
        </p:txBody>
      </p:sp>
    </p:spTree>
    <p:extLst>
      <p:ext uri="{BB962C8B-B14F-4D97-AF65-F5344CB8AC3E}">
        <p14:creationId xmlns:p14="http://schemas.microsoft.com/office/powerpoint/2010/main" val="2576566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B3329331-C64F-472D-9C63-B62930C9BE91}"/>
              </a:ext>
            </a:extLst>
          </p:cNvPr>
          <p:cNvSpPr txBox="1"/>
          <p:nvPr/>
        </p:nvSpPr>
        <p:spPr>
          <a:xfrm>
            <a:off x="989302" y="935143"/>
            <a:ext cx="1798890" cy="338554"/>
          </a:xfrm>
          <a:prstGeom prst="rect">
            <a:avLst/>
          </a:prstGeom>
          <a:noFill/>
        </p:spPr>
        <p:txBody>
          <a:bodyPr wrap="none" rtlCol="0">
            <a:spAutoFit/>
          </a:bodyPr>
          <a:lstStyle/>
          <a:p>
            <a:r>
              <a:rPr kumimoji="1" lang="ja-JP" altLang="en-US" sz="1600" b="1" dirty="0"/>
              <a:t>レールスプリッター</a:t>
            </a:r>
          </a:p>
        </p:txBody>
      </p:sp>
      <p:grpSp>
        <p:nvGrpSpPr>
          <p:cNvPr id="53" name="Group 52">
            <a:extLst>
              <a:ext uri="{FF2B5EF4-FFF2-40B4-BE49-F238E27FC236}">
                <a16:creationId xmlns:a16="http://schemas.microsoft.com/office/drawing/2014/main" id="{BFAA0A8E-2FD0-48A2-A0B2-EC4D61292D5D}"/>
              </a:ext>
            </a:extLst>
          </p:cNvPr>
          <p:cNvGrpSpPr/>
          <p:nvPr/>
        </p:nvGrpSpPr>
        <p:grpSpPr>
          <a:xfrm>
            <a:off x="881711" y="1291000"/>
            <a:ext cx="2355561" cy="2118312"/>
            <a:chOff x="967941" y="1004594"/>
            <a:chExt cx="2355561" cy="2118312"/>
          </a:xfrm>
        </p:grpSpPr>
        <p:pic>
          <p:nvPicPr>
            <p:cNvPr id="23" name="Picture 22" descr="A screenshot of a cell phone&#10;&#10;Description automatically generated">
              <a:extLst>
                <a:ext uri="{FF2B5EF4-FFF2-40B4-BE49-F238E27FC236}">
                  <a16:creationId xmlns:a16="http://schemas.microsoft.com/office/drawing/2014/main" id="{A925D33E-1C56-467B-BDEC-E69FC5193C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7941" y="1004594"/>
              <a:ext cx="1906481" cy="2118312"/>
            </a:xfrm>
            <a:prstGeom prst="rect">
              <a:avLst/>
            </a:prstGeom>
          </p:spPr>
        </p:pic>
        <p:sp>
          <p:nvSpPr>
            <p:cNvPr id="28" name="TextBox 27">
              <a:extLst>
                <a:ext uri="{FF2B5EF4-FFF2-40B4-BE49-F238E27FC236}">
                  <a16:creationId xmlns:a16="http://schemas.microsoft.com/office/drawing/2014/main" id="{92F86647-ED9B-4BEC-B04A-5A2223E773B1}"/>
                </a:ext>
              </a:extLst>
            </p:cNvPr>
            <p:cNvSpPr txBox="1"/>
            <p:nvPr/>
          </p:nvSpPr>
          <p:spPr>
            <a:xfrm>
              <a:off x="2789381" y="1559506"/>
              <a:ext cx="534121" cy="369332"/>
            </a:xfrm>
            <a:prstGeom prst="rect">
              <a:avLst/>
            </a:prstGeom>
            <a:noFill/>
          </p:spPr>
          <p:txBody>
            <a:bodyPr wrap="none" rtlCol="0">
              <a:spAutoFit/>
            </a:bodyPr>
            <a:lstStyle/>
            <a:p>
              <a:r>
                <a:rPr kumimoji="1" lang="en-US" altLang="ja-JP" dirty="0"/>
                <a:t>e30</a:t>
              </a:r>
              <a:endParaRPr kumimoji="1" lang="ja-JP" altLang="en-US" dirty="0"/>
            </a:p>
          </p:txBody>
        </p:sp>
        <p:sp>
          <p:nvSpPr>
            <p:cNvPr id="29" name="TextBox 28">
              <a:extLst>
                <a:ext uri="{FF2B5EF4-FFF2-40B4-BE49-F238E27FC236}">
                  <a16:creationId xmlns:a16="http://schemas.microsoft.com/office/drawing/2014/main" id="{841CB789-7B32-4266-86FE-D6CD06D367D5}"/>
                </a:ext>
              </a:extLst>
            </p:cNvPr>
            <p:cNvSpPr txBox="1"/>
            <p:nvPr/>
          </p:nvSpPr>
          <p:spPr>
            <a:xfrm>
              <a:off x="2789381" y="1869493"/>
              <a:ext cx="534121" cy="369332"/>
            </a:xfrm>
            <a:prstGeom prst="rect">
              <a:avLst/>
            </a:prstGeom>
            <a:noFill/>
          </p:spPr>
          <p:txBody>
            <a:bodyPr wrap="none" rtlCol="0">
              <a:spAutoFit/>
            </a:bodyPr>
            <a:lstStyle/>
            <a:p>
              <a:r>
                <a:rPr kumimoji="1" lang="en-US" altLang="ja-JP" dirty="0"/>
                <a:t>e29</a:t>
              </a:r>
              <a:endParaRPr kumimoji="1" lang="ja-JP" altLang="en-US" dirty="0"/>
            </a:p>
          </p:txBody>
        </p:sp>
        <p:sp>
          <p:nvSpPr>
            <p:cNvPr id="30" name="TextBox 29">
              <a:extLst>
                <a:ext uri="{FF2B5EF4-FFF2-40B4-BE49-F238E27FC236}">
                  <a16:creationId xmlns:a16="http://schemas.microsoft.com/office/drawing/2014/main" id="{2CB3C062-5A93-44E7-B83E-FFE0DEC59464}"/>
                </a:ext>
              </a:extLst>
            </p:cNvPr>
            <p:cNvSpPr txBox="1"/>
            <p:nvPr/>
          </p:nvSpPr>
          <p:spPr>
            <a:xfrm>
              <a:off x="2789380" y="2191132"/>
              <a:ext cx="534121" cy="369332"/>
            </a:xfrm>
            <a:prstGeom prst="rect">
              <a:avLst/>
            </a:prstGeom>
            <a:noFill/>
          </p:spPr>
          <p:txBody>
            <a:bodyPr wrap="none" rtlCol="0">
              <a:spAutoFit/>
            </a:bodyPr>
            <a:lstStyle/>
            <a:p>
              <a:r>
                <a:rPr kumimoji="1" lang="en-US" altLang="ja-JP" dirty="0"/>
                <a:t>e28</a:t>
              </a:r>
              <a:endParaRPr kumimoji="1" lang="ja-JP" altLang="en-US" dirty="0"/>
            </a:p>
          </p:txBody>
        </p:sp>
        <p:cxnSp>
          <p:nvCxnSpPr>
            <p:cNvPr id="33" name="Straight Connector 32">
              <a:extLst>
                <a:ext uri="{FF2B5EF4-FFF2-40B4-BE49-F238E27FC236}">
                  <a16:creationId xmlns:a16="http://schemas.microsoft.com/office/drawing/2014/main" id="{8AD5A2B6-9607-405D-A26F-F3E75CCC4429}"/>
                </a:ext>
              </a:extLst>
            </p:cNvPr>
            <p:cNvCxnSpPr>
              <a:cxnSpLocks/>
            </p:cNvCxnSpPr>
            <p:nvPr/>
          </p:nvCxnSpPr>
          <p:spPr>
            <a:xfrm>
              <a:off x="2128980" y="1872086"/>
              <a:ext cx="113914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88541E1-95A9-41D8-9FE4-0DB7C909B4D7}"/>
                </a:ext>
              </a:extLst>
            </p:cNvPr>
            <p:cNvCxnSpPr>
              <a:cxnSpLocks/>
            </p:cNvCxnSpPr>
            <p:nvPr/>
          </p:nvCxnSpPr>
          <p:spPr>
            <a:xfrm>
              <a:off x="2128980" y="2238825"/>
              <a:ext cx="113914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7E8AA527-0DCA-45BB-B063-77DD7A0D0C57}"/>
                </a:ext>
              </a:extLst>
            </p:cNvPr>
            <p:cNvCxnSpPr>
              <a:cxnSpLocks/>
            </p:cNvCxnSpPr>
            <p:nvPr/>
          </p:nvCxnSpPr>
          <p:spPr>
            <a:xfrm>
              <a:off x="2128980" y="2540239"/>
              <a:ext cx="113914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4" name="Group 53">
            <a:extLst>
              <a:ext uri="{FF2B5EF4-FFF2-40B4-BE49-F238E27FC236}">
                <a16:creationId xmlns:a16="http://schemas.microsoft.com/office/drawing/2014/main" id="{D4B9DF0E-6E16-4730-867E-CA6550B31B6D}"/>
              </a:ext>
            </a:extLst>
          </p:cNvPr>
          <p:cNvGrpSpPr/>
          <p:nvPr/>
        </p:nvGrpSpPr>
        <p:grpSpPr>
          <a:xfrm>
            <a:off x="819117" y="4126598"/>
            <a:ext cx="2704507" cy="2118312"/>
            <a:chOff x="785919" y="3888788"/>
            <a:chExt cx="2704507" cy="2118312"/>
          </a:xfrm>
        </p:grpSpPr>
        <p:pic>
          <p:nvPicPr>
            <p:cNvPr id="21" name="Picture 20" descr="A close up of text on a white background&#10;&#10;Description automatically generated">
              <a:extLst>
                <a:ext uri="{FF2B5EF4-FFF2-40B4-BE49-F238E27FC236}">
                  <a16:creationId xmlns:a16="http://schemas.microsoft.com/office/drawing/2014/main" id="{EE81B592-9333-4045-A3F8-EFAC2A3211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5919" y="3888788"/>
              <a:ext cx="2270526" cy="2118312"/>
            </a:xfrm>
            <a:prstGeom prst="rect">
              <a:avLst/>
            </a:prstGeom>
          </p:spPr>
        </p:pic>
        <p:cxnSp>
          <p:nvCxnSpPr>
            <p:cNvPr id="39" name="Straight Connector 38">
              <a:extLst>
                <a:ext uri="{FF2B5EF4-FFF2-40B4-BE49-F238E27FC236}">
                  <a16:creationId xmlns:a16="http://schemas.microsoft.com/office/drawing/2014/main" id="{8FA7D4F5-1DC5-4729-868F-D01A9694CA36}"/>
                </a:ext>
              </a:extLst>
            </p:cNvPr>
            <p:cNvCxnSpPr>
              <a:cxnSpLocks/>
            </p:cNvCxnSpPr>
            <p:nvPr/>
          </p:nvCxnSpPr>
          <p:spPr>
            <a:xfrm>
              <a:off x="2113055" y="4424668"/>
              <a:ext cx="13526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D8169ED4-AD3C-48EE-A64F-A58A4C6045E4}"/>
                </a:ext>
              </a:extLst>
            </p:cNvPr>
            <p:cNvSpPr txBox="1"/>
            <p:nvPr/>
          </p:nvSpPr>
          <p:spPr>
            <a:xfrm>
              <a:off x="2944991" y="4083185"/>
              <a:ext cx="540533" cy="369332"/>
            </a:xfrm>
            <a:prstGeom prst="rect">
              <a:avLst/>
            </a:prstGeom>
            <a:noFill/>
          </p:spPr>
          <p:txBody>
            <a:bodyPr wrap="none" rtlCol="0">
              <a:spAutoFit/>
            </a:bodyPr>
            <a:lstStyle/>
            <a:p>
              <a:r>
                <a:rPr kumimoji="1" lang="en-US" altLang="ja-JP" dirty="0"/>
                <a:t>d28</a:t>
              </a:r>
              <a:endParaRPr kumimoji="1" lang="ja-JP" altLang="en-US" dirty="0"/>
            </a:p>
          </p:txBody>
        </p:sp>
        <p:sp>
          <p:nvSpPr>
            <p:cNvPr id="41" name="TextBox 40">
              <a:extLst>
                <a:ext uri="{FF2B5EF4-FFF2-40B4-BE49-F238E27FC236}">
                  <a16:creationId xmlns:a16="http://schemas.microsoft.com/office/drawing/2014/main" id="{E8BC9C27-0137-42DF-8ED5-BDBB11D6B9FE}"/>
                </a:ext>
              </a:extLst>
            </p:cNvPr>
            <p:cNvSpPr txBox="1"/>
            <p:nvPr/>
          </p:nvSpPr>
          <p:spPr>
            <a:xfrm>
              <a:off x="2949893" y="4406782"/>
              <a:ext cx="540533" cy="369332"/>
            </a:xfrm>
            <a:prstGeom prst="rect">
              <a:avLst/>
            </a:prstGeom>
            <a:noFill/>
          </p:spPr>
          <p:txBody>
            <a:bodyPr wrap="none" rtlCol="0">
              <a:spAutoFit/>
            </a:bodyPr>
            <a:lstStyle/>
            <a:p>
              <a:r>
                <a:rPr kumimoji="1" lang="en-US" altLang="ja-JP" dirty="0"/>
                <a:t>d27</a:t>
              </a:r>
              <a:endParaRPr kumimoji="1" lang="ja-JP" altLang="en-US" dirty="0"/>
            </a:p>
          </p:txBody>
        </p:sp>
        <p:sp>
          <p:nvSpPr>
            <p:cNvPr id="42" name="TextBox 41">
              <a:extLst>
                <a:ext uri="{FF2B5EF4-FFF2-40B4-BE49-F238E27FC236}">
                  <a16:creationId xmlns:a16="http://schemas.microsoft.com/office/drawing/2014/main" id="{DB60785D-0955-4C1F-B327-BEA99F12CE08}"/>
                </a:ext>
              </a:extLst>
            </p:cNvPr>
            <p:cNvSpPr txBox="1"/>
            <p:nvPr/>
          </p:nvSpPr>
          <p:spPr>
            <a:xfrm>
              <a:off x="2945477" y="4728484"/>
              <a:ext cx="540533" cy="369332"/>
            </a:xfrm>
            <a:prstGeom prst="rect">
              <a:avLst/>
            </a:prstGeom>
            <a:noFill/>
          </p:spPr>
          <p:txBody>
            <a:bodyPr wrap="none" rtlCol="0">
              <a:spAutoFit/>
            </a:bodyPr>
            <a:lstStyle/>
            <a:p>
              <a:r>
                <a:rPr lang="en-US" altLang="ja-JP" dirty="0"/>
                <a:t>d26</a:t>
              </a:r>
              <a:endParaRPr kumimoji="1" lang="en-US" altLang="ja-JP" dirty="0"/>
            </a:p>
          </p:txBody>
        </p:sp>
        <p:cxnSp>
          <p:nvCxnSpPr>
            <p:cNvPr id="46" name="Straight Connector 45">
              <a:extLst>
                <a:ext uri="{FF2B5EF4-FFF2-40B4-BE49-F238E27FC236}">
                  <a16:creationId xmlns:a16="http://schemas.microsoft.com/office/drawing/2014/main" id="{081FD29E-C828-4E64-B087-119192F5136F}"/>
                </a:ext>
              </a:extLst>
            </p:cNvPr>
            <p:cNvCxnSpPr>
              <a:cxnSpLocks/>
            </p:cNvCxnSpPr>
            <p:nvPr/>
          </p:nvCxnSpPr>
          <p:spPr>
            <a:xfrm>
              <a:off x="2113054" y="4728484"/>
              <a:ext cx="13526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9DEFB748-A1A5-4381-AB5B-B1F692ADFD87}"/>
                </a:ext>
              </a:extLst>
            </p:cNvPr>
            <p:cNvCxnSpPr>
              <a:cxnSpLocks/>
            </p:cNvCxnSpPr>
            <p:nvPr/>
          </p:nvCxnSpPr>
          <p:spPr>
            <a:xfrm>
              <a:off x="2113054" y="5015983"/>
              <a:ext cx="13526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8" name="TextBox 47">
            <a:extLst>
              <a:ext uri="{FF2B5EF4-FFF2-40B4-BE49-F238E27FC236}">
                <a16:creationId xmlns:a16="http://schemas.microsoft.com/office/drawing/2014/main" id="{22C69C4F-760E-4F8E-9708-63342C8CBFB3}"/>
              </a:ext>
            </a:extLst>
          </p:cNvPr>
          <p:cNvSpPr txBox="1"/>
          <p:nvPr/>
        </p:nvSpPr>
        <p:spPr>
          <a:xfrm>
            <a:off x="989302" y="3757266"/>
            <a:ext cx="830677" cy="369332"/>
          </a:xfrm>
          <a:prstGeom prst="rect">
            <a:avLst/>
          </a:prstGeom>
          <a:noFill/>
        </p:spPr>
        <p:txBody>
          <a:bodyPr wrap="none" rtlCol="0">
            <a:spAutoFit/>
          </a:bodyPr>
          <a:lstStyle/>
          <a:p>
            <a:r>
              <a:rPr kumimoji="1" lang="en-US" altLang="ja-JP" dirty="0"/>
              <a:t>LM385</a:t>
            </a:r>
            <a:endParaRPr kumimoji="1" lang="ja-JP" altLang="en-US" dirty="0"/>
          </a:p>
        </p:txBody>
      </p:sp>
      <p:sp>
        <p:nvSpPr>
          <p:cNvPr id="50" name="TextBox 49">
            <a:extLst>
              <a:ext uri="{FF2B5EF4-FFF2-40B4-BE49-F238E27FC236}">
                <a16:creationId xmlns:a16="http://schemas.microsoft.com/office/drawing/2014/main" id="{78654CBB-FC9F-469A-825F-9267FC720948}"/>
              </a:ext>
            </a:extLst>
          </p:cNvPr>
          <p:cNvSpPr txBox="1"/>
          <p:nvPr/>
        </p:nvSpPr>
        <p:spPr>
          <a:xfrm>
            <a:off x="697283" y="274989"/>
            <a:ext cx="1723549" cy="461665"/>
          </a:xfrm>
          <a:prstGeom prst="rect">
            <a:avLst/>
          </a:prstGeom>
          <a:noFill/>
        </p:spPr>
        <p:txBody>
          <a:bodyPr wrap="none" rtlCol="0">
            <a:spAutoFit/>
          </a:bodyPr>
          <a:lstStyle/>
          <a:p>
            <a:r>
              <a:rPr lang="ja-JP" altLang="en-US" sz="2400" dirty="0"/>
              <a:t>②電源回路</a:t>
            </a:r>
            <a:endParaRPr kumimoji="1" lang="ja-JP" altLang="en-US" sz="2400" dirty="0"/>
          </a:p>
        </p:txBody>
      </p:sp>
      <p:sp>
        <p:nvSpPr>
          <p:cNvPr id="24" name="Rectangle 23">
            <a:extLst>
              <a:ext uri="{FF2B5EF4-FFF2-40B4-BE49-F238E27FC236}">
                <a16:creationId xmlns:a16="http://schemas.microsoft.com/office/drawing/2014/main" id="{AB9F6350-7081-4392-A3E9-594B4EB4F0B5}"/>
              </a:ext>
            </a:extLst>
          </p:cNvPr>
          <p:cNvSpPr/>
          <p:nvPr/>
        </p:nvSpPr>
        <p:spPr>
          <a:xfrm>
            <a:off x="785919" y="838200"/>
            <a:ext cx="7572162" cy="2659298"/>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Rectangle 24">
            <a:extLst>
              <a:ext uri="{FF2B5EF4-FFF2-40B4-BE49-F238E27FC236}">
                <a16:creationId xmlns:a16="http://schemas.microsoft.com/office/drawing/2014/main" id="{9A4716DB-93C3-4CF3-8880-B96F41DEBADF}"/>
              </a:ext>
            </a:extLst>
          </p:cNvPr>
          <p:cNvSpPr/>
          <p:nvPr/>
        </p:nvSpPr>
        <p:spPr>
          <a:xfrm>
            <a:off x="785919" y="3722394"/>
            <a:ext cx="3037824" cy="24511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6" name="Picture 55" descr="A close up of a map&#10;&#10;Description automatically generated">
            <a:extLst>
              <a:ext uri="{FF2B5EF4-FFF2-40B4-BE49-F238E27FC236}">
                <a16:creationId xmlns:a16="http://schemas.microsoft.com/office/drawing/2014/main" id="{4BC09006-BE91-4F9F-A313-76992133FF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8592" y="860395"/>
            <a:ext cx="4164022" cy="2614907"/>
          </a:xfrm>
          <a:prstGeom prst="rect">
            <a:avLst/>
          </a:prstGeom>
        </p:spPr>
      </p:pic>
      <p:sp>
        <p:nvSpPr>
          <p:cNvPr id="71" name="TextBox 70">
            <a:extLst>
              <a:ext uri="{FF2B5EF4-FFF2-40B4-BE49-F238E27FC236}">
                <a16:creationId xmlns:a16="http://schemas.microsoft.com/office/drawing/2014/main" id="{7F096823-9082-4BE7-882F-7B464061ADFD}"/>
              </a:ext>
            </a:extLst>
          </p:cNvPr>
          <p:cNvSpPr txBox="1"/>
          <p:nvPr/>
        </p:nvSpPr>
        <p:spPr>
          <a:xfrm>
            <a:off x="4092990" y="3727639"/>
            <a:ext cx="958019" cy="369332"/>
          </a:xfrm>
          <a:prstGeom prst="rect">
            <a:avLst/>
          </a:prstGeom>
          <a:noFill/>
        </p:spPr>
        <p:txBody>
          <a:bodyPr wrap="none" rtlCol="0">
            <a:spAutoFit/>
          </a:bodyPr>
          <a:lstStyle/>
          <a:p>
            <a:r>
              <a:rPr kumimoji="1" lang="en-US" altLang="ja-JP" dirty="0"/>
              <a:t>LTE2426</a:t>
            </a:r>
          </a:p>
        </p:txBody>
      </p:sp>
      <p:sp>
        <p:nvSpPr>
          <p:cNvPr id="72" name="TextBox 71">
            <a:extLst>
              <a:ext uri="{FF2B5EF4-FFF2-40B4-BE49-F238E27FC236}">
                <a16:creationId xmlns:a16="http://schemas.microsoft.com/office/drawing/2014/main" id="{06E93D1F-6E85-4806-8116-EE3FD0A355D1}"/>
              </a:ext>
            </a:extLst>
          </p:cNvPr>
          <p:cNvSpPr txBox="1"/>
          <p:nvPr/>
        </p:nvSpPr>
        <p:spPr>
          <a:xfrm>
            <a:off x="4092990" y="4690327"/>
            <a:ext cx="1321196" cy="369332"/>
          </a:xfrm>
          <a:prstGeom prst="rect">
            <a:avLst/>
          </a:prstGeom>
          <a:noFill/>
        </p:spPr>
        <p:txBody>
          <a:bodyPr wrap="none" rtlCol="0">
            <a:spAutoFit/>
          </a:bodyPr>
          <a:lstStyle/>
          <a:p>
            <a:r>
              <a:rPr kumimoji="1" lang="en-US" altLang="ja-JP" dirty="0"/>
              <a:t>LM385 1.2G</a:t>
            </a:r>
          </a:p>
        </p:txBody>
      </p:sp>
      <p:sp>
        <p:nvSpPr>
          <p:cNvPr id="73" name="TextBox 72">
            <a:extLst>
              <a:ext uri="{FF2B5EF4-FFF2-40B4-BE49-F238E27FC236}">
                <a16:creationId xmlns:a16="http://schemas.microsoft.com/office/drawing/2014/main" id="{B176D17A-66E2-463E-AA19-A90223391FCF}"/>
              </a:ext>
            </a:extLst>
          </p:cNvPr>
          <p:cNvSpPr txBox="1"/>
          <p:nvPr/>
        </p:nvSpPr>
        <p:spPr>
          <a:xfrm>
            <a:off x="4350658" y="4126598"/>
            <a:ext cx="4342856" cy="523220"/>
          </a:xfrm>
          <a:prstGeom prst="rect">
            <a:avLst/>
          </a:prstGeom>
          <a:noFill/>
        </p:spPr>
        <p:txBody>
          <a:bodyPr wrap="none" rtlCol="0">
            <a:spAutoFit/>
          </a:bodyPr>
          <a:lstStyle/>
          <a:p>
            <a:pPr marL="285750" indent="-285750">
              <a:buFont typeface="Arial" panose="020B0604020202020204" pitchFamily="34" charset="0"/>
              <a:buChar char="•"/>
            </a:pPr>
            <a:r>
              <a:rPr kumimoji="1" lang="en-US" altLang="ja-JP" sz="1400" dirty="0"/>
              <a:t>0v</a:t>
            </a:r>
            <a:r>
              <a:rPr kumimoji="1" lang="ja-JP" altLang="en-US" sz="1400" dirty="0"/>
              <a:t>と</a:t>
            </a:r>
            <a:r>
              <a:rPr kumimoji="1" lang="en-US" altLang="ja-JP" sz="1400" dirty="0"/>
              <a:t>5v</a:t>
            </a:r>
            <a:r>
              <a:rPr kumimoji="1" lang="ja-JP" altLang="en-US" sz="1400" dirty="0"/>
              <a:t>を与えると正確な</a:t>
            </a:r>
            <a:r>
              <a:rPr kumimoji="1" lang="en-US" altLang="ja-JP" sz="1400" dirty="0"/>
              <a:t>2.5v</a:t>
            </a:r>
            <a:r>
              <a:rPr kumimoji="1" lang="ja-JP" altLang="en-US" sz="1400" dirty="0"/>
              <a:t>を出力してくれる</a:t>
            </a:r>
            <a:endParaRPr lang="en-US" altLang="ja-JP" sz="1400" dirty="0"/>
          </a:p>
          <a:p>
            <a:pPr marL="285750" indent="-285750">
              <a:buFont typeface="Arial" panose="020B0604020202020204" pitchFamily="34" charset="0"/>
              <a:buChar char="•"/>
            </a:pPr>
            <a:r>
              <a:rPr kumimoji="1" lang="ja-JP" altLang="en-US" sz="1400" dirty="0"/>
              <a:t>降圧した</a:t>
            </a:r>
            <a:r>
              <a:rPr kumimoji="1" lang="en-US" altLang="ja-JP" sz="1400" dirty="0"/>
              <a:t>2.5v</a:t>
            </a:r>
            <a:r>
              <a:rPr kumimoji="1" lang="ja-JP" altLang="en-US" sz="1400" dirty="0"/>
              <a:t>を</a:t>
            </a:r>
            <a:r>
              <a:rPr lang="ja-JP" altLang="en-US" sz="1400" dirty="0"/>
              <a:t>ブリッジ回路と</a:t>
            </a:r>
            <a:r>
              <a:rPr kumimoji="1" lang="en-US" altLang="ja-JP" sz="1400" dirty="0"/>
              <a:t>LM385</a:t>
            </a:r>
            <a:r>
              <a:rPr kumimoji="1" lang="ja-JP" altLang="en-US" sz="1400" dirty="0"/>
              <a:t>に出力している</a:t>
            </a:r>
          </a:p>
        </p:txBody>
      </p:sp>
      <p:sp>
        <p:nvSpPr>
          <p:cNvPr id="75" name="TextBox 74">
            <a:extLst>
              <a:ext uri="{FF2B5EF4-FFF2-40B4-BE49-F238E27FC236}">
                <a16:creationId xmlns:a16="http://schemas.microsoft.com/office/drawing/2014/main" id="{89086372-9102-4734-92E9-68C39045E0BD}"/>
              </a:ext>
            </a:extLst>
          </p:cNvPr>
          <p:cNvSpPr txBox="1"/>
          <p:nvPr/>
        </p:nvSpPr>
        <p:spPr>
          <a:xfrm>
            <a:off x="4350658" y="5028114"/>
            <a:ext cx="4121641" cy="523220"/>
          </a:xfrm>
          <a:prstGeom prst="rect">
            <a:avLst/>
          </a:prstGeom>
          <a:noFill/>
        </p:spPr>
        <p:txBody>
          <a:bodyPr wrap="none" rtlCol="0">
            <a:spAutoFit/>
          </a:bodyPr>
          <a:lstStyle/>
          <a:p>
            <a:pPr marL="285750" indent="-285750">
              <a:buFont typeface="Arial" panose="020B0604020202020204" pitchFamily="34" charset="0"/>
              <a:buChar char="•"/>
            </a:pPr>
            <a:r>
              <a:rPr kumimoji="1" lang="en-US" altLang="ja-JP" sz="1400" dirty="0"/>
              <a:t>1.2v</a:t>
            </a:r>
            <a:r>
              <a:rPr kumimoji="1" lang="ja-JP" altLang="en-US" sz="1400" dirty="0"/>
              <a:t>を出力し、その後分圧回路で</a:t>
            </a:r>
            <a:r>
              <a:rPr kumimoji="1" lang="en-US" altLang="ja-JP" sz="1400" dirty="0"/>
              <a:t>0.5v</a:t>
            </a:r>
            <a:r>
              <a:rPr kumimoji="1" lang="ja-JP" altLang="en-US" sz="1400" dirty="0"/>
              <a:t>に変換する</a:t>
            </a:r>
            <a:endParaRPr kumimoji="1" lang="en-US" altLang="ja-JP" sz="1400" dirty="0"/>
          </a:p>
          <a:p>
            <a:pPr marL="285750" indent="-285750">
              <a:buFont typeface="Arial" panose="020B0604020202020204" pitchFamily="34" charset="0"/>
              <a:buChar char="•"/>
            </a:pPr>
            <a:r>
              <a:rPr kumimoji="1" lang="ja-JP" altLang="en-US" sz="1400" dirty="0"/>
              <a:t>ブリッジ回路に出力している</a:t>
            </a:r>
          </a:p>
        </p:txBody>
      </p:sp>
    </p:spTree>
    <p:extLst>
      <p:ext uri="{BB962C8B-B14F-4D97-AF65-F5344CB8AC3E}">
        <p14:creationId xmlns:p14="http://schemas.microsoft.com/office/powerpoint/2010/main" val="36919634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ircuit board&#10;&#10;Description automatically generated">
            <a:extLst>
              <a:ext uri="{FF2B5EF4-FFF2-40B4-BE49-F238E27FC236}">
                <a16:creationId xmlns:a16="http://schemas.microsoft.com/office/drawing/2014/main" id="{489F9456-5B30-4177-A107-C41E98C7952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62332" y="4628538"/>
            <a:ext cx="2581668" cy="1936251"/>
          </a:xfrm>
          <a:prstGeom prst="rect">
            <a:avLst/>
          </a:prstGeom>
        </p:spPr>
      </p:pic>
      <p:sp>
        <p:nvSpPr>
          <p:cNvPr id="5" name="テキスト ボックス 4"/>
          <p:cNvSpPr txBox="1"/>
          <p:nvPr/>
        </p:nvSpPr>
        <p:spPr>
          <a:xfrm>
            <a:off x="274378" y="4807623"/>
            <a:ext cx="845809" cy="369332"/>
          </a:xfrm>
          <a:prstGeom prst="rect">
            <a:avLst/>
          </a:prstGeom>
          <a:noFill/>
        </p:spPr>
        <p:txBody>
          <a:bodyPr wrap="none" rtlCol="0">
            <a:spAutoFit/>
          </a:bodyPr>
          <a:lstStyle/>
          <a:p>
            <a:r>
              <a:rPr kumimoji="1" lang="en-US" altLang="ja-JP" dirty="0"/>
              <a:t>LT1167</a:t>
            </a:r>
            <a:endParaRPr kumimoji="1" lang="ja-JP" altLang="en-US" dirty="0"/>
          </a:p>
        </p:txBody>
      </p:sp>
      <p:grpSp>
        <p:nvGrpSpPr>
          <p:cNvPr id="40" name="Group 39">
            <a:extLst>
              <a:ext uri="{FF2B5EF4-FFF2-40B4-BE49-F238E27FC236}">
                <a16:creationId xmlns:a16="http://schemas.microsoft.com/office/drawing/2014/main" id="{898396A0-F651-4E28-8C66-5CC4CBF3D1B0}"/>
              </a:ext>
            </a:extLst>
          </p:cNvPr>
          <p:cNvGrpSpPr/>
          <p:nvPr/>
        </p:nvGrpSpPr>
        <p:grpSpPr>
          <a:xfrm>
            <a:off x="1767604" y="1196315"/>
            <a:ext cx="5897596" cy="2875969"/>
            <a:chOff x="1704972" y="2066835"/>
            <a:chExt cx="5950140" cy="2952929"/>
          </a:xfrm>
        </p:grpSpPr>
        <p:grpSp>
          <p:nvGrpSpPr>
            <p:cNvPr id="21" name="Group 20">
              <a:extLst>
                <a:ext uri="{FF2B5EF4-FFF2-40B4-BE49-F238E27FC236}">
                  <a16:creationId xmlns:a16="http://schemas.microsoft.com/office/drawing/2014/main" id="{2F5B50FB-B15A-4042-85B4-3EDCF6BDC949}"/>
                </a:ext>
              </a:extLst>
            </p:cNvPr>
            <p:cNvGrpSpPr/>
            <p:nvPr/>
          </p:nvGrpSpPr>
          <p:grpSpPr>
            <a:xfrm>
              <a:off x="2753966" y="2066835"/>
              <a:ext cx="3932201" cy="2952929"/>
              <a:chOff x="2668999" y="1952535"/>
              <a:chExt cx="3932201" cy="2952929"/>
            </a:xfrm>
          </p:grpSpPr>
          <p:pic>
            <p:nvPicPr>
              <p:cNvPr id="3" name="Picture 2" descr="A close up of a clock&#10;&#10;Description automatically generated">
                <a:extLst>
                  <a:ext uri="{FF2B5EF4-FFF2-40B4-BE49-F238E27FC236}">
                    <a16:creationId xmlns:a16="http://schemas.microsoft.com/office/drawing/2014/main" id="{34C2A131-0ACF-4306-A0F6-12AFD68C04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9001" y="1952535"/>
                <a:ext cx="3805998" cy="2952929"/>
              </a:xfrm>
              <a:prstGeom prst="rect">
                <a:avLst/>
              </a:prstGeom>
            </p:spPr>
          </p:pic>
          <p:sp>
            <p:nvSpPr>
              <p:cNvPr id="6" name="TextBox 5">
                <a:extLst>
                  <a:ext uri="{FF2B5EF4-FFF2-40B4-BE49-F238E27FC236}">
                    <a16:creationId xmlns:a16="http://schemas.microsoft.com/office/drawing/2014/main" id="{21503BCD-497D-4AB9-A0F2-61AC8F09CA24}"/>
                  </a:ext>
                </a:extLst>
              </p:cNvPr>
              <p:cNvSpPr txBox="1"/>
              <p:nvPr/>
            </p:nvSpPr>
            <p:spPr>
              <a:xfrm>
                <a:off x="2669001" y="2381250"/>
                <a:ext cx="495649" cy="338554"/>
              </a:xfrm>
              <a:prstGeom prst="rect">
                <a:avLst/>
              </a:prstGeom>
              <a:noFill/>
            </p:spPr>
            <p:txBody>
              <a:bodyPr wrap="none" rtlCol="0">
                <a:spAutoFit/>
              </a:bodyPr>
              <a:lstStyle/>
              <a:p>
                <a:r>
                  <a:rPr kumimoji="1" lang="en-US" altLang="ja-JP" sz="1600" dirty="0"/>
                  <a:t>e22</a:t>
                </a:r>
                <a:endParaRPr kumimoji="1" lang="ja-JP" altLang="en-US" sz="1600" dirty="0"/>
              </a:p>
            </p:txBody>
          </p:sp>
          <p:sp>
            <p:nvSpPr>
              <p:cNvPr id="7" name="TextBox 6">
                <a:extLst>
                  <a:ext uri="{FF2B5EF4-FFF2-40B4-BE49-F238E27FC236}">
                    <a16:creationId xmlns:a16="http://schemas.microsoft.com/office/drawing/2014/main" id="{62297DD9-5986-4B7C-BFCB-2517F41A2EE0}"/>
                  </a:ext>
                </a:extLst>
              </p:cNvPr>
              <p:cNvSpPr txBox="1"/>
              <p:nvPr/>
            </p:nvSpPr>
            <p:spPr>
              <a:xfrm>
                <a:off x="2668999" y="2719804"/>
                <a:ext cx="495649" cy="338554"/>
              </a:xfrm>
              <a:prstGeom prst="rect">
                <a:avLst/>
              </a:prstGeom>
              <a:noFill/>
            </p:spPr>
            <p:txBody>
              <a:bodyPr wrap="none" rtlCol="0">
                <a:spAutoFit/>
              </a:bodyPr>
              <a:lstStyle/>
              <a:p>
                <a:r>
                  <a:rPr kumimoji="1" lang="en-US" altLang="ja-JP" sz="1600" dirty="0"/>
                  <a:t>e23</a:t>
                </a:r>
                <a:endParaRPr kumimoji="1" lang="ja-JP" altLang="en-US" sz="1600" dirty="0"/>
              </a:p>
            </p:txBody>
          </p:sp>
          <p:sp>
            <p:nvSpPr>
              <p:cNvPr id="8" name="TextBox 7">
                <a:extLst>
                  <a:ext uri="{FF2B5EF4-FFF2-40B4-BE49-F238E27FC236}">
                    <a16:creationId xmlns:a16="http://schemas.microsoft.com/office/drawing/2014/main" id="{0F1D800F-0799-4731-A31D-21EAA7624DF1}"/>
                  </a:ext>
                </a:extLst>
              </p:cNvPr>
              <p:cNvSpPr txBox="1"/>
              <p:nvPr/>
            </p:nvSpPr>
            <p:spPr>
              <a:xfrm>
                <a:off x="2668999" y="3070468"/>
                <a:ext cx="495649" cy="338554"/>
              </a:xfrm>
              <a:prstGeom prst="rect">
                <a:avLst/>
              </a:prstGeom>
              <a:noFill/>
            </p:spPr>
            <p:txBody>
              <a:bodyPr wrap="none" rtlCol="0">
                <a:spAutoFit/>
              </a:bodyPr>
              <a:lstStyle/>
              <a:p>
                <a:r>
                  <a:rPr kumimoji="1" lang="en-US" altLang="ja-JP" sz="1600" dirty="0"/>
                  <a:t>e24</a:t>
                </a:r>
                <a:endParaRPr kumimoji="1" lang="ja-JP" altLang="en-US" sz="1600" dirty="0"/>
              </a:p>
            </p:txBody>
          </p:sp>
          <p:sp>
            <p:nvSpPr>
              <p:cNvPr id="15" name="TextBox 14">
                <a:extLst>
                  <a:ext uri="{FF2B5EF4-FFF2-40B4-BE49-F238E27FC236}">
                    <a16:creationId xmlns:a16="http://schemas.microsoft.com/office/drawing/2014/main" id="{110E29AA-FC4F-49D6-B29E-3E6FBBFAD1DF}"/>
                  </a:ext>
                </a:extLst>
              </p:cNvPr>
              <p:cNvSpPr txBox="1"/>
              <p:nvPr/>
            </p:nvSpPr>
            <p:spPr>
              <a:xfrm>
                <a:off x="2668999" y="3404677"/>
                <a:ext cx="495649" cy="338554"/>
              </a:xfrm>
              <a:prstGeom prst="rect">
                <a:avLst/>
              </a:prstGeom>
              <a:noFill/>
            </p:spPr>
            <p:txBody>
              <a:bodyPr wrap="none" rtlCol="0">
                <a:spAutoFit/>
              </a:bodyPr>
              <a:lstStyle/>
              <a:p>
                <a:r>
                  <a:rPr kumimoji="1" lang="en-US" altLang="ja-JP" sz="1600" dirty="0"/>
                  <a:t>e25</a:t>
                </a:r>
                <a:endParaRPr kumimoji="1" lang="ja-JP" altLang="en-US" sz="1600" dirty="0"/>
              </a:p>
            </p:txBody>
          </p:sp>
          <p:sp>
            <p:nvSpPr>
              <p:cNvPr id="16" name="TextBox 15">
                <a:extLst>
                  <a:ext uri="{FF2B5EF4-FFF2-40B4-BE49-F238E27FC236}">
                    <a16:creationId xmlns:a16="http://schemas.microsoft.com/office/drawing/2014/main" id="{833099A4-8F89-4322-9A34-95CD6A0E00AE}"/>
                  </a:ext>
                </a:extLst>
              </p:cNvPr>
              <p:cNvSpPr txBox="1"/>
              <p:nvPr/>
            </p:nvSpPr>
            <p:spPr>
              <a:xfrm>
                <a:off x="6145626" y="2381250"/>
                <a:ext cx="455574" cy="338554"/>
              </a:xfrm>
              <a:prstGeom prst="rect">
                <a:avLst/>
              </a:prstGeom>
              <a:noFill/>
            </p:spPr>
            <p:txBody>
              <a:bodyPr wrap="none" rtlCol="0">
                <a:spAutoFit/>
              </a:bodyPr>
              <a:lstStyle/>
              <a:p>
                <a:r>
                  <a:rPr kumimoji="1" lang="en-US" altLang="ja-JP" sz="1600" dirty="0"/>
                  <a:t>f22</a:t>
                </a:r>
                <a:endParaRPr kumimoji="1" lang="ja-JP" altLang="en-US" sz="1600" dirty="0"/>
              </a:p>
            </p:txBody>
          </p:sp>
          <p:sp>
            <p:nvSpPr>
              <p:cNvPr id="17" name="TextBox 16">
                <a:extLst>
                  <a:ext uri="{FF2B5EF4-FFF2-40B4-BE49-F238E27FC236}">
                    <a16:creationId xmlns:a16="http://schemas.microsoft.com/office/drawing/2014/main" id="{6529A1C0-D00A-41A4-BE0D-01B7B0A792DF}"/>
                  </a:ext>
                </a:extLst>
              </p:cNvPr>
              <p:cNvSpPr txBox="1"/>
              <p:nvPr/>
            </p:nvSpPr>
            <p:spPr>
              <a:xfrm>
                <a:off x="6145624" y="2719804"/>
                <a:ext cx="455574" cy="338554"/>
              </a:xfrm>
              <a:prstGeom prst="rect">
                <a:avLst/>
              </a:prstGeom>
              <a:noFill/>
            </p:spPr>
            <p:txBody>
              <a:bodyPr wrap="none" rtlCol="0">
                <a:spAutoFit/>
              </a:bodyPr>
              <a:lstStyle/>
              <a:p>
                <a:r>
                  <a:rPr kumimoji="1" lang="en-US" altLang="ja-JP" sz="1600" dirty="0"/>
                  <a:t>f24</a:t>
                </a:r>
                <a:endParaRPr kumimoji="1" lang="ja-JP" altLang="en-US" sz="1600" dirty="0"/>
              </a:p>
            </p:txBody>
          </p:sp>
          <p:sp>
            <p:nvSpPr>
              <p:cNvPr id="18" name="TextBox 17">
                <a:extLst>
                  <a:ext uri="{FF2B5EF4-FFF2-40B4-BE49-F238E27FC236}">
                    <a16:creationId xmlns:a16="http://schemas.microsoft.com/office/drawing/2014/main" id="{C02AD11D-EB2C-4862-A6AF-8E443C8D68E3}"/>
                  </a:ext>
                </a:extLst>
              </p:cNvPr>
              <p:cNvSpPr txBox="1"/>
              <p:nvPr/>
            </p:nvSpPr>
            <p:spPr>
              <a:xfrm>
                <a:off x="6145624" y="3070468"/>
                <a:ext cx="455574" cy="338554"/>
              </a:xfrm>
              <a:prstGeom prst="rect">
                <a:avLst/>
              </a:prstGeom>
              <a:noFill/>
            </p:spPr>
            <p:txBody>
              <a:bodyPr wrap="none" rtlCol="0">
                <a:spAutoFit/>
              </a:bodyPr>
              <a:lstStyle/>
              <a:p>
                <a:r>
                  <a:rPr lang="en-US" altLang="ja-JP" sz="1600" dirty="0"/>
                  <a:t>f23</a:t>
                </a:r>
                <a:endParaRPr kumimoji="1" lang="ja-JP" altLang="en-US" sz="1600" dirty="0"/>
              </a:p>
            </p:txBody>
          </p:sp>
          <p:sp>
            <p:nvSpPr>
              <p:cNvPr id="19" name="TextBox 18">
                <a:extLst>
                  <a:ext uri="{FF2B5EF4-FFF2-40B4-BE49-F238E27FC236}">
                    <a16:creationId xmlns:a16="http://schemas.microsoft.com/office/drawing/2014/main" id="{156CC95F-6E4F-48C0-833C-0DA819B60000}"/>
                  </a:ext>
                </a:extLst>
              </p:cNvPr>
              <p:cNvSpPr txBox="1"/>
              <p:nvPr/>
            </p:nvSpPr>
            <p:spPr>
              <a:xfrm>
                <a:off x="6145624" y="3404677"/>
                <a:ext cx="455574" cy="338554"/>
              </a:xfrm>
              <a:prstGeom prst="rect">
                <a:avLst/>
              </a:prstGeom>
              <a:noFill/>
            </p:spPr>
            <p:txBody>
              <a:bodyPr wrap="none" rtlCol="0">
                <a:spAutoFit/>
              </a:bodyPr>
              <a:lstStyle/>
              <a:p>
                <a:r>
                  <a:rPr lang="en-US" altLang="ja-JP" sz="1600" dirty="0"/>
                  <a:t>f22</a:t>
                </a:r>
                <a:endParaRPr kumimoji="1" lang="ja-JP" altLang="en-US" sz="1600" dirty="0"/>
              </a:p>
            </p:txBody>
          </p:sp>
        </p:grpSp>
        <p:cxnSp>
          <p:nvCxnSpPr>
            <p:cNvPr id="23" name="Straight Connector 22">
              <a:extLst>
                <a:ext uri="{FF2B5EF4-FFF2-40B4-BE49-F238E27FC236}">
                  <a16:creationId xmlns:a16="http://schemas.microsoft.com/office/drawing/2014/main" id="{D987CC07-DFA8-45D8-99A0-93AF19119BA7}"/>
                </a:ext>
              </a:extLst>
            </p:cNvPr>
            <p:cNvCxnSpPr>
              <a:cxnSpLocks/>
            </p:cNvCxnSpPr>
            <p:nvPr/>
          </p:nvCxnSpPr>
          <p:spPr>
            <a:xfrm>
              <a:off x="1704975" y="2819400"/>
              <a:ext cx="1952625" cy="14704"/>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184E699-CD49-461C-AFA8-F42A114C6DA6}"/>
                </a:ext>
              </a:extLst>
            </p:cNvPr>
            <p:cNvCxnSpPr>
              <a:cxnSpLocks/>
            </p:cNvCxnSpPr>
            <p:nvPr/>
          </p:nvCxnSpPr>
          <p:spPr>
            <a:xfrm>
              <a:off x="1704972" y="3165306"/>
              <a:ext cx="1952625" cy="14704"/>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87755C0-B613-402A-A884-E61B2EF658BF}"/>
                </a:ext>
              </a:extLst>
            </p:cNvPr>
            <p:cNvCxnSpPr>
              <a:cxnSpLocks/>
            </p:cNvCxnSpPr>
            <p:nvPr/>
          </p:nvCxnSpPr>
          <p:spPr>
            <a:xfrm>
              <a:off x="1704972" y="3524151"/>
              <a:ext cx="1952625" cy="14704"/>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E920BA4-655F-402B-9A0C-A6B5ACC817F5}"/>
                </a:ext>
              </a:extLst>
            </p:cNvPr>
            <p:cNvCxnSpPr>
              <a:cxnSpLocks/>
            </p:cNvCxnSpPr>
            <p:nvPr/>
          </p:nvCxnSpPr>
          <p:spPr>
            <a:xfrm>
              <a:off x="1704972" y="3832885"/>
              <a:ext cx="1952625" cy="14704"/>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51E2F0A-3994-47E8-875C-92C90EFA1D49}"/>
                </a:ext>
              </a:extLst>
            </p:cNvPr>
            <p:cNvCxnSpPr>
              <a:cxnSpLocks/>
            </p:cNvCxnSpPr>
            <p:nvPr/>
          </p:nvCxnSpPr>
          <p:spPr>
            <a:xfrm>
              <a:off x="5486400" y="2819400"/>
              <a:ext cx="1952625" cy="14704"/>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73DD4CB-EAFA-42C5-B1F3-BB53BD638B8F}"/>
                </a:ext>
              </a:extLst>
            </p:cNvPr>
            <p:cNvCxnSpPr>
              <a:cxnSpLocks/>
            </p:cNvCxnSpPr>
            <p:nvPr/>
          </p:nvCxnSpPr>
          <p:spPr>
            <a:xfrm>
              <a:off x="5486397" y="3165306"/>
              <a:ext cx="1952625" cy="14704"/>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D5F1B63C-221F-43B9-B014-1E0835BE3165}"/>
                </a:ext>
              </a:extLst>
            </p:cNvPr>
            <p:cNvCxnSpPr>
              <a:cxnSpLocks/>
            </p:cNvCxnSpPr>
            <p:nvPr/>
          </p:nvCxnSpPr>
          <p:spPr>
            <a:xfrm>
              <a:off x="5486397" y="3524151"/>
              <a:ext cx="1952625" cy="14704"/>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8D5ACE2-7384-4C54-AF87-12C97242DD32}"/>
                </a:ext>
              </a:extLst>
            </p:cNvPr>
            <p:cNvCxnSpPr>
              <a:cxnSpLocks/>
            </p:cNvCxnSpPr>
            <p:nvPr/>
          </p:nvCxnSpPr>
          <p:spPr>
            <a:xfrm>
              <a:off x="5486397" y="3832885"/>
              <a:ext cx="1952625" cy="14704"/>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BECDBA42-5FB6-46AE-BACC-70C392A1ADFE}"/>
                </a:ext>
              </a:extLst>
            </p:cNvPr>
            <p:cNvSpPr txBox="1"/>
            <p:nvPr/>
          </p:nvSpPr>
          <p:spPr>
            <a:xfrm>
              <a:off x="1874912" y="2464773"/>
              <a:ext cx="633507" cy="369332"/>
            </a:xfrm>
            <a:prstGeom prst="rect">
              <a:avLst/>
            </a:prstGeom>
            <a:noFill/>
          </p:spPr>
          <p:txBody>
            <a:bodyPr wrap="none" rtlCol="0">
              <a:spAutoFit/>
            </a:bodyPr>
            <a:lstStyle/>
            <a:p>
              <a:r>
                <a:rPr kumimoji="1" lang="ja-JP" altLang="en-US" dirty="0"/>
                <a:t>１ｋ</a:t>
              </a:r>
              <a:r>
                <a:rPr kumimoji="1" lang="en-US" altLang="ja-JP" dirty="0"/>
                <a:t>Ω</a:t>
              </a:r>
              <a:endParaRPr kumimoji="1" lang="ja-JP" altLang="en-US" dirty="0"/>
            </a:p>
          </p:txBody>
        </p:sp>
        <p:sp>
          <p:nvSpPr>
            <p:cNvPr id="33" name="TextBox 32">
              <a:extLst>
                <a:ext uri="{FF2B5EF4-FFF2-40B4-BE49-F238E27FC236}">
                  <a16:creationId xmlns:a16="http://schemas.microsoft.com/office/drawing/2014/main" id="{0B5D91F9-4A0E-45B1-8224-5AFA07E7C165}"/>
                </a:ext>
              </a:extLst>
            </p:cNvPr>
            <p:cNvSpPr txBox="1"/>
            <p:nvPr/>
          </p:nvSpPr>
          <p:spPr>
            <a:xfrm>
              <a:off x="1874912" y="2798090"/>
              <a:ext cx="646331" cy="369332"/>
            </a:xfrm>
            <a:prstGeom prst="rect">
              <a:avLst/>
            </a:prstGeom>
            <a:noFill/>
          </p:spPr>
          <p:txBody>
            <a:bodyPr wrap="none" rtlCol="0">
              <a:spAutoFit/>
            </a:bodyPr>
            <a:lstStyle/>
            <a:p>
              <a:r>
                <a:rPr lang="ja-JP" altLang="en-US" dirty="0"/>
                <a:t>発汗</a:t>
              </a:r>
              <a:endParaRPr kumimoji="1" lang="ja-JP" altLang="en-US" dirty="0"/>
            </a:p>
          </p:txBody>
        </p:sp>
        <p:sp>
          <p:nvSpPr>
            <p:cNvPr id="34" name="TextBox 33">
              <a:extLst>
                <a:ext uri="{FF2B5EF4-FFF2-40B4-BE49-F238E27FC236}">
                  <a16:creationId xmlns:a16="http://schemas.microsoft.com/office/drawing/2014/main" id="{303CF933-EB83-4FE1-A996-DD0F93C412F3}"/>
                </a:ext>
              </a:extLst>
            </p:cNvPr>
            <p:cNvSpPr txBox="1"/>
            <p:nvPr/>
          </p:nvSpPr>
          <p:spPr>
            <a:xfrm>
              <a:off x="1897499" y="3161280"/>
              <a:ext cx="646331" cy="369332"/>
            </a:xfrm>
            <a:prstGeom prst="rect">
              <a:avLst/>
            </a:prstGeom>
            <a:noFill/>
          </p:spPr>
          <p:txBody>
            <a:bodyPr wrap="none" rtlCol="0">
              <a:spAutoFit/>
            </a:bodyPr>
            <a:lstStyle/>
            <a:p>
              <a:r>
                <a:rPr kumimoji="1" lang="ja-JP" altLang="en-US" dirty="0"/>
                <a:t>発汗</a:t>
              </a:r>
            </a:p>
          </p:txBody>
        </p:sp>
        <p:sp>
          <p:nvSpPr>
            <p:cNvPr id="35" name="TextBox 34">
              <a:extLst>
                <a:ext uri="{FF2B5EF4-FFF2-40B4-BE49-F238E27FC236}">
                  <a16:creationId xmlns:a16="http://schemas.microsoft.com/office/drawing/2014/main" id="{30F0E887-D439-4F73-AD20-9E2EE5DC1D01}"/>
                </a:ext>
              </a:extLst>
            </p:cNvPr>
            <p:cNvSpPr txBox="1"/>
            <p:nvPr/>
          </p:nvSpPr>
          <p:spPr>
            <a:xfrm>
              <a:off x="1874912" y="3482192"/>
              <a:ext cx="622286" cy="369332"/>
            </a:xfrm>
            <a:prstGeom prst="rect">
              <a:avLst/>
            </a:prstGeom>
            <a:noFill/>
          </p:spPr>
          <p:txBody>
            <a:bodyPr wrap="none" rtlCol="0">
              <a:spAutoFit/>
            </a:bodyPr>
            <a:lstStyle/>
            <a:p>
              <a:pPr algn="ctr"/>
              <a:r>
                <a:rPr kumimoji="1" lang="en-US" altLang="ja-JP" dirty="0"/>
                <a:t>GND</a:t>
              </a:r>
              <a:endParaRPr kumimoji="1" lang="ja-JP" altLang="en-US" dirty="0"/>
            </a:p>
          </p:txBody>
        </p:sp>
        <p:sp>
          <p:nvSpPr>
            <p:cNvPr id="36" name="TextBox 35">
              <a:extLst>
                <a:ext uri="{FF2B5EF4-FFF2-40B4-BE49-F238E27FC236}">
                  <a16:creationId xmlns:a16="http://schemas.microsoft.com/office/drawing/2014/main" id="{5FDBEA5D-FBBD-4A33-A222-B2EA5E8F3DB5}"/>
                </a:ext>
              </a:extLst>
            </p:cNvPr>
            <p:cNvSpPr txBox="1"/>
            <p:nvPr/>
          </p:nvSpPr>
          <p:spPr>
            <a:xfrm>
              <a:off x="6816736" y="2499896"/>
              <a:ext cx="633507" cy="646331"/>
            </a:xfrm>
            <a:prstGeom prst="rect">
              <a:avLst/>
            </a:prstGeom>
            <a:noFill/>
          </p:spPr>
          <p:txBody>
            <a:bodyPr wrap="none" rtlCol="0">
              <a:spAutoFit/>
            </a:bodyPr>
            <a:lstStyle/>
            <a:p>
              <a:r>
                <a:rPr lang="ja-JP" altLang="en-US" dirty="0"/>
                <a:t>１ｋ</a:t>
              </a:r>
              <a:r>
                <a:rPr lang="en-US" altLang="ja-JP" dirty="0"/>
                <a:t>Ω</a:t>
              </a:r>
              <a:endParaRPr lang="ja-JP" altLang="en-US" dirty="0"/>
            </a:p>
            <a:p>
              <a:endParaRPr kumimoji="1" lang="ja-JP" altLang="en-US" dirty="0"/>
            </a:p>
          </p:txBody>
        </p:sp>
        <p:sp>
          <p:nvSpPr>
            <p:cNvPr id="37" name="TextBox 36">
              <a:extLst>
                <a:ext uri="{FF2B5EF4-FFF2-40B4-BE49-F238E27FC236}">
                  <a16:creationId xmlns:a16="http://schemas.microsoft.com/office/drawing/2014/main" id="{CFC38D25-D05D-4EEB-8E04-E307B9A4B80C}"/>
                </a:ext>
              </a:extLst>
            </p:cNvPr>
            <p:cNvSpPr txBox="1"/>
            <p:nvPr/>
          </p:nvSpPr>
          <p:spPr>
            <a:xfrm>
              <a:off x="6669863" y="2832790"/>
              <a:ext cx="985249" cy="379215"/>
            </a:xfrm>
            <a:prstGeom prst="rect">
              <a:avLst/>
            </a:prstGeom>
            <a:noFill/>
          </p:spPr>
          <p:txBody>
            <a:bodyPr wrap="none" rtlCol="0">
              <a:spAutoFit/>
            </a:bodyPr>
            <a:lstStyle/>
            <a:p>
              <a:r>
                <a:rPr lang="en-US" altLang="ja-JP" dirty="0"/>
                <a:t>- IN</a:t>
              </a:r>
              <a:r>
                <a:rPr lang="ja-JP" altLang="en-US" dirty="0"/>
                <a:t>増幅</a:t>
              </a:r>
              <a:endParaRPr kumimoji="1" lang="ja-JP" altLang="en-US" dirty="0"/>
            </a:p>
          </p:txBody>
        </p:sp>
        <p:sp>
          <p:nvSpPr>
            <p:cNvPr id="39" name="TextBox 38">
              <a:extLst>
                <a:ext uri="{FF2B5EF4-FFF2-40B4-BE49-F238E27FC236}">
                  <a16:creationId xmlns:a16="http://schemas.microsoft.com/office/drawing/2014/main" id="{A8B2B2E3-2E77-4524-A09D-BF6A22FC566D}"/>
                </a:ext>
              </a:extLst>
            </p:cNvPr>
            <p:cNvSpPr txBox="1"/>
            <p:nvPr/>
          </p:nvSpPr>
          <p:spPr>
            <a:xfrm>
              <a:off x="6816736" y="3517315"/>
              <a:ext cx="622286" cy="369332"/>
            </a:xfrm>
            <a:prstGeom prst="rect">
              <a:avLst/>
            </a:prstGeom>
            <a:noFill/>
          </p:spPr>
          <p:txBody>
            <a:bodyPr wrap="none" rtlCol="0">
              <a:spAutoFit/>
            </a:bodyPr>
            <a:lstStyle/>
            <a:p>
              <a:pPr algn="ctr"/>
              <a:r>
                <a:rPr kumimoji="1" lang="en-US" altLang="ja-JP" dirty="0"/>
                <a:t>GND</a:t>
              </a:r>
              <a:endParaRPr kumimoji="1" lang="ja-JP" altLang="en-US" dirty="0"/>
            </a:p>
          </p:txBody>
        </p:sp>
      </p:grpSp>
      <p:sp>
        <p:nvSpPr>
          <p:cNvPr id="41" name="TextBox 40">
            <a:extLst>
              <a:ext uri="{FF2B5EF4-FFF2-40B4-BE49-F238E27FC236}">
                <a16:creationId xmlns:a16="http://schemas.microsoft.com/office/drawing/2014/main" id="{079D12A0-722B-472B-8622-804EE2022F26}"/>
              </a:ext>
            </a:extLst>
          </p:cNvPr>
          <p:cNvSpPr txBox="1"/>
          <p:nvPr/>
        </p:nvSpPr>
        <p:spPr>
          <a:xfrm>
            <a:off x="435795" y="5316874"/>
            <a:ext cx="6316153" cy="738664"/>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400" dirty="0"/>
              <a:t>ブリッジ回路から出力された値を増幅している</a:t>
            </a:r>
            <a:endParaRPr kumimoji="1" lang="en-US" altLang="ja-JP" sz="1400" dirty="0"/>
          </a:p>
          <a:p>
            <a:pPr marL="285750" indent="-285750">
              <a:buFont typeface="Arial" panose="020B0604020202020204" pitchFamily="34" charset="0"/>
              <a:buChar char="•"/>
            </a:pPr>
            <a:r>
              <a:rPr kumimoji="1" lang="en-US" altLang="ja-JP" sz="1400" dirty="0"/>
              <a:t>Pin</a:t>
            </a:r>
            <a:r>
              <a:rPr lang="ja-JP" altLang="en-US" sz="1400" dirty="0"/>
              <a:t> </a:t>
            </a:r>
            <a:r>
              <a:rPr lang="en-US" altLang="ja-JP" sz="1400" dirty="0"/>
              <a:t>1</a:t>
            </a:r>
            <a:r>
              <a:rPr kumimoji="1" lang="ja-JP" altLang="en-US" sz="1400" dirty="0"/>
              <a:t>と</a:t>
            </a:r>
            <a:r>
              <a:rPr lang="en-US" altLang="ja-JP" sz="1400" dirty="0"/>
              <a:t>Pin 8</a:t>
            </a:r>
            <a:r>
              <a:rPr kumimoji="1" lang="ja-JP" altLang="en-US" sz="1400" dirty="0"/>
              <a:t>の間に抵抗を入れることで出力する値の倍率を変えることができる</a:t>
            </a:r>
            <a:endParaRPr kumimoji="1" lang="en-US" altLang="ja-JP" sz="1400" dirty="0"/>
          </a:p>
          <a:p>
            <a:pPr lvl="1"/>
            <a:r>
              <a:rPr lang="en-US" altLang="ja-JP" sz="1400" dirty="0"/>
              <a:t>(</a:t>
            </a:r>
            <a:r>
              <a:rPr lang="ja-JP" altLang="en-US" sz="1400" dirty="0"/>
              <a:t>今回は</a:t>
            </a:r>
            <a:r>
              <a:rPr lang="en-US" altLang="ja-JP" sz="1400" dirty="0"/>
              <a:t>1kΩ</a:t>
            </a:r>
            <a:r>
              <a:rPr lang="ja-JP" altLang="en-US" sz="1400" dirty="0"/>
              <a:t>抵抗を使用し、入力された値を</a:t>
            </a:r>
            <a:r>
              <a:rPr lang="en-US" altLang="ja-JP" sz="1400" dirty="0"/>
              <a:t>50</a:t>
            </a:r>
            <a:r>
              <a:rPr lang="ja-JP" altLang="en-US" sz="1400" dirty="0"/>
              <a:t>倍にしている</a:t>
            </a:r>
            <a:r>
              <a:rPr lang="en-US" altLang="ja-JP" sz="1400" dirty="0"/>
              <a:t>)</a:t>
            </a:r>
          </a:p>
        </p:txBody>
      </p:sp>
      <p:sp>
        <p:nvSpPr>
          <p:cNvPr id="44" name="Rectangle 43">
            <a:extLst>
              <a:ext uri="{FF2B5EF4-FFF2-40B4-BE49-F238E27FC236}">
                <a16:creationId xmlns:a16="http://schemas.microsoft.com/office/drawing/2014/main" id="{11FECCF5-D05A-437E-828A-1FC3236D63EB}"/>
              </a:ext>
            </a:extLst>
          </p:cNvPr>
          <p:cNvSpPr/>
          <p:nvPr/>
        </p:nvSpPr>
        <p:spPr>
          <a:xfrm>
            <a:off x="1413923" y="964510"/>
            <a:ext cx="6316153" cy="338328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TextBox 44">
            <a:extLst>
              <a:ext uri="{FF2B5EF4-FFF2-40B4-BE49-F238E27FC236}">
                <a16:creationId xmlns:a16="http://schemas.microsoft.com/office/drawing/2014/main" id="{3B6CD122-5D3A-4D28-9A84-564164E6DB46}"/>
              </a:ext>
            </a:extLst>
          </p:cNvPr>
          <p:cNvSpPr txBox="1"/>
          <p:nvPr/>
        </p:nvSpPr>
        <p:spPr>
          <a:xfrm>
            <a:off x="697283" y="274989"/>
            <a:ext cx="4658455" cy="461665"/>
          </a:xfrm>
          <a:prstGeom prst="rect">
            <a:avLst/>
          </a:prstGeom>
          <a:noFill/>
        </p:spPr>
        <p:txBody>
          <a:bodyPr wrap="none" rtlCol="0">
            <a:spAutoFit/>
          </a:bodyPr>
          <a:lstStyle/>
          <a:p>
            <a:r>
              <a:rPr lang="ja-JP" altLang="en-US" sz="2400" dirty="0"/>
              <a:t>④増幅回路 </a:t>
            </a:r>
            <a:r>
              <a:rPr lang="en-US" altLang="ja-JP" sz="2400" dirty="0"/>
              <a:t>(Instrumentation Amp)</a:t>
            </a:r>
            <a:endParaRPr kumimoji="1" lang="ja-JP" altLang="en-US" sz="2400" dirty="0"/>
          </a:p>
        </p:txBody>
      </p:sp>
      <p:sp>
        <p:nvSpPr>
          <p:cNvPr id="42" name="TextBox 41">
            <a:extLst>
              <a:ext uri="{FF2B5EF4-FFF2-40B4-BE49-F238E27FC236}">
                <a16:creationId xmlns:a16="http://schemas.microsoft.com/office/drawing/2014/main" id="{8D641E19-A07B-44D8-842B-35FDFAC1D7D7}"/>
              </a:ext>
            </a:extLst>
          </p:cNvPr>
          <p:cNvSpPr txBox="1"/>
          <p:nvPr/>
        </p:nvSpPr>
        <p:spPr>
          <a:xfrm>
            <a:off x="6674852" y="2292451"/>
            <a:ext cx="1021433" cy="369332"/>
          </a:xfrm>
          <a:prstGeom prst="rect">
            <a:avLst/>
          </a:prstGeom>
          <a:noFill/>
        </p:spPr>
        <p:txBody>
          <a:bodyPr wrap="none" rtlCol="0">
            <a:spAutoFit/>
          </a:bodyPr>
          <a:lstStyle/>
          <a:p>
            <a:r>
              <a:rPr lang="en-US" altLang="ja-JP" dirty="0"/>
              <a:t>+ IN</a:t>
            </a:r>
            <a:r>
              <a:rPr lang="ja-JP" altLang="en-US" dirty="0"/>
              <a:t>増幅</a:t>
            </a:r>
            <a:endParaRPr kumimoji="1" lang="ja-JP" altLang="en-US" dirty="0"/>
          </a:p>
        </p:txBody>
      </p:sp>
    </p:spTree>
    <p:extLst>
      <p:ext uri="{BB962C8B-B14F-4D97-AF65-F5344CB8AC3E}">
        <p14:creationId xmlns:p14="http://schemas.microsoft.com/office/powerpoint/2010/main" val="2842670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602" y="4343751"/>
            <a:ext cx="2470839" cy="2074033"/>
          </a:xfrm>
          <a:prstGeom prst="rect">
            <a:avLst/>
          </a:prstGeom>
        </p:spPr>
      </p:pic>
      <p:sp>
        <p:nvSpPr>
          <p:cNvPr id="6" name="TextBox 5">
            <a:extLst>
              <a:ext uri="{FF2B5EF4-FFF2-40B4-BE49-F238E27FC236}">
                <a16:creationId xmlns:a16="http://schemas.microsoft.com/office/drawing/2014/main" id="{413A9D73-294D-4C29-B2A9-B11059A438EA}"/>
              </a:ext>
            </a:extLst>
          </p:cNvPr>
          <p:cNvSpPr txBox="1"/>
          <p:nvPr/>
        </p:nvSpPr>
        <p:spPr>
          <a:xfrm>
            <a:off x="3619242" y="4561514"/>
            <a:ext cx="4206601" cy="523220"/>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400" dirty="0"/>
              <a:t>一部のピンは</a:t>
            </a:r>
            <a:r>
              <a:rPr kumimoji="1" lang="en-US" altLang="ja-JP" sz="1400" dirty="0" err="1"/>
              <a:t>WiFi</a:t>
            </a:r>
            <a:r>
              <a:rPr kumimoji="1" lang="ja-JP" altLang="en-US" sz="1400" dirty="0"/>
              <a:t>接続時</a:t>
            </a:r>
            <a:r>
              <a:rPr kumimoji="1" lang="en-US" altLang="ja-JP" sz="1400" dirty="0"/>
              <a:t>AD</a:t>
            </a:r>
            <a:r>
              <a:rPr kumimoji="1" lang="ja-JP" altLang="en-US" sz="1400" dirty="0"/>
              <a:t>変換として機能しない</a:t>
            </a:r>
            <a:endParaRPr kumimoji="1" lang="en-US" altLang="ja-JP" sz="1400" dirty="0"/>
          </a:p>
          <a:p>
            <a:pPr marL="285750" indent="-285750">
              <a:buFont typeface="Arial" panose="020B0604020202020204" pitchFamily="34" charset="0"/>
              <a:buChar char="•"/>
            </a:pPr>
            <a:r>
              <a:rPr lang="ja-JP" altLang="en-US" sz="1400" dirty="0"/>
              <a:t>そもそも</a:t>
            </a:r>
            <a:r>
              <a:rPr lang="en-US" altLang="ja-JP" sz="1400" dirty="0"/>
              <a:t>ESP32</a:t>
            </a:r>
            <a:r>
              <a:rPr lang="ja-JP" altLang="en-US" sz="1400" dirty="0"/>
              <a:t>の</a:t>
            </a:r>
            <a:r>
              <a:rPr lang="en-US" altLang="ja-JP" sz="1400" dirty="0"/>
              <a:t>AD</a:t>
            </a:r>
            <a:r>
              <a:rPr lang="ja-JP" altLang="en-US" sz="1400" dirty="0"/>
              <a:t>変換は正確ではない</a:t>
            </a:r>
            <a:endParaRPr lang="en-US" altLang="ja-JP" sz="1400" dirty="0"/>
          </a:p>
        </p:txBody>
      </p:sp>
      <p:pic>
        <p:nvPicPr>
          <p:cNvPr id="11" name="Picture 10">
            <a:extLst>
              <a:ext uri="{FF2B5EF4-FFF2-40B4-BE49-F238E27FC236}">
                <a16:creationId xmlns:a16="http://schemas.microsoft.com/office/drawing/2014/main" id="{342918D9-88D6-47DE-A878-827C20ACC8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35834" y="785140"/>
            <a:ext cx="5038998" cy="3256112"/>
          </a:xfrm>
          <a:prstGeom prst="rect">
            <a:avLst/>
          </a:prstGeom>
        </p:spPr>
      </p:pic>
      <p:sp>
        <p:nvSpPr>
          <p:cNvPr id="13" name="TextBox 12">
            <a:extLst>
              <a:ext uri="{FF2B5EF4-FFF2-40B4-BE49-F238E27FC236}">
                <a16:creationId xmlns:a16="http://schemas.microsoft.com/office/drawing/2014/main" id="{FD2447C8-C56B-45AA-9947-CB62F00D198B}"/>
              </a:ext>
            </a:extLst>
          </p:cNvPr>
          <p:cNvSpPr txBox="1"/>
          <p:nvPr/>
        </p:nvSpPr>
        <p:spPr>
          <a:xfrm>
            <a:off x="3619243" y="5488771"/>
            <a:ext cx="4780155" cy="1169551"/>
          </a:xfrm>
          <a:prstGeom prst="rect">
            <a:avLst/>
          </a:prstGeom>
          <a:noFill/>
        </p:spPr>
        <p:txBody>
          <a:bodyPr wrap="none" rtlCol="0">
            <a:spAutoFit/>
          </a:bodyPr>
          <a:lstStyle/>
          <a:p>
            <a:pPr marL="285750" indent="-285750">
              <a:buFont typeface="Arial" panose="020B0604020202020204" pitchFamily="34" charset="0"/>
              <a:buChar char="•"/>
            </a:pPr>
            <a:r>
              <a:rPr lang="en-US" altLang="ja-JP" sz="1400" dirty="0"/>
              <a:t>2/3~16</a:t>
            </a:r>
            <a:r>
              <a:rPr lang="ja-JP" altLang="en-US" sz="1400" dirty="0"/>
              <a:t>倍に増幅できるアンプを内蔵している</a:t>
            </a:r>
            <a:endParaRPr lang="en-US" altLang="ja-JP" sz="1400" dirty="0"/>
          </a:p>
          <a:p>
            <a:pPr marL="285750" indent="-285750">
              <a:buFont typeface="Arial" panose="020B0604020202020204" pitchFamily="34" charset="0"/>
              <a:buChar char="•"/>
            </a:pPr>
            <a:r>
              <a:rPr lang="ja-JP" altLang="en-US" sz="1400" dirty="0"/>
              <a:t>電圧リファレンスを内蔵しているので正確な出力ができる</a:t>
            </a:r>
            <a:endParaRPr lang="en-US" altLang="ja-JP" sz="1400" dirty="0"/>
          </a:p>
          <a:p>
            <a:pPr marL="285750" indent="-285750">
              <a:buFont typeface="Arial" panose="020B0604020202020204" pitchFamily="34" charset="0"/>
              <a:buChar char="•"/>
            </a:pPr>
            <a:r>
              <a:rPr lang="en-US" altLang="ja-JP" sz="1400" dirty="0"/>
              <a:t>12</a:t>
            </a:r>
            <a:r>
              <a:rPr lang="ja-JP" altLang="en-US" sz="1400" dirty="0"/>
              <a:t> </a:t>
            </a:r>
            <a:r>
              <a:rPr lang="en-US" altLang="ja-JP" sz="1400" dirty="0"/>
              <a:t>Bit</a:t>
            </a:r>
            <a:r>
              <a:rPr lang="ja-JP" altLang="en-US" sz="1400" dirty="0"/>
              <a:t>に変換する</a:t>
            </a:r>
            <a:r>
              <a:rPr lang="en-US" altLang="ja-JP" sz="1400" dirty="0"/>
              <a:t>Analog Digital Converter</a:t>
            </a:r>
            <a:endParaRPr kumimoji="1" lang="en-US" altLang="ja-JP" sz="1400" dirty="0"/>
          </a:p>
          <a:p>
            <a:pPr marL="285750" indent="-285750">
              <a:buFont typeface="Arial" panose="020B0604020202020204" pitchFamily="34" charset="0"/>
              <a:buChar char="•"/>
            </a:pPr>
            <a:r>
              <a:rPr kumimoji="1" lang="en-US" altLang="ja-JP" sz="1400" dirty="0"/>
              <a:t>LT1167</a:t>
            </a:r>
            <a:r>
              <a:rPr kumimoji="1" lang="ja-JP" altLang="en-US" sz="1400" dirty="0"/>
              <a:t>で増幅した電圧を</a:t>
            </a:r>
            <a:r>
              <a:rPr kumimoji="1" lang="ja-JP" altLang="en-US" sz="1400" b="1" dirty="0"/>
              <a:t>さらに増幅してデジタル変換</a:t>
            </a:r>
            <a:r>
              <a:rPr kumimoji="1" lang="ja-JP" altLang="en-US" sz="1400" dirty="0"/>
              <a:t>する</a:t>
            </a:r>
            <a:endParaRPr kumimoji="1" lang="en-US" altLang="ja-JP" sz="1400" dirty="0"/>
          </a:p>
          <a:p>
            <a:pPr marL="285750" indent="-285750">
              <a:buFont typeface="Arial" panose="020B0604020202020204" pitchFamily="34" charset="0"/>
              <a:buChar char="•"/>
            </a:pPr>
            <a:r>
              <a:rPr lang="en-US" altLang="ja-JP" sz="1400" dirty="0"/>
              <a:t>I2C</a:t>
            </a:r>
            <a:r>
              <a:rPr lang="ja-JP" altLang="en-US" sz="1400" dirty="0"/>
              <a:t>接続</a:t>
            </a:r>
            <a:endParaRPr kumimoji="1" lang="en-US" altLang="ja-JP" sz="1400" dirty="0"/>
          </a:p>
        </p:txBody>
      </p:sp>
      <p:sp>
        <p:nvSpPr>
          <p:cNvPr id="14" name="TextBox 13">
            <a:extLst>
              <a:ext uri="{FF2B5EF4-FFF2-40B4-BE49-F238E27FC236}">
                <a16:creationId xmlns:a16="http://schemas.microsoft.com/office/drawing/2014/main" id="{961F77D3-A0E6-4694-9800-8C99C5897AEC}"/>
              </a:ext>
            </a:extLst>
          </p:cNvPr>
          <p:cNvSpPr txBox="1"/>
          <p:nvPr/>
        </p:nvSpPr>
        <p:spPr>
          <a:xfrm>
            <a:off x="697283" y="274989"/>
            <a:ext cx="1475084" cy="461665"/>
          </a:xfrm>
          <a:prstGeom prst="rect">
            <a:avLst/>
          </a:prstGeom>
          <a:noFill/>
        </p:spPr>
        <p:txBody>
          <a:bodyPr wrap="none" rtlCol="0">
            <a:spAutoFit/>
          </a:bodyPr>
          <a:lstStyle/>
          <a:p>
            <a:r>
              <a:rPr lang="ja-JP" altLang="en-US" sz="2400" dirty="0"/>
              <a:t>⑤</a:t>
            </a:r>
            <a:r>
              <a:rPr lang="en-US" altLang="ja-JP" sz="2400" dirty="0"/>
              <a:t>AD</a:t>
            </a:r>
            <a:r>
              <a:rPr lang="ja-JP" altLang="en-US" sz="2400" dirty="0"/>
              <a:t>変換</a:t>
            </a:r>
            <a:endParaRPr kumimoji="1" lang="ja-JP" altLang="en-US" sz="2400" dirty="0"/>
          </a:p>
        </p:txBody>
      </p:sp>
      <p:sp>
        <p:nvSpPr>
          <p:cNvPr id="15" name="TextBox 14">
            <a:extLst>
              <a:ext uri="{FF2B5EF4-FFF2-40B4-BE49-F238E27FC236}">
                <a16:creationId xmlns:a16="http://schemas.microsoft.com/office/drawing/2014/main" id="{D1762ECF-0C1C-4924-8858-98E890735648}"/>
              </a:ext>
            </a:extLst>
          </p:cNvPr>
          <p:cNvSpPr txBox="1"/>
          <p:nvPr/>
        </p:nvSpPr>
        <p:spPr>
          <a:xfrm>
            <a:off x="7208166" y="2137627"/>
            <a:ext cx="1005403" cy="461665"/>
          </a:xfrm>
          <a:prstGeom prst="rect">
            <a:avLst/>
          </a:prstGeom>
          <a:noFill/>
        </p:spPr>
        <p:txBody>
          <a:bodyPr wrap="none" rtlCol="0">
            <a:spAutoFit/>
          </a:bodyPr>
          <a:lstStyle/>
          <a:p>
            <a:r>
              <a:rPr lang="en-US" altLang="ja-JP" sz="1200" dirty="0"/>
              <a:t>Blue: Voltage</a:t>
            </a:r>
          </a:p>
          <a:p>
            <a:r>
              <a:rPr kumimoji="1" lang="en-US" altLang="ja-JP" sz="1200" dirty="0"/>
              <a:t>Red: ESP32</a:t>
            </a:r>
            <a:endParaRPr kumimoji="1" lang="ja-JP" altLang="en-US" sz="1200" dirty="0"/>
          </a:p>
        </p:txBody>
      </p:sp>
      <p:sp>
        <p:nvSpPr>
          <p:cNvPr id="16" name="TextBox 15">
            <a:extLst>
              <a:ext uri="{FF2B5EF4-FFF2-40B4-BE49-F238E27FC236}">
                <a16:creationId xmlns:a16="http://schemas.microsoft.com/office/drawing/2014/main" id="{00BDF418-ECE5-4AE9-B613-5F3A1D764E46}"/>
              </a:ext>
            </a:extLst>
          </p:cNvPr>
          <p:cNvSpPr txBox="1"/>
          <p:nvPr/>
        </p:nvSpPr>
        <p:spPr>
          <a:xfrm>
            <a:off x="3325725" y="4174474"/>
            <a:ext cx="1986057" cy="338554"/>
          </a:xfrm>
          <a:prstGeom prst="rect">
            <a:avLst/>
          </a:prstGeom>
          <a:noFill/>
        </p:spPr>
        <p:txBody>
          <a:bodyPr wrap="none" rtlCol="0">
            <a:spAutoFit/>
          </a:bodyPr>
          <a:lstStyle/>
          <a:p>
            <a:r>
              <a:rPr kumimoji="1" lang="en-US" altLang="ja-JP" sz="1600" dirty="0"/>
              <a:t>ESP32</a:t>
            </a:r>
            <a:r>
              <a:rPr lang="ja-JP" altLang="en-US" sz="1600" dirty="0"/>
              <a:t>内臓の</a:t>
            </a:r>
            <a:r>
              <a:rPr lang="en-US" altLang="ja-JP" sz="1600" dirty="0"/>
              <a:t>AD</a:t>
            </a:r>
            <a:r>
              <a:rPr lang="ja-JP" altLang="en-US" sz="1600" dirty="0"/>
              <a:t>変換</a:t>
            </a:r>
            <a:endParaRPr kumimoji="1" lang="ja-JP" altLang="en-US" sz="1600" dirty="0"/>
          </a:p>
        </p:txBody>
      </p:sp>
      <p:sp>
        <p:nvSpPr>
          <p:cNvPr id="17" name="TextBox 16">
            <a:extLst>
              <a:ext uri="{FF2B5EF4-FFF2-40B4-BE49-F238E27FC236}">
                <a16:creationId xmlns:a16="http://schemas.microsoft.com/office/drawing/2014/main" id="{A87DC07A-3D22-44C9-B37F-844CF7A0E5CB}"/>
              </a:ext>
            </a:extLst>
          </p:cNvPr>
          <p:cNvSpPr txBox="1"/>
          <p:nvPr/>
        </p:nvSpPr>
        <p:spPr>
          <a:xfrm>
            <a:off x="3325725" y="5101730"/>
            <a:ext cx="941283" cy="338554"/>
          </a:xfrm>
          <a:prstGeom prst="rect">
            <a:avLst/>
          </a:prstGeom>
          <a:noFill/>
        </p:spPr>
        <p:txBody>
          <a:bodyPr wrap="none" rtlCol="0">
            <a:spAutoFit/>
          </a:bodyPr>
          <a:lstStyle/>
          <a:p>
            <a:r>
              <a:rPr lang="en-US" altLang="ja-JP" sz="1600" dirty="0"/>
              <a:t>ADS1015</a:t>
            </a:r>
            <a:endParaRPr kumimoji="1" lang="ja-JP" altLang="en-US" sz="1600" dirty="0"/>
          </a:p>
        </p:txBody>
      </p:sp>
    </p:spTree>
    <p:extLst>
      <p:ext uri="{BB962C8B-B14F-4D97-AF65-F5344CB8AC3E}">
        <p14:creationId xmlns:p14="http://schemas.microsoft.com/office/powerpoint/2010/main" val="613600138"/>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2758</TotalTime>
  <Words>467</Words>
  <Application>Microsoft Office PowerPoint</Application>
  <PresentationFormat>On-screen Show (4:3)</PresentationFormat>
  <Paragraphs>61</Paragraphs>
  <Slides>4</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游ゴシック</vt:lpstr>
      <vt:lpstr>Arial</vt:lpstr>
      <vt:lpstr>Calibri</vt:lpstr>
      <vt:lpstr>Calibri Light</vt:lpstr>
      <vt:lpstr>Office テーマ</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nagano yuichiro</dc:creator>
  <cp:lastModifiedBy>加藤 大夢</cp:lastModifiedBy>
  <cp:revision>61</cp:revision>
  <cp:lastPrinted>2020-02-14T08:21:52Z</cp:lastPrinted>
  <dcterms:created xsi:type="dcterms:W3CDTF">2020-01-24T10:11:08Z</dcterms:created>
  <dcterms:modified xsi:type="dcterms:W3CDTF">2020-02-14T09:24:56Z</dcterms:modified>
</cp:coreProperties>
</file>