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14" r:id="rId3"/>
    <p:sldId id="694" r:id="rId4"/>
    <p:sldId id="276" r:id="rId5"/>
    <p:sldId id="289" r:id="rId6"/>
    <p:sldId id="280" r:id="rId7"/>
    <p:sldId id="691" r:id="rId8"/>
    <p:sldId id="692" r:id="rId9"/>
    <p:sldId id="693" r:id="rId10"/>
    <p:sldId id="696" r:id="rId11"/>
    <p:sldId id="695" r:id="rId12"/>
    <p:sldId id="315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F2B57-406F-428C-A230-2ED0808193F9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D7065-5EE8-40CB-B0DB-0161250915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2119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57F43F-31A8-4C92-BE39-7DDD3D44D006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46598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FF4295-88EA-452D-BAC8-284CF674A5D0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皮膚の厚さは身体部位によって異なり，手掌と足底の皮膚は厚く，耳介や眼瞼では薄い。表皮の厚さは手掌では</a:t>
            </a:r>
            <a:r>
              <a:rPr lang="en-US" altLang="ja-JP" dirty="0"/>
              <a:t>0</a:t>
            </a:r>
            <a:r>
              <a:rPr lang="ja-JP" altLang="en-US" dirty="0" err="1"/>
              <a:t>．</a:t>
            </a:r>
            <a:r>
              <a:rPr lang="en-US" altLang="ja-JP" dirty="0"/>
              <a:t>6</a:t>
            </a:r>
            <a:r>
              <a:rPr lang="ja-JP" altLang="en-US" dirty="0"/>
              <a:t>～</a:t>
            </a:r>
            <a:r>
              <a:rPr lang="en-US" altLang="ja-JP" dirty="0"/>
              <a:t>1</a:t>
            </a:r>
            <a:r>
              <a:rPr lang="ja-JP" altLang="en-US" dirty="0" err="1"/>
              <a:t>．</a:t>
            </a:r>
            <a:r>
              <a:rPr lang="en-US" altLang="ja-JP" dirty="0"/>
              <a:t>2mm</a:t>
            </a:r>
            <a:r>
              <a:rPr lang="ja-JP" altLang="en-US" dirty="0"/>
              <a:t>あるといわれる。真皮の厚さも部位によって異なり，全身で平均</a:t>
            </a:r>
            <a:r>
              <a:rPr lang="en-US" altLang="ja-JP" dirty="0"/>
              <a:t>1</a:t>
            </a:r>
            <a:r>
              <a:rPr lang="ja-JP" altLang="en-US" dirty="0" err="1"/>
              <a:t>．</a:t>
            </a:r>
            <a:r>
              <a:rPr lang="en-US" altLang="ja-JP" dirty="0"/>
              <a:t>7</a:t>
            </a:r>
            <a:r>
              <a:rPr lang="ja-JP" altLang="en-US" dirty="0"/>
              <a:t>～</a:t>
            </a:r>
            <a:r>
              <a:rPr lang="en-US" altLang="ja-JP" dirty="0"/>
              <a:t>2mm</a:t>
            </a:r>
            <a:r>
              <a:rPr lang="ja-JP" altLang="en-US" dirty="0"/>
              <a:t>といわれている。</a:t>
            </a:r>
          </a:p>
          <a:p>
            <a:endParaRPr lang="ja-JP" altLang="en-US" dirty="0"/>
          </a:p>
          <a:p>
            <a:r>
              <a:rPr lang="ja-JP" altLang="en-US" dirty="0"/>
              <a:t> 真皮の下部，脂肪層のすぐ上に多数の細動脈が第</a:t>
            </a:r>
            <a:r>
              <a:rPr lang="en-US" altLang="ja-JP" dirty="0"/>
              <a:t>1</a:t>
            </a:r>
            <a:r>
              <a:rPr lang="ja-JP" altLang="en-US" dirty="0"/>
              <a:t>の動脈叢を形成している。この血管網から垂直に分枝した細動脈は，真皮の中層で吻合（後述する</a:t>
            </a:r>
            <a:r>
              <a:rPr lang="en-US" altLang="ja-JP" dirty="0"/>
              <a:t>AVA</a:t>
            </a:r>
            <a:r>
              <a:rPr lang="ja-JP" altLang="en-US" dirty="0"/>
              <a:t>）の多い第</a:t>
            </a:r>
            <a:r>
              <a:rPr lang="en-US" altLang="ja-JP" dirty="0"/>
              <a:t>2</a:t>
            </a:r>
            <a:r>
              <a:rPr lang="ja-JP" altLang="en-US" dirty="0" err="1"/>
              <a:t>の細</a:t>
            </a:r>
            <a:r>
              <a:rPr lang="ja-JP" altLang="en-US" dirty="0"/>
              <a:t>動脈叢をつくる。</a:t>
            </a:r>
          </a:p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61949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E6AFF5-C9D9-4ED9-95FB-2F9EBD18A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D3DC17-854D-404C-A40C-94415277D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DC1306-BCF9-42BD-85F6-0A44D72F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0B97-ED42-4CED-9753-449908341B1F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1D3C1C-2462-4387-BED0-C60C29E2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C7D12E-1133-4540-B111-DB8DF78C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874C-44BE-4D6F-8D6C-2640FC3C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398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DF5FA3-7FE5-461A-877F-6385E544D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574AC26-1D98-4028-A39D-84B5C69E9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5B3981-66E3-418D-89F3-936B32C5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0B97-ED42-4CED-9753-449908341B1F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B4B318-FA85-4C30-85F4-CBB3491A1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FC8380-62AF-4DEB-8350-43967CB2F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874C-44BE-4D6F-8D6C-2640FC3C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5076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2E62D37-A1A5-4DA3-A9F4-E2F0FA387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0F8A80A-A673-4D40-ABEB-E26F9398C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B78241-D12D-46D9-8D88-C2A71E46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0B97-ED42-4CED-9753-449908341B1F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F9CC3F-5F56-4AFE-B15D-43D4DD7DC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304ED0-F5AB-41EC-BA09-837ECDDD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874C-44BE-4D6F-8D6C-2640FC3C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721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9FD682-8584-42F4-89A5-E2B3AF4F4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597D71-CE06-4C42-A2D3-E94F127BE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5A515C-15EB-4EF9-B84C-78EB1ECC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0B97-ED42-4CED-9753-449908341B1F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2599CC-0A7B-4F1A-B333-2E4B6D7B1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8F1C5AD-C401-47FF-9DBC-39C1D820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874C-44BE-4D6F-8D6C-2640FC3C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73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D9CE2E-8AFD-4AEA-BE85-14DA4917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FE28D8E-66D9-4F09-99FE-CE1221951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7316C9-E46E-4AEC-9177-5A073FB7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0B97-ED42-4CED-9753-449908341B1F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582049-BC41-4F0B-B109-2E6EE1C6A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51FAE0-1626-463E-98D6-4EA4B54A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874C-44BE-4D6F-8D6C-2640FC3C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83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243629-9314-446F-BEAE-65612750A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2D5844-32F6-4D94-81FB-886515DD0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4D66E8A-9DC4-4902-8B77-1CE793120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DD2223-73FD-4879-A5FD-60EBF25F5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0B97-ED42-4CED-9753-449908341B1F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C85836-0411-41D9-B867-C11B515F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A0A98D-607F-45DF-9562-25B483B9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874C-44BE-4D6F-8D6C-2640FC3C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9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BF32C4-E9FE-479E-AB0F-61902AFD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B06EA75-12C9-4D93-A652-D4A573C9D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549FA9A-80E3-43F6-9549-7D99B91EC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C5A7996-7E97-48C1-8BB1-2E6861FBC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E9F76A9-15E9-4873-8707-7CEAD295F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0AD5033-E209-4BC5-812F-564684EBA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0B97-ED42-4CED-9753-449908341B1F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8D7D8B8-D643-487E-9E53-6CD9BB97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1AF4789-7383-4999-84DA-82A0809E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874C-44BE-4D6F-8D6C-2640FC3C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257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9A4DF7-9BFE-4303-B9CC-62F69695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7B38200-31DA-447C-BF96-1AC6CBFA8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0B97-ED42-4CED-9753-449908341B1F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960ECF2-D7CB-4AF9-8ACF-D207CEA5A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16A4915-66BF-4884-9258-5E70D10A4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874C-44BE-4D6F-8D6C-2640FC3C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95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1E6A4C3-98E5-4B9E-8350-F95D5CED9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0B97-ED42-4CED-9753-449908341B1F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984CAC2-2096-4CAC-9C26-A1ACC8A9B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705500-3F07-4999-8D02-DD43E1E0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874C-44BE-4D6F-8D6C-2640FC3C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9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AAB99C-F9F6-4C28-9D46-0CC7C7D74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81492C-E147-490E-B9F3-098BDC145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C2747F4-3E42-40F3-862A-1D131948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C7928F-154C-4505-82DF-66A80F44F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0B97-ED42-4CED-9753-449908341B1F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A864023-898F-4149-AF45-CE652B46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1E932DE-80FE-42D3-A078-DFE78261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874C-44BE-4D6F-8D6C-2640FC3C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901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B34F0B-4D2E-4A42-9991-E6CDD765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CA7C2B2-896B-48A6-B786-F4038BDC2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815F7DC-4B81-47EC-AE8E-8A2A81CF4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5F7006E-6C4B-4B1A-84B0-1532C6942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0B97-ED42-4CED-9753-449908341B1F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96A0E20-0318-4433-A0BF-A0785081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6D20CA6-56FA-4DB3-BC09-DD3281F3C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874C-44BE-4D6F-8D6C-2640FC3C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84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83EE145-9DEC-4ED1-A7AD-0DA75E87A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0AC07DC-489D-4E58-94DE-EE1A5770E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A10764-4C45-4D89-A6C5-DD5F5BA7F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A0B97-ED42-4CED-9753-449908341B1F}" type="datetimeFigureOut">
              <a:rPr kumimoji="1" lang="ja-JP" altLang="en-US" smtClean="0"/>
              <a:t>2022/10/30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36EB21-37AE-493E-A8D3-65C08C29B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3A94BF-51E9-4523-81D9-9048A2F55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E874C-44BE-4D6F-8D6C-2640FC3C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73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AE25E42-59BD-4E31-9FC4-E0605A3C7B67}"/>
              </a:ext>
            </a:extLst>
          </p:cNvPr>
          <p:cNvSpPr txBox="1"/>
          <p:nvPr/>
        </p:nvSpPr>
        <p:spPr>
          <a:xfrm>
            <a:off x="1920241" y="2736502"/>
            <a:ext cx="8669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Arduino</a:t>
            </a:r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による測定入門</a:t>
            </a:r>
            <a:r>
              <a:rPr kumimoji="1"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16070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E85D12E-27CC-4621-B0B4-BDCBA8FB2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50"/>
          <a:stretch/>
        </p:blipFill>
        <p:spPr>
          <a:xfrm>
            <a:off x="604871" y="788278"/>
            <a:ext cx="4758421" cy="556522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0F55863-B9DD-4B91-9A3D-CB460FEBAC08}"/>
              </a:ext>
            </a:extLst>
          </p:cNvPr>
          <p:cNvSpPr/>
          <p:nvPr/>
        </p:nvSpPr>
        <p:spPr>
          <a:xfrm>
            <a:off x="589836" y="6427076"/>
            <a:ext cx="3254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/>
              <a:t>http://protolab.sakura.ne.jp/OPPL/?p=958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864E96-893F-4BB0-888D-62130E017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89" y="78070"/>
            <a:ext cx="29530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学習資料の紹介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2F943AF-F2A4-4662-8756-39A2FAB06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4" t="10114" r="4407" b="1510"/>
          <a:stretch/>
        </p:blipFill>
        <p:spPr>
          <a:xfrm>
            <a:off x="6537435" y="577644"/>
            <a:ext cx="4391705" cy="570372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233384A-7A23-44BD-8A3A-ED28135BFCD1}"/>
              </a:ext>
            </a:extLst>
          </p:cNvPr>
          <p:cNvSpPr/>
          <p:nvPr/>
        </p:nvSpPr>
        <p:spPr>
          <a:xfrm>
            <a:off x="6096000" y="6402238"/>
            <a:ext cx="57281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/>
              <a:t>https://www.jstage.jst.go.jp/article/jjppp/advpub/0/advpub_2207si/_article/-char/ja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3D6FE5C-4B58-4B67-9736-B402B96EA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33" y="4444323"/>
            <a:ext cx="1333333" cy="133333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59C0210-BF21-4A7E-A209-274EEE24F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04" y="4444322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82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854A2B17-0174-4720-9788-12D769E88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89" y="78070"/>
            <a:ext cx="29530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まとめ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7D2D8E-0107-4885-990D-21EBEF6602C2}"/>
              </a:ext>
            </a:extLst>
          </p:cNvPr>
          <p:cNvSpPr txBox="1"/>
          <p:nvPr/>
        </p:nvSpPr>
        <p:spPr>
          <a:xfrm>
            <a:off x="1808019" y="2140663"/>
            <a:ext cx="8757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低コストの測定機器でも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工夫次第で正確な測定を行うことができる。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7347457-31DA-4D06-908C-03B2695F512E}"/>
              </a:ext>
            </a:extLst>
          </p:cNvPr>
          <p:cNvSpPr txBox="1"/>
          <p:nvPr/>
        </p:nvSpPr>
        <p:spPr>
          <a:xfrm>
            <a:off x="1808019" y="3763231"/>
            <a:ext cx="9553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科学、技術、工学の知識をバランスよく身につけ、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	</a:t>
            </a:r>
            <a:r>
              <a:rPr kumimoji="1" lang="ja-JP" altLang="en-US" sz="28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自ら社会を変える野心を持ってほしい。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457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09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4476296" y="763560"/>
            <a:ext cx="3491912" cy="2952328"/>
            <a:chOff x="2952296" y="836712"/>
            <a:chExt cx="3491912" cy="295232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52296" y="1170106"/>
              <a:ext cx="3491912" cy="2618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3203848" y="836712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Arduino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CC0B1A8-ADF0-4BE4-98B8-E55268D0CB91}"/>
              </a:ext>
            </a:extLst>
          </p:cNvPr>
          <p:cNvGrpSpPr/>
          <p:nvPr/>
        </p:nvGrpSpPr>
        <p:grpSpPr>
          <a:xfrm>
            <a:off x="2207568" y="1123600"/>
            <a:ext cx="2028460" cy="2075532"/>
            <a:chOff x="2207568" y="1196752"/>
            <a:chExt cx="2028460" cy="2075532"/>
          </a:xfrm>
        </p:grpSpPr>
        <p:sp>
          <p:nvSpPr>
            <p:cNvPr id="2" name="テキスト ボックス 1"/>
            <p:cNvSpPr txBox="1"/>
            <p:nvPr/>
          </p:nvSpPr>
          <p:spPr>
            <a:xfrm>
              <a:off x="2207568" y="1196752"/>
              <a:ext cx="1277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光センサー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213099" y="1590473"/>
              <a:ext cx="76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マイク</a:t>
              </a: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207569" y="198419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加速度センサー</a:t>
              </a: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207568" y="2377915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ジャイロ</a:t>
              </a: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207568" y="2771636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生体測定装置</a:t>
              </a:r>
            </a:p>
          </p:txBody>
        </p:sp>
        <p:sp>
          <p:nvSpPr>
            <p:cNvPr id="3" name="右中かっこ 2"/>
            <p:cNvSpPr/>
            <p:nvPr/>
          </p:nvSpPr>
          <p:spPr>
            <a:xfrm>
              <a:off x="4007768" y="1196752"/>
              <a:ext cx="228260" cy="207553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CF9C448-59D8-47E8-A133-81F15505CADB}"/>
              </a:ext>
            </a:extLst>
          </p:cNvPr>
          <p:cNvGrpSpPr/>
          <p:nvPr/>
        </p:nvGrpSpPr>
        <p:grpSpPr>
          <a:xfrm>
            <a:off x="7752184" y="1402340"/>
            <a:ext cx="2322183" cy="1665476"/>
            <a:chOff x="7752184" y="1475492"/>
            <a:chExt cx="2322183" cy="1665476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8256241" y="1509400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LED</a:t>
              </a:r>
              <a:endPara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8261770" y="1917445"/>
              <a:ext cx="1471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各種モーター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256241" y="2325490"/>
              <a:ext cx="1818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液晶ディスプレイ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8256240" y="2733536"/>
              <a:ext cx="1225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スピーカー</a:t>
              </a:r>
            </a:p>
          </p:txBody>
        </p:sp>
        <p:sp>
          <p:nvSpPr>
            <p:cNvPr id="4" name="左中かっこ 3"/>
            <p:cNvSpPr/>
            <p:nvPr/>
          </p:nvSpPr>
          <p:spPr>
            <a:xfrm>
              <a:off x="7752184" y="1475492"/>
              <a:ext cx="252028" cy="166547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2" name="正方形/長方形 21"/>
          <p:cNvSpPr/>
          <p:nvPr/>
        </p:nvSpPr>
        <p:spPr>
          <a:xfrm>
            <a:off x="53648" y="123311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フィジカルコンピューティング</a:t>
            </a: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D49D8565-4C79-4CEC-AE61-F8B08283F9F8}"/>
              </a:ext>
            </a:extLst>
          </p:cNvPr>
          <p:cNvGrpSpPr/>
          <p:nvPr/>
        </p:nvGrpSpPr>
        <p:grpSpPr>
          <a:xfrm>
            <a:off x="1307321" y="3535470"/>
            <a:ext cx="1800493" cy="2526201"/>
            <a:chOff x="1307321" y="3535470"/>
            <a:chExt cx="1800493" cy="2526201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6923BCC5-C1C9-4C3B-9D3B-CEEB64422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07321" y="3535470"/>
              <a:ext cx="1800493" cy="1800493"/>
            </a:xfrm>
            <a:prstGeom prst="rect">
              <a:avLst/>
            </a:prstGeom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1C4DC278-52C7-4C6A-8F86-91A5D5C0B099}"/>
                </a:ext>
              </a:extLst>
            </p:cNvPr>
            <p:cNvSpPr txBox="1"/>
            <p:nvPr/>
          </p:nvSpPr>
          <p:spPr>
            <a:xfrm>
              <a:off x="1428269" y="5415340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/>
                <a:t>接触型</a:t>
              </a:r>
              <a:endParaRPr kumimoji="1" lang="en-US" altLang="ja-JP" dirty="0"/>
            </a:p>
            <a:p>
              <a:pPr algn="ctr"/>
              <a:r>
                <a:rPr kumimoji="1" lang="ja-JP" altLang="en-US" dirty="0"/>
                <a:t>温度センサー</a:t>
              </a: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D014277D-4DD1-43F5-8FFB-45DADBEAE5CE}"/>
              </a:ext>
            </a:extLst>
          </p:cNvPr>
          <p:cNvGrpSpPr/>
          <p:nvPr/>
        </p:nvGrpSpPr>
        <p:grpSpPr>
          <a:xfrm>
            <a:off x="3255218" y="3535470"/>
            <a:ext cx="2031325" cy="2569944"/>
            <a:chOff x="3255218" y="3535470"/>
            <a:chExt cx="2031325" cy="2569944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79BDFEA1-E305-4F06-8461-3288D4C7E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5780" y="3535470"/>
              <a:ext cx="1870203" cy="1812019"/>
            </a:xfrm>
            <a:prstGeom prst="rect">
              <a:avLst/>
            </a:prstGeom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F35B1C9B-2CE5-446A-B515-A973CADAC3C8}"/>
                </a:ext>
              </a:extLst>
            </p:cNvPr>
            <p:cNvSpPr txBox="1"/>
            <p:nvPr/>
          </p:nvSpPr>
          <p:spPr>
            <a:xfrm>
              <a:off x="3255218" y="5459083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/>
                <a:t>気温・湿度・気圧</a:t>
              </a:r>
              <a:endParaRPr kumimoji="1" lang="en-US" altLang="ja-JP" dirty="0"/>
            </a:p>
            <a:p>
              <a:pPr algn="ctr"/>
              <a:r>
                <a:rPr kumimoji="1" lang="ja-JP" altLang="en-US" dirty="0"/>
                <a:t>センサー</a:t>
              </a:r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1E6F1A8-CC95-4DEE-A3F8-9313C5C4B056}"/>
              </a:ext>
            </a:extLst>
          </p:cNvPr>
          <p:cNvGrpSpPr/>
          <p:nvPr/>
        </p:nvGrpSpPr>
        <p:grpSpPr>
          <a:xfrm>
            <a:off x="8407048" y="3539315"/>
            <a:ext cx="1818126" cy="2522357"/>
            <a:chOff x="8407048" y="3539315"/>
            <a:chExt cx="1818126" cy="2522357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DEE54C90-B8E4-4478-AC07-6CBB05B30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7048" y="3539315"/>
              <a:ext cx="1818126" cy="1761863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AC76C0C8-434A-45AC-87DE-59CE4C4268B2}"/>
                </a:ext>
              </a:extLst>
            </p:cNvPr>
            <p:cNvSpPr txBox="1"/>
            <p:nvPr/>
          </p:nvSpPr>
          <p:spPr>
            <a:xfrm>
              <a:off x="8646697" y="5415341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/>
                <a:t>フルカラー</a:t>
              </a:r>
              <a:endParaRPr kumimoji="1" lang="en-US" altLang="ja-JP" dirty="0"/>
            </a:p>
            <a:p>
              <a:pPr algn="ctr"/>
              <a:r>
                <a:rPr lang="en-US" altLang="ja-JP" dirty="0"/>
                <a:t>LED</a:t>
              </a:r>
              <a:endParaRPr kumimoji="1" lang="ja-JP" altLang="en-US" dirty="0"/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FC3E9B2-4397-40E2-9E6F-F99B5B8FE5E3}"/>
              </a:ext>
            </a:extLst>
          </p:cNvPr>
          <p:cNvSpPr/>
          <p:nvPr/>
        </p:nvSpPr>
        <p:spPr>
          <a:xfrm>
            <a:off x="2009989" y="6108303"/>
            <a:ext cx="777969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→これらの部品を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Arduino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に接続し動作を確かめてみよう！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19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>
            <a:extLst>
              <a:ext uri="{FF2B5EF4-FFF2-40B4-BE49-F238E27FC236}">
                <a16:creationId xmlns:a16="http://schemas.microsoft.com/office/drawing/2014/main" id="{E8C13901-1A29-4D23-AD1D-E8DCB8F3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07" y="77792"/>
            <a:ext cx="45624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Arduino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で実験をしてみよう！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88442FC-58E5-40EF-A298-97AF8574C3DC}"/>
              </a:ext>
            </a:extLst>
          </p:cNvPr>
          <p:cNvGrpSpPr/>
          <p:nvPr/>
        </p:nvGrpSpPr>
        <p:grpSpPr>
          <a:xfrm>
            <a:off x="3410584" y="3659111"/>
            <a:ext cx="5013878" cy="1851870"/>
            <a:chOff x="1148557" y="899319"/>
            <a:chExt cx="6846887" cy="2528887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0E97548F-6C2A-4C1E-87C9-D1F4A440F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557" y="899319"/>
              <a:ext cx="6846887" cy="2528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5062BE08-9862-4A99-A6EE-086F7229F781}"/>
                </a:ext>
              </a:extLst>
            </p:cNvPr>
            <p:cNvCxnSpPr/>
            <p:nvPr/>
          </p:nvCxnSpPr>
          <p:spPr>
            <a:xfrm flipV="1">
              <a:off x="3463305" y="1043668"/>
              <a:ext cx="0" cy="19962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06FA9E2F-75B6-4767-A0C1-24A742E4556E}"/>
                </a:ext>
              </a:extLst>
            </p:cNvPr>
            <p:cNvCxnSpPr/>
            <p:nvPr/>
          </p:nvCxnSpPr>
          <p:spPr>
            <a:xfrm flipV="1">
              <a:off x="5286747" y="1043668"/>
              <a:ext cx="0" cy="19962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C32BF16-0F93-4C32-A4C7-7205BF14904F}"/>
                </a:ext>
              </a:extLst>
            </p:cNvPr>
            <p:cNvSpPr txBox="1"/>
            <p:nvPr/>
          </p:nvSpPr>
          <p:spPr>
            <a:xfrm>
              <a:off x="2042608" y="2414548"/>
              <a:ext cx="967994" cy="4623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安静</a:t>
              </a:r>
              <a:r>
                <a:rPr lang="en-US" altLang="ja-JP" sz="1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</a:t>
              </a:r>
              <a:endPara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C3A6BCE-683B-4C07-9892-70A4167CE0D3}"/>
                </a:ext>
              </a:extLst>
            </p:cNvPr>
            <p:cNvSpPr txBox="1"/>
            <p:nvPr/>
          </p:nvSpPr>
          <p:spPr>
            <a:xfrm>
              <a:off x="3739281" y="2414548"/>
              <a:ext cx="1274459" cy="4623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スピーチ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4FE47AD-276A-4478-879A-2EDC5ABAD34A}"/>
                </a:ext>
              </a:extLst>
            </p:cNvPr>
            <p:cNvSpPr txBox="1"/>
            <p:nvPr/>
          </p:nvSpPr>
          <p:spPr>
            <a:xfrm>
              <a:off x="6154174" y="2414548"/>
              <a:ext cx="967994" cy="4623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安静</a:t>
              </a:r>
              <a:r>
                <a:rPr kumimoji="1" lang="en-US" altLang="ja-JP" sz="16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endPara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12" name="Picture 2" descr="C:\Users\HP-nagano\Desktop\sp1.jpg">
            <a:extLst>
              <a:ext uri="{FF2B5EF4-FFF2-40B4-BE49-F238E27FC236}">
                <a16:creationId xmlns:a16="http://schemas.microsoft.com/office/drawing/2014/main" id="{ED953264-591C-4E59-A17E-0093B08C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63" y="1035306"/>
            <a:ext cx="3142642" cy="213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AAC1497-CD41-44C0-AC3A-2059C9915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622" y="769211"/>
            <a:ext cx="2592707" cy="240309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7D04448-52E5-4459-A017-6235757C3FDA}"/>
              </a:ext>
            </a:extLst>
          </p:cNvPr>
          <p:cNvSpPr/>
          <p:nvPr/>
        </p:nvSpPr>
        <p:spPr>
          <a:xfrm>
            <a:off x="2717768" y="5962580"/>
            <a:ext cx="6399509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緊張が指先の温度に現れる様子を観察してみる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96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6807" y="77792"/>
            <a:ext cx="36920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前提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：熱産生と熱放散</a:t>
            </a:r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5303839" y="2276873"/>
            <a:ext cx="1584325" cy="1584325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anchor="ctr"/>
          <a:lstStyle/>
          <a:p>
            <a:pPr algn="ctr"/>
            <a:r>
              <a:rPr lang="ja-JP" altLang="en-US" sz="32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生体</a:t>
            </a:r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3216275" y="2583260"/>
            <a:ext cx="1727200" cy="969962"/>
          </a:xfrm>
          <a:custGeom>
            <a:avLst/>
            <a:gdLst>
              <a:gd name="G0" fmla="+- 12335 0 0"/>
              <a:gd name="G1" fmla="+- 3405 0 0"/>
              <a:gd name="G2" fmla="+- 21600 0 3405"/>
              <a:gd name="G3" fmla="+- 10800 0 3405"/>
              <a:gd name="G4" fmla="+- 21600 0 12335"/>
              <a:gd name="G5" fmla="*/ G4 G3 10800"/>
              <a:gd name="G6" fmla="+- 21600 0 G5"/>
              <a:gd name="T0" fmla="*/ 12335 w 21600"/>
              <a:gd name="T1" fmla="*/ 0 h 21600"/>
              <a:gd name="T2" fmla="*/ 0 w 21600"/>
              <a:gd name="T3" fmla="*/ 10800 h 21600"/>
              <a:gd name="T4" fmla="*/ 1233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335" y="0"/>
                </a:moveTo>
                <a:lnTo>
                  <a:pt x="12335" y="3405"/>
                </a:lnTo>
                <a:lnTo>
                  <a:pt x="3375" y="3405"/>
                </a:lnTo>
                <a:lnTo>
                  <a:pt x="3375" y="18195"/>
                </a:lnTo>
                <a:lnTo>
                  <a:pt x="12335" y="18195"/>
                </a:lnTo>
                <a:lnTo>
                  <a:pt x="1233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405"/>
                </a:moveTo>
                <a:lnTo>
                  <a:pt x="1350" y="18195"/>
                </a:lnTo>
                <a:lnTo>
                  <a:pt x="2700" y="18195"/>
                </a:lnTo>
                <a:lnTo>
                  <a:pt x="2700" y="3405"/>
                </a:lnTo>
                <a:close/>
              </a:path>
              <a:path w="21600" h="21600">
                <a:moveTo>
                  <a:pt x="0" y="3405"/>
                </a:moveTo>
                <a:lnTo>
                  <a:pt x="0" y="18195"/>
                </a:lnTo>
                <a:lnTo>
                  <a:pt x="675" y="18195"/>
                </a:lnTo>
                <a:lnTo>
                  <a:pt x="675" y="340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ja-JP" altLang="en-US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熱産生</a:t>
            </a:r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7308850" y="2583260"/>
            <a:ext cx="1727200" cy="969962"/>
          </a:xfrm>
          <a:custGeom>
            <a:avLst/>
            <a:gdLst>
              <a:gd name="G0" fmla="+- 12335 0 0"/>
              <a:gd name="G1" fmla="+- 3405 0 0"/>
              <a:gd name="G2" fmla="+- 21600 0 3405"/>
              <a:gd name="G3" fmla="+- 10800 0 3405"/>
              <a:gd name="G4" fmla="+- 21600 0 12335"/>
              <a:gd name="G5" fmla="*/ G4 G3 10800"/>
              <a:gd name="G6" fmla="+- 21600 0 G5"/>
              <a:gd name="T0" fmla="*/ 12335 w 21600"/>
              <a:gd name="T1" fmla="*/ 0 h 21600"/>
              <a:gd name="T2" fmla="*/ 0 w 21600"/>
              <a:gd name="T3" fmla="*/ 10800 h 21600"/>
              <a:gd name="T4" fmla="*/ 1233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335" y="0"/>
                </a:moveTo>
                <a:lnTo>
                  <a:pt x="12335" y="3405"/>
                </a:lnTo>
                <a:lnTo>
                  <a:pt x="3375" y="3405"/>
                </a:lnTo>
                <a:lnTo>
                  <a:pt x="3375" y="18195"/>
                </a:lnTo>
                <a:lnTo>
                  <a:pt x="12335" y="18195"/>
                </a:lnTo>
                <a:lnTo>
                  <a:pt x="1233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405"/>
                </a:moveTo>
                <a:lnTo>
                  <a:pt x="1350" y="18195"/>
                </a:lnTo>
                <a:lnTo>
                  <a:pt x="2700" y="18195"/>
                </a:lnTo>
                <a:lnTo>
                  <a:pt x="2700" y="3405"/>
                </a:lnTo>
                <a:close/>
              </a:path>
              <a:path w="21600" h="21600">
                <a:moveTo>
                  <a:pt x="0" y="3405"/>
                </a:moveTo>
                <a:lnTo>
                  <a:pt x="0" y="18195"/>
                </a:lnTo>
                <a:lnTo>
                  <a:pt x="675" y="18195"/>
                </a:lnTo>
                <a:lnTo>
                  <a:pt x="675" y="340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ja-JP" altLang="en-US" sz="20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熱放散</a:t>
            </a: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2711625" y="3717033"/>
            <a:ext cx="25442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生体内熱源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（脳や内臓、筋肉）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7176120" y="3789761"/>
            <a:ext cx="23391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皮膚等から放熱</a:t>
            </a: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2279577" y="5229201"/>
            <a:ext cx="77048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体温は、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熱産生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ja-JP" altLang="en-US" sz="32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熱放散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のバランスによって、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　　　　　　　　一定に保たれる！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135560" y="1085836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ヒトを含め哺乳動物などの恒温動物では，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体温は常に一定の値に維持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されている。</a:t>
            </a:r>
          </a:p>
        </p:txBody>
      </p:sp>
    </p:spTree>
    <p:extLst>
      <p:ext uri="{BB962C8B-B14F-4D97-AF65-F5344CB8AC3E}">
        <p14:creationId xmlns:p14="http://schemas.microsoft.com/office/powerpoint/2010/main" val="813020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66" y="902554"/>
            <a:ext cx="6779667" cy="457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5331" y="114017"/>
            <a:ext cx="4100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前提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：体温の分布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828801" y="5805264"/>
            <a:ext cx="91731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反対に、体熱の放散がおこなわれる</a:t>
            </a:r>
            <a:r>
              <a:rPr lang="ja-JP" altLang="en-US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皮膚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などの外表組織や</a:t>
            </a:r>
            <a:r>
              <a:rPr lang="ja-JP" altLang="en-US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四肢などの末梢部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の温度は外気温の影響を受けやすく，</a:t>
            </a:r>
            <a:r>
              <a:rPr lang="ja-JP" altLang="en-US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一般にその温度は低く，</a:t>
            </a:r>
            <a:r>
              <a:rPr lang="ja-JP" altLang="en-US" sz="2000" u="sng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かつ変温的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である。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4319751" y="260649"/>
            <a:ext cx="7220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寒冷・暑熱環境下での体内温度分布図。熱産生器官の存在する</a:t>
            </a:r>
            <a:r>
              <a:rPr lang="ja-JP" altLang="en-US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体中心部や頭部は温度が高く，かつその恒温性が保たれている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17288D-988E-4A2B-8748-E956ED342171}"/>
              </a:ext>
            </a:extLst>
          </p:cNvPr>
          <p:cNvSpPr/>
          <p:nvPr/>
        </p:nvSpPr>
        <p:spPr>
          <a:xfrm>
            <a:off x="7404100" y="5478230"/>
            <a:ext cx="3784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/>
              <a:t>https://onlinelibrary.wiley.com/doi/pdf/10.1002/ese3.63</a:t>
            </a:r>
          </a:p>
        </p:txBody>
      </p:sp>
    </p:spTree>
    <p:extLst>
      <p:ext uri="{BB962C8B-B14F-4D97-AF65-F5344CB8AC3E}">
        <p14:creationId xmlns:p14="http://schemas.microsoft.com/office/powerpoint/2010/main" val="1837707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/>
          </p:nvPr>
        </p:nvGraphicFramePr>
        <p:xfrm>
          <a:off x="1703389" y="713010"/>
          <a:ext cx="5184775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Image" r:id="rId4" imgW="2929630" imgH="2737805" progId="Photoshop.Image.9">
                  <p:embed/>
                </p:oleObj>
              </mc:Choice>
              <mc:Fallback>
                <p:oleObj name="Image" r:id="rId4" imgW="2929630" imgH="2737805" progId="Photoshop.Image.9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9" y="713010"/>
                        <a:ext cx="5184775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404937" y="5667518"/>
            <a:ext cx="9821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AVA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の管壁には平滑筋細胞が厚い層をなして括約活動を示し，皮膚ではこの</a:t>
            </a:r>
            <a:r>
              <a:rPr lang="en-US" altLang="ja-JP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AVA</a:t>
            </a:r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の開閉が血流量の増減の調節に大きな役割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を果たしている。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3589" y="78070"/>
            <a:ext cx="51847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前提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：皮膚の血管構造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847851" y="856818"/>
            <a:ext cx="6463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表皮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874712" y="2088412"/>
            <a:ext cx="6463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真皮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819652" y="3861717"/>
            <a:ext cx="11079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皮下組織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942823" y="1041484"/>
            <a:ext cx="44236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指尖，手掌，足底，耳，鼻，唇などの無毛の皮膚の一部には，細動脈から細静脈に直接連結する</a:t>
            </a:r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動静脈吻合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24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arterio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－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Venous anastomoses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AVA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）とよばれる</a:t>
            </a:r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短絡血管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が存在している。</a:t>
            </a:r>
          </a:p>
        </p:txBody>
      </p:sp>
      <p:sp>
        <p:nvSpPr>
          <p:cNvPr id="5" name="円/楕円 4"/>
          <p:cNvSpPr/>
          <p:nvPr/>
        </p:nvSpPr>
        <p:spPr>
          <a:xfrm>
            <a:off x="5015881" y="1578496"/>
            <a:ext cx="882699" cy="8826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317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AECBCDE-E318-44CB-AB0C-80AED11373DE}"/>
              </a:ext>
            </a:extLst>
          </p:cNvPr>
          <p:cNvGrpSpPr/>
          <p:nvPr/>
        </p:nvGrpSpPr>
        <p:grpSpPr>
          <a:xfrm>
            <a:off x="698950" y="900690"/>
            <a:ext cx="10794100" cy="2194901"/>
            <a:chOff x="307045" y="849890"/>
            <a:chExt cx="10794100" cy="2194901"/>
          </a:xfrm>
        </p:grpSpPr>
        <p:pic>
          <p:nvPicPr>
            <p:cNvPr id="32770" name="Picture 2" descr="「rabbit year thermography」の画像検索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78" b="13406"/>
            <a:stretch/>
          </p:blipFill>
          <p:spPr bwMode="auto">
            <a:xfrm>
              <a:off x="8175251" y="849891"/>
              <a:ext cx="2925894" cy="217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72" name="Picture 4" descr="「rabbit year thermography」の画像検索結果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6"/>
            <a:stretch/>
          </p:blipFill>
          <p:spPr bwMode="auto">
            <a:xfrm>
              <a:off x="2166194" y="858672"/>
              <a:ext cx="3149868" cy="2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4"/>
            <a:srcRect l="22238"/>
            <a:stretch/>
          </p:blipFill>
          <p:spPr>
            <a:xfrm>
              <a:off x="5526456" y="849890"/>
              <a:ext cx="2438400" cy="2180598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045" y="861933"/>
              <a:ext cx="1648755" cy="2182858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A54ABBE-9492-4522-8970-EA13F88C8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89" y="78070"/>
            <a:ext cx="50175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前提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：種に固有の放熱器官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8B343C-D2BC-4AD2-89CA-A640ACE5F7F7}"/>
              </a:ext>
            </a:extLst>
          </p:cNvPr>
          <p:cNvSpPr txBox="1"/>
          <p:nvPr/>
        </p:nvSpPr>
        <p:spPr>
          <a:xfrm>
            <a:off x="1680658" y="3392731"/>
            <a:ext cx="932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恒温動物である哺乳類は、食べ物から得られた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		</a:t>
            </a:r>
            <a:r>
              <a:rPr kumimoji="1"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熱の大部分を皮膚から放出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し捨てている。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5C4CEA-05CA-4E6E-985E-8C6455C70572}"/>
              </a:ext>
            </a:extLst>
          </p:cNvPr>
          <p:cNvSpPr txBox="1"/>
          <p:nvPr/>
        </p:nvSpPr>
        <p:spPr>
          <a:xfrm>
            <a:off x="1680658" y="4610968"/>
            <a:ext cx="9222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しかし、</a:t>
            </a:r>
            <a:r>
              <a:rPr kumimoji="1"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緊急時は核部の温度を上昇させる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ため、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皮膚から放出される熱が減少し、</a:t>
            </a:r>
            <a:r>
              <a:rPr lang="ja-JP" altLang="en-US" sz="2400" dirty="0">
                <a:solidFill>
                  <a:schemeClr val="accen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末梢部分の温度が低下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276CE08-6B57-4281-BAAB-4AE7EFCB65D5}"/>
              </a:ext>
            </a:extLst>
          </p:cNvPr>
          <p:cNvSpPr/>
          <p:nvPr/>
        </p:nvSpPr>
        <p:spPr>
          <a:xfrm>
            <a:off x="2500478" y="5878250"/>
            <a:ext cx="752962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→心理的刺激に対する皮膚温の変化を観察してみよう！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575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CBED04FD-BD76-4E36-9B4D-4E845FAC2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89" y="78070"/>
            <a:ext cx="68314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測定上の注意事項と実験のスケジュール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4C4BD6B-279B-44B9-95AE-D2617D7FEE23}"/>
              </a:ext>
            </a:extLst>
          </p:cNvPr>
          <p:cNvSpPr/>
          <p:nvPr/>
        </p:nvSpPr>
        <p:spPr>
          <a:xfrm>
            <a:off x="6500281" y="1477082"/>
            <a:ext cx="945952" cy="1816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E2AE173-1808-4AEA-BBED-E6679DA0193F}"/>
              </a:ext>
            </a:extLst>
          </p:cNvPr>
          <p:cNvSpPr txBox="1"/>
          <p:nvPr/>
        </p:nvSpPr>
        <p:spPr>
          <a:xfrm>
            <a:off x="6486874" y="221444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自然映像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分）</a:t>
            </a:r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DDEBEEB-CEB1-4BF8-85BA-12F865C68CB3}"/>
              </a:ext>
            </a:extLst>
          </p:cNvPr>
          <p:cNvSpPr/>
          <p:nvPr/>
        </p:nvSpPr>
        <p:spPr>
          <a:xfrm>
            <a:off x="7529065" y="1477082"/>
            <a:ext cx="3022432" cy="1816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8CFC76-9D60-4627-B3D8-F332191CE3D6}"/>
              </a:ext>
            </a:extLst>
          </p:cNvPr>
          <p:cNvSpPr txBox="1"/>
          <p:nvPr/>
        </p:nvSpPr>
        <p:spPr>
          <a:xfrm>
            <a:off x="8741162" y="2205690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動画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分）</a:t>
            </a:r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D0A7944-9913-4745-9DB6-A038287C0D2C}"/>
              </a:ext>
            </a:extLst>
          </p:cNvPr>
          <p:cNvSpPr/>
          <p:nvPr/>
        </p:nvSpPr>
        <p:spPr>
          <a:xfrm>
            <a:off x="10634329" y="1477082"/>
            <a:ext cx="945952" cy="1816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DF16F9-79C0-4E87-96D5-330A79F754F7}"/>
              </a:ext>
            </a:extLst>
          </p:cNvPr>
          <p:cNvSpPr txBox="1"/>
          <p:nvPr/>
        </p:nvSpPr>
        <p:spPr>
          <a:xfrm>
            <a:off x="10620922" y="221444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自然映像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分）</a:t>
            </a:r>
            <a:endParaRPr kumimoji="1" lang="ja-JP" altLang="en-US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DB34C2D-2480-45B2-88F7-36BB7E071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75" y="995593"/>
            <a:ext cx="2474892" cy="290159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4C3F3E3-6F64-471E-B876-83DA16250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/>
          <a:stretch/>
        </p:blipFill>
        <p:spPr>
          <a:xfrm>
            <a:off x="3201588" y="995593"/>
            <a:ext cx="2609544" cy="2901598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2625BD1-700E-4F8C-BABB-383EDD0D0618}"/>
              </a:ext>
            </a:extLst>
          </p:cNvPr>
          <p:cNvSpPr txBox="1"/>
          <p:nvPr/>
        </p:nvSpPr>
        <p:spPr>
          <a:xfrm>
            <a:off x="358006" y="4635619"/>
            <a:ext cx="4576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・センサーは人差し指の真ん中につける。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001FD84-4AD4-417F-AA46-7639EF0ED689}"/>
              </a:ext>
            </a:extLst>
          </p:cNvPr>
          <p:cNvSpPr txBox="1"/>
          <p:nvPr/>
        </p:nvSpPr>
        <p:spPr>
          <a:xfrm>
            <a:off x="358006" y="5845905"/>
            <a:ext cx="4892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・手のひらは上向きにし、センサーが机に触れないよう注意する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E8B0F6D-F4CE-46D8-897B-BEA6F1660F62}"/>
              </a:ext>
            </a:extLst>
          </p:cNvPr>
          <p:cNvSpPr/>
          <p:nvPr/>
        </p:nvSpPr>
        <p:spPr>
          <a:xfrm>
            <a:off x="358006" y="4168975"/>
            <a:ext cx="3501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・非利き手にセンサーを装着する。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687D4C0-FDC7-41C5-AA61-F5C1C13935F1}"/>
              </a:ext>
            </a:extLst>
          </p:cNvPr>
          <p:cNvSpPr/>
          <p:nvPr/>
        </p:nvSpPr>
        <p:spPr>
          <a:xfrm>
            <a:off x="358006" y="5102263"/>
            <a:ext cx="508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・センサーを覆うようにテープを貼り，指とセンサーの隙間は開けないように注意する。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D9C7BB9-4594-4C6F-A521-8DC17981F372}"/>
              </a:ext>
            </a:extLst>
          </p:cNvPr>
          <p:cNvSpPr/>
          <p:nvPr/>
        </p:nvSpPr>
        <p:spPr>
          <a:xfrm>
            <a:off x="7050217" y="4227707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・実験中は私語を慎む。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E3E3A51-F502-44B7-A4DD-72E72C583E5D}"/>
              </a:ext>
            </a:extLst>
          </p:cNvPr>
          <p:cNvSpPr/>
          <p:nvPr/>
        </p:nvSpPr>
        <p:spPr>
          <a:xfrm>
            <a:off x="7050217" y="4732931"/>
            <a:ext cx="2938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・視聴中は映像に集中する。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D96B966-1161-4E6F-9F5C-64EA1DF5C09D}"/>
              </a:ext>
            </a:extLst>
          </p:cNvPr>
          <p:cNvSpPr/>
          <p:nvPr/>
        </p:nvSpPr>
        <p:spPr>
          <a:xfrm>
            <a:off x="7050217" y="5240762"/>
            <a:ext cx="4862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・部屋の温度が適温（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℃）になるよう調整する。</a:t>
            </a:r>
          </a:p>
        </p:txBody>
      </p:sp>
    </p:spTree>
    <p:extLst>
      <p:ext uri="{BB962C8B-B14F-4D97-AF65-F5344CB8AC3E}">
        <p14:creationId xmlns:p14="http://schemas.microsoft.com/office/powerpoint/2010/main" val="122639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00B9921-89EF-48AE-9D97-726A97565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47" y="804630"/>
            <a:ext cx="8811939" cy="38812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B674839-6E2A-48ED-B1A9-76D354BFD6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5193" r="9053" b="9027"/>
          <a:stretch/>
        </p:blipFill>
        <p:spPr>
          <a:xfrm>
            <a:off x="1803510" y="4941160"/>
            <a:ext cx="1797189" cy="103461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EEBBB65-3632-4DAE-8EE9-377EE1492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12802" r="12237" b="15549"/>
          <a:stretch/>
        </p:blipFill>
        <p:spPr>
          <a:xfrm>
            <a:off x="4982090" y="4941161"/>
            <a:ext cx="1950201" cy="103461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9A4B2A9-1F44-4722-BBEE-1B15633EA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74" y="4941160"/>
            <a:ext cx="1839312" cy="1034613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854A2B17-0174-4720-9788-12D769E88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89" y="78070"/>
            <a:ext cx="29530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測定事例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E44ABD4-0363-482E-AFAE-63CEBBEBC0D7}"/>
              </a:ext>
            </a:extLst>
          </p:cNvPr>
          <p:cNvSpPr/>
          <p:nvPr/>
        </p:nvSpPr>
        <p:spPr>
          <a:xfrm>
            <a:off x="1531514" y="6129082"/>
            <a:ext cx="869180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緊張による皮膚温の下降、開放による皮膚温の上昇が観察される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7489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801</Words>
  <Application>Microsoft Office PowerPoint</Application>
  <PresentationFormat>ワイド画面</PresentationFormat>
  <Paragraphs>80</Paragraphs>
  <Slides>12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ＭＳ Ｐゴシック</vt:lpstr>
      <vt:lpstr>游ゴシック</vt:lpstr>
      <vt:lpstr>游ゴシック Light</vt:lpstr>
      <vt:lpstr>Arial</vt:lpstr>
      <vt:lpstr>Office テーマ</vt:lpstr>
      <vt:lpstr>Image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長野 祐一郎</dc:creator>
  <cp:lastModifiedBy>長野 祐一郎</cp:lastModifiedBy>
  <cp:revision>70</cp:revision>
  <dcterms:created xsi:type="dcterms:W3CDTF">2022-10-30T02:14:31Z</dcterms:created>
  <dcterms:modified xsi:type="dcterms:W3CDTF">2022-10-30T06:22:37Z</dcterms:modified>
</cp:coreProperties>
</file>